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gif" ContentType="image/gif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1"/>
  </p:notesMasterIdLst>
  <p:handoutMasterIdLst>
    <p:handoutMasterId r:id="rId12"/>
  </p:handoutMasterIdLst>
  <p:sldIdLst>
    <p:sldId id="301" r:id="rId2"/>
    <p:sldId id="331" r:id="rId3"/>
    <p:sldId id="332" r:id="rId4"/>
    <p:sldId id="333" r:id="rId5"/>
    <p:sldId id="334" r:id="rId6"/>
    <p:sldId id="335" r:id="rId7"/>
    <p:sldId id="337" r:id="rId8"/>
    <p:sldId id="330" r:id="rId9"/>
    <p:sldId id="33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8"/>
    <p:restoredTop sz="91429" autoAdjust="0"/>
  </p:normalViewPr>
  <p:slideViewPr>
    <p:cSldViewPr snapToGrid="0" snapToObjects="1">
      <p:cViewPr>
        <p:scale>
          <a:sx n="75" d="100"/>
          <a:sy n="75" d="100"/>
        </p:scale>
        <p:origin x="1248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4/2/18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74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09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89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73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47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4/2/18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76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0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4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384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14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4/2/18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8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48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4/2/18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74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3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0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437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Atomic and Ionic Arrangements</a:t>
            </a:r>
            <a:endParaRPr lang="en-US" sz="36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330988" y="2162598"/>
            <a:ext cx="8575945" cy="2155402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/>
              <a:t>OBJECTIVES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Miller </a:t>
            </a:r>
            <a:r>
              <a:rPr lang="en-US" sz="2000" dirty="0"/>
              <a:t>indices for directions and planes within a unit </a:t>
            </a:r>
            <a:r>
              <a:rPr lang="en-US" sz="2000" dirty="0" smtClean="0"/>
              <a:t>cell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X-ray Diffraction</a:t>
            </a: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073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7539" y="684088"/>
            <a:ext cx="7985123" cy="464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defRPr>
                <a:solidFill>
                  <a:schemeClr val="tx1"/>
                </a:solidFill>
                <a:latin typeface="Arial" charset="0"/>
              </a:defRPr>
            </a:lvl1pPr>
            <a:lvl2pPr marL="908050" indent="-436563">
              <a:defRPr>
                <a:solidFill>
                  <a:schemeClr val="tx1"/>
                </a:solidFill>
                <a:latin typeface="Arial" charset="0"/>
              </a:defRPr>
            </a:lvl2pPr>
            <a:lvl3pPr marL="1304925" indent="-395288">
              <a:defRPr>
                <a:solidFill>
                  <a:schemeClr val="tx1"/>
                </a:solidFill>
                <a:latin typeface="Arial" charset="0"/>
              </a:defRPr>
            </a:lvl3pPr>
            <a:lvl4pPr marL="1693863" indent="-387350">
              <a:defRPr>
                <a:solidFill>
                  <a:schemeClr val="tx1"/>
                </a:solidFill>
                <a:latin typeface="Arial" charset="0"/>
              </a:defRPr>
            </a:lvl4pPr>
            <a:lvl5pPr marL="2093913" indent="-398463">
              <a:defRPr>
                <a:solidFill>
                  <a:schemeClr val="tx1"/>
                </a:solidFill>
                <a:latin typeface="Arial" charset="0"/>
              </a:defRPr>
            </a:lvl5pPr>
            <a:lvl6pPr marL="25511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83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55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7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1" dirty="0">
                <a:latin typeface="+mj-lt"/>
              </a:rPr>
              <a:t>Miller </a:t>
            </a:r>
            <a:r>
              <a:rPr lang="en-US" altLang="en-US" sz="2000" b="1" dirty="0" smtClean="0">
                <a:latin typeface="+mj-lt"/>
              </a:rPr>
              <a:t>indices</a:t>
            </a:r>
            <a:r>
              <a:rPr lang="en-US" altLang="en-US" sz="2000" b="0" dirty="0" smtClean="0">
                <a:latin typeface="+mj-lt"/>
              </a:rPr>
              <a:t>: </a:t>
            </a:r>
            <a:r>
              <a:rPr lang="en-US" altLang="en-US" sz="2000" dirty="0" smtClean="0">
                <a:latin typeface="+mj-lt"/>
              </a:rPr>
              <a:t>can be used</a:t>
            </a:r>
            <a:r>
              <a:rPr lang="en-US" altLang="en-US" sz="2000" b="0" dirty="0" smtClean="0">
                <a:latin typeface="+mj-lt"/>
              </a:rPr>
              <a:t> </a:t>
            </a:r>
            <a:r>
              <a:rPr lang="en-US" altLang="en-US" sz="2000" b="0" dirty="0">
                <a:latin typeface="+mj-lt"/>
              </a:rPr>
              <a:t>to describe </a:t>
            </a:r>
            <a:r>
              <a:rPr lang="en-US" altLang="en-US" sz="2000" b="0" dirty="0" smtClean="0">
                <a:latin typeface="+mj-lt"/>
              </a:rPr>
              <a:t>crystallographic </a:t>
            </a:r>
            <a:r>
              <a:rPr lang="en-US" altLang="en-US" sz="2000" b="0" dirty="0">
                <a:latin typeface="+mj-lt"/>
              </a:rPr>
              <a:t>directions and </a:t>
            </a:r>
            <a:r>
              <a:rPr lang="en-US" altLang="en-US" sz="2000" b="0" dirty="0" smtClean="0">
                <a:latin typeface="+mj-lt"/>
              </a:rPr>
              <a:t>planes. 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0" dirty="0" smtClean="0">
                <a:latin typeface="+mj-lt"/>
              </a:rPr>
              <a:t>Directions  in the Unit Cell</a:t>
            </a:r>
          </a:p>
          <a:p>
            <a:pPr marL="781050" lvl="1" indent="-34290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i="1" dirty="0" smtClean="0">
                <a:latin typeface="+mj-lt"/>
              </a:rPr>
              <a:t>Certain direction in the unit cell are of particular importance</a:t>
            </a:r>
          </a:p>
          <a:p>
            <a:pPr marL="781050" lvl="1" indent="-34290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b="0" i="1" dirty="0" smtClean="0">
                <a:latin typeface="+mj-lt"/>
              </a:rPr>
              <a:t>Metals deform in closely packed directions  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1" dirty="0" smtClean="0">
                <a:latin typeface="+mj-lt"/>
              </a:rPr>
              <a:t>Repeat distance</a:t>
            </a:r>
            <a:r>
              <a:rPr lang="en-US" altLang="en-US" sz="2000" b="0" dirty="0" smtClean="0">
                <a:latin typeface="+mj-lt"/>
              </a:rPr>
              <a:t>: The </a:t>
            </a:r>
            <a:r>
              <a:rPr lang="en-US" altLang="en-US" sz="2000" b="0" dirty="0">
                <a:latin typeface="+mj-lt"/>
              </a:rPr>
              <a:t>distance </a:t>
            </a:r>
            <a:r>
              <a:rPr lang="en-US" altLang="en-US" sz="2000" b="0" dirty="0" smtClean="0">
                <a:latin typeface="+mj-lt"/>
              </a:rPr>
              <a:t> between lattice points along the direction. 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1" dirty="0" smtClean="0">
                <a:latin typeface="+mj-lt"/>
              </a:rPr>
              <a:t>Linear density</a:t>
            </a:r>
            <a:r>
              <a:rPr lang="en-US" altLang="en-US" sz="2000" b="0" dirty="0" smtClean="0">
                <a:latin typeface="+mj-lt"/>
              </a:rPr>
              <a:t>: The </a:t>
            </a:r>
            <a:r>
              <a:rPr lang="en-US" altLang="en-US" sz="2000" b="0" dirty="0">
                <a:latin typeface="+mj-lt"/>
              </a:rPr>
              <a:t>number of lattice points per unit length along a direction.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b="1" dirty="0">
                <a:latin typeface="+mj-lt"/>
              </a:rPr>
              <a:t>Packing </a:t>
            </a:r>
            <a:r>
              <a:rPr lang="en-US" altLang="en-US" sz="2000" b="1" dirty="0" smtClean="0">
                <a:latin typeface="+mj-lt"/>
              </a:rPr>
              <a:t>fraction</a:t>
            </a:r>
            <a:r>
              <a:rPr lang="en-US" altLang="en-US" sz="2000" b="0" dirty="0" smtClean="0">
                <a:latin typeface="+mj-lt"/>
              </a:rPr>
              <a:t>: The </a:t>
            </a:r>
            <a:r>
              <a:rPr lang="en-US" altLang="en-US" sz="2000" b="0" dirty="0">
                <a:latin typeface="+mj-lt"/>
              </a:rPr>
              <a:t>fraction of a direction (linear-packing fraction) or a plane (planar-packing factor) that </a:t>
            </a:r>
            <a:r>
              <a:rPr lang="en-US" altLang="en-US" sz="2000" b="0" dirty="0" smtClean="0">
                <a:latin typeface="+mj-lt"/>
              </a:rPr>
              <a:t>is covered </a:t>
            </a:r>
            <a:r>
              <a:rPr lang="en-US" altLang="en-US" sz="2000" b="0" dirty="0">
                <a:latin typeface="+mj-lt"/>
              </a:rPr>
              <a:t>by atoms or ions</a:t>
            </a:r>
            <a:r>
              <a:rPr lang="en-US" altLang="en-US" sz="2000" b="0" dirty="0" smtClean="0">
                <a:latin typeface="+mj-lt"/>
              </a:rPr>
              <a:t>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27539" y="160868"/>
            <a:ext cx="85761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 smtClean="0"/>
              <a:t>Unit Cell Geometry</a:t>
            </a:r>
            <a:endParaRPr lang="en-US" sz="2800" b="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656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3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27539" y="160868"/>
            <a:ext cx="8576195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 smtClean="0"/>
              <a:t>Unit Cell Geometry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0" dirty="0" smtClean="0">
                <a:cs typeface="+mn-cs"/>
              </a:rPr>
              <a:t>Points</a:t>
            </a:r>
            <a:endParaRPr lang="en-US" sz="2800" b="0" dirty="0"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2"/>
              <p:cNvSpPr>
                <a:spLocks noChangeArrowheads="1"/>
              </p:cNvSpPr>
              <p:nvPr/>
            </p:nvSpPr>
            <p:spPr bwMode="auto">
              <a:xfrm>
                <a:off x="142877" y="1471614"/>
                <a:ext cx="7985123" cy="46402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marL="469900" indent="-46990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908050" indent="-436563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304925" indent="-395288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93863" indent="-38735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93913" indent="-398463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51113" indent="-39846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3008313" indent="-39846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65513" indent="-39846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922713" indent="-398463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2900" indent="-342900" algn="just" eaLnBrk="1" hangingPunct="1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 smtClean="0">
                    <a:latin typeface="+mj-lt"/>
                  </a:rPr>
                  <a:t>Every points within a unit cell can be identified in terms of the coefficients along the three coordinate axes. </a:t>
                </a:r>
              </a:p>
              <a:p>
                <a:pPr marL="342900" indent="-342900" algn="just" eaLnBrk="1" hangingPunct="1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dirty="0" smtClean="0">
                    <a:latin typeface="+mj-lt"/>
                  </a:rPr>
                  <a:t>The origin is 0,0,0			</a:t>
                </a:r>
              </a:p>
              <a:p>
                <a:pPr marL="342900" indent="-342900" algn="just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altLang="en-US" sz="2000" b="0" dirty="0" smtClean="0">
                    <a:latin typeface="+mj-lt"/>
                  </a:rPr>
                  <a:t>The center of UC 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charset="0"/>
                          </a:rPr>
                          <m:t>𝑎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  <m:r>
                      <a:rPr lang="en-US" sz="2000" b="0" i="0" smtClean="0">
                        <a:latin typeface="Cambria Math" charset="0"/>
                      </a:rPr>
                      <m:t>,</m:t>
                    </m:r>
                  </m:oMath>
                </a14:m>
                <a:r>
                  <a:rPr lang="en-US" sz="2000" dirty="0" smtClean="0">
                    <a:effectLst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𝑏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𝑐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 	</a:t>
                </a:r>
                <a:r>
                  <a:rPr lang="en-US" sz="2000" dirty="0" smtClean="0"/>
                  <a:t>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  <a:r>
                  <a:rPr lang="en-US" sz="2000" dirty="0" smtClean="0"/>
                  <a:t>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  <a:endParaRPr lang="en-US" altLang="en-US" sz="2000" dirty="0"/>
              </a:p>
              <a:p>
                <a:pPr marL="342900" indent="-342900" algn="just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marL="342900" indent="-342900" algn="just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  <a:p>
                <a:pPr marL="342900" indent="-342900" algn="just"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endParaRPr lang="en-US" altLang="en-US" sz="2000" dirty="0"/>
              </a:p>
            </p:txBody>
          </p:sp>
        </mc:Choice>
        <mc:Fallback xmlns="">
          <p:sp>
            <p:nvSpPr>
              <p:cNvPr id="8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2877" y="1471614"/>
                <a:ext cx="7985123" cy="4640262"/>
              </a:xfrm>
              <a:prstGeom prst="rect">
                <a:avLst/>
              </a:prstGeom>
              <a:blipFill rotWithShape="0">
                <a:blip r:embed="rId3"/>
                <a:stretch>
                  <a:fillRect l="-687" t="-656" r="-84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>
            <a:off x="3776133" y="2794000"/>
            <a:ext cx="1540934" cy="16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51406" y="2423813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/>
              <a:t>indices</a:t>
            </a:r>
            <a:endParaRPr lang="en-US" i="1"/>
          </a:p>
        </p:txBody>
      </p:sp>
      <p:sp>
        <p:nvSpPr>
          <p:cNvPr id="34" name="TextBox 33"/>
          <p:cNvSpPr txBox="1"/>
          <p:nvPr/>
        </p:nvSpPr>
        <p:spPr>
          <a:xfrm>
            <a:off x="331684" y="64886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/>
              <a:t>x</a:t>
            </a:r>
            <a:endParaRPr lang="en-US" i="1"/>
          </a:p>
        </p:txBody>
      </p:sp>
      <p:grpSp>
        <p:nvGrpSpPr>
          <p:cNvPr id="46" name="Group 45"/>
          <p:cNvGrpSpPr/>
          <p:nvPr/>
        </p:nvGrpSpPr>
        <p:grpSpPr>
          <a:xfrm>
            <a:off x="575733" y="3064935"/>
            <a:ext cx="3559705" cy="3572932"/>
            <a:chOff x="575733" y="3064935"/>
            <a:chExt cx="3559705" cy="3572932"/>
          </a:xfrm>
        </p:grpSpPr>
        <p:grpSp>
          <p:nvGrpSpPr>
            <p:cNvPr id="33" name="Group 32"/>
            <p:cNvGrpSpPr/>
            <p:nvPr/>
          </p:nvGrpSpPr>
          <p:grpSpPr>
            <a:xfrm>
              <a:off x="575733" y="3064935"/>
              <a:ext cx="3559705" cy="3572932"/>
              <a:chOff x="575733" y="3064935"/>
              <a:chExt cx="3559705" cy="3572932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575733" y="3064935"/>
                <a:ext cx="3559705" cy="3572932"/>
                <a:chOff x="575733" y="3064935"/>
                <a:chExt cx="3559705" cy="3572932"/>
              </a:xfrm>
            </p:grpSpPr>
            <p:pic>
              <p:nvPicPr>
                <p:cNvPr id="6" name="Picture 5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72633" y="4097866"/>
                  <a:ext cx="1792800" cy="1801597"/>
                </a:xfrm>
                <a:prstGeom prst="rect">
                  <a:avLst/>
                </a:prstGeom>
              </p:spPr>
            </p:pic>
            <p:cxnSp>
              <p:nvCxnSpPr>
                <p:cNvPr id="27" name="Straight Arrow Connector 26"/>
                <p:cNvCxnSpPr/>
                <p:nvPr/>
              </p:nvCxnSpPr>
              <p:spPr>
                <a:xfrm flipH="1" flipV="1">
                  <a:off x="1769553" y="3064935"/>
                  <a:ext cx="4282" cy="94827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Arrow Connector 28"/>
                <p:cNvCxnSpPr>
                  <a:stCxn id="18" idx="6"/>
                </p:cNvCxnSpPr>
                <p:nvPr/>
              </p:nvCxnSpPr>
              <p:spPr>
                <a:xfrm>
                  <a:off x="3003589" y="5243071"/>
                  <a:ext cx="1131849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Arrow Connector 30"/>
                <p:cNvCxnSpPr>
                  <a:stCxn id="19" idx="4"/>
                </p:cNvCxnSpPr>
                <p:nvPr/>
              </p:nvCxnSpPr>
              <p:spPr>
                <a:xfrm flipH="1">
                  <a:off x="575733" y="5903469"/>
                  <a:ext cx="596900" cy="73439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" name="Oval 12"/>
              <p:cNvSpPr/>
              <p:nvPr/>
            </p:nvSpPr>
            <p:spPr>
              <a:xfrm>
                <a:off x="2844804" y="4047069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89170" y="4007871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2353737" y="4504269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075166" y="4555071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684888" y="5153071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2823589" y="5153071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082633" y="5723469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2369593" y="5723469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79033" y="4908664"/>
                <a:ext cx="180000" cy="18000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3827340" y="5308142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y</a:t>
              </a:r>
              <a:endParaRPr lang="en-US" i="1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914984" y="3138469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/>
                <a:t>z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449745" y="5078857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smtClean="0"/>
                <a:t>1</a:t>
              </a:r>
              <a:endParaRPr lang="en-US" sz="1000" b="1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74015" y="562072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/>
                <a:t>2</a:t>
              </a:r>
              <a:endParaRPr lang="en-US" sz="1000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499608" y="577312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/>
                <a:t>3</a:t>
              </a:r>
              <a:endParaRPr lang="en-US" sz="1000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922944" y="4960325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/>
                <a:t>4</a:t>
              </a:r>
              <a:endParaRPr lang="en-US" sz="10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822274" y="479099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/>
                <a:t>5</a:t>
              </a:r>
              <a:endParaRPr lang="en-US" sz="1000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585212" y="380886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/>
                <a:t>6</a:t>
              </a:r>
              <a:endParaRPr lang="en-US" sz="1000" b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56718" y="4266062"/>
              <a:ext cx="2942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7</a:t>
              </a:r>
              <a:endParaRPr lang="en-US" sz="10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245608" y="4316859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/>
                <a:t>8</a:t>
              </a:r>
              <a:endParaRPr lang="en-US" sz="1000" b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821341" y="3808862"/>
              <a:ext cx="2584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/>
                <a:t>9</a:t>
              </a:r>
              <a:endParaRPr lang="en-US" sz="1000" b="1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1944007" y="6369256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BCC</a:t>
            </a:r>
            <a:endParaRPr lang="en-US"/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396069"/>
              </p:ext>
            </p:extLst>
          </p:nvPr>
        </p:nvGraphicFramePr>
        <p:xfrm>
          <a:off x="5666068" y="3591591"/>
          <a:ext cx="2322144" cy="31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4410"/>
                <a:gridCol w="1337734"/>
              </a:tblGrid>
              <a:tr h="2824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Point Number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Point Coordinates</a:t>
                      </a:r>
                      <a:endParaRPr lang="en-US" sz="1400" dirty="0"/>
                    </a:p>
                  </a:txBody>
                  <a:tcPr/>
                </a:tc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000</a:t>
                      </a:r>
                      <a:endParaRPr lang="en-US" sz="1400" dirty="0"/>
                    </a:p>
                  </a:txBody>
                  <a:tcPr/>
                </a:tc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100</a:t>
                      </a:r>
                      <a:endParaRPr lang="en-US" sz="1400" dirty="0"/>
                    </a:p>
                  </a:txBody>
                  <a:tcPr/>
                </a:tc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110</a:t>
                      </a:r>
                      <a:endParaRPr lang="en-US" sz="1400" dirty="0"/>
                    </a:p>
                  </a:txBody>
                  <a:tcPr/>
                </a:tc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010</a:t>
                      </a:r>
                      <a:endParaRPr lang="en-US" sz="1400" dirty="0"/>
                    </a:p>
                  </a:txBody>
                  <a:tcPr/>
                </a:tc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½ ½  ½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endParaRPr lang="en-US" sz="1400" dirty="0"/>
                    </a:p>
                  </a:txBody>
                  <a:tcPr/>
                </a:tc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001</a:t>
                      </a:r>
                      <a:endParaRPr lang="en-US" sz="1400" dirty="0"/>
                    </a:p>
                  </a:txBody>
                  <a:tcPr/>
                </a:tc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101</a:t>
                      </a:r>
                      <a:endParaRPr lang="en-US" sz="1400" dirty="0"/>
                    </a:p>
                  </a:txBody>
                  <a:tcPr/>
                </a:tc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111</a:t>
                      </a:r>
                      <a:endParaRPr lang="en-US" sz="1400" dirty="0"/>
                    </a:p>
                  </a:txBody>
                  <a:tcPr/>
                </a:tc>
              </a:tr>
              <a:tr h="28242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r>
                        <a:rPr lang="en-US" sz="1400" dirty="0" smtClean="0"/>
                        <a:t>011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75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27539" y="160868"/>
            <a:ext cx="85761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 smtClean="0"/>
              <a:t>Crystallographic Directions</a:t>
            </a:r>
            <a:endParaRPr lang="en-US" sz="2800" b="0" dirty="0">
              <a:cs typeface="+mn-cs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27539" y="643054"/>
            <a:ext cx="7985123" cy="464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defRPr>
                <a:solidFill>
                  <a:schemeClr val="tx1"/>
                </a:solidFill>
                <a:latin typeface="Arial" charset="0"/>
              </a:defRPr>
            </a:lvl1pPr>
            <a:lvl2pPr marL="908050" indent="-436563">
              <a:defRPr>
                <a:solidFill>
                  <a:schemeClr val="tx1"/>
                </a:solidFill>
                <a:latin typeface="Arial" charset="0"/>
              </a:defRPr>
            </a:lvl2pPr>
            <a:lvl3pPr marL="1304925" indent="-395288">
              <a:defRPr>
                <a:solidFill>
                  <a:schemeClr val="tx1"/>
                </a:solidFill>
                <a:latin typeface="Arial" charset="0"/>
              </a:defRPr>
            </a:lvl3pPr>
            <a:lvl4pPr marL="1693863" indent="-387350">
              <a:defRPr>
                <a:solidFill>
                  <a:schemeClr val="tx1"/>
                </a:solidFill>
                <a:latin typeface="Arial" charset="0"/>
              </a:defRPr>
            </a:lvl4pPr>
            <a:lvl5pPr marL="2093913" indent="-398463">
              <a:defRPr>
                <a:solidFill>
                  <a:schemeClr val="tx1"/>
                </a:solidFill>
                <a:latin typeface="Arial" charset="0"/>
              </a:defRPr>
            </a:lvl5pPr>
            <a:lvl6pPr marL="25511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83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55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7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>
                <a:latin typeface="+mj-lt"/>
              </a:rPr>
              <a:t>Many properties are directional</a:t>
            </a:r>
            <a:r>
              <a:rPr lang="en-US" altLang="en-US" sz="2000" dirty="0" smtClean="0">
                <a:latin typeface="+mj-lt"/>
              </a:rPr>
              <a:t>.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A direction is defined as a line between two points/vector.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>
                <a:latin typeface="+mj-lt"/>
              </a:rPr>
              <a:t>S</a:t>
            </a:r>
            <a:r>
              <a:rPr lang="en-US" sz="2000" dirty="0" smtClean="0">
                <a:latin typeface="+mj-lt"/>
              </a:rPr>
              <a:t>ubtract </a:t>
            </a:r>
            <a:r>
              <a:rPr lang="en-US" sz="2000" dirty="0">
                <a:latin typeface="+mj-lt"/>
              </a:rPr>
              <a:t>the tail from the head </a:t>
            </a:r>
            <a:r>
              <a:rPr lang="en-US" sz="2000" dirty="0" smtClean="0">
                <a:latin typeface="+mj-lt"/>
              </a:rPr>
              <a:t>and reduce to the smallest integer values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The origin is 0,0,0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Miller indices are [</a:t>
            </a:r>
            <a:r>
              <a:rPr lang="en-US" altLang="en-US" sz="2000" dirty="0" err="1" smtClean="0">
                <a:latin typeface="+mj-lt"/>
              </a:rPr>
              <a:t>uvw</a:t>
            </a:r>
            <a:r>
              <a:rPr lang="en-US" altLang="en-US" sz="2000" dirty="0" smtClean="0">
                <a:latin typeface="+mj-lt"/>
              </a:rPr>
              <a:t>]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Use upper bar for negative values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All parallel directions use the same label and index			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324144" y="3945462"/>
            <a:ext cx="3213054" cy="2894001"/>
            <a:chOff x="2324144" y="3945462"/>
            <a:chExt cx="3213054" cy="2894001"/>
          </a:xfrm>
        </p:grpSpPr>
        <p:sp>
          <p:nvSpPr>
            <p:cNvPr id="34" name="TextBox 33"/>
            <p:cNvSpPr txBox="1"/>
            <p:nvPr/>
          </p:nvSpPr>
          <p:spPr>
            <a:xfrm>
              <a:off x="2324144" y="647013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smtClean="0"/>
                <a:t>x</a:t>
              </a:r>
              <a:endParaRPr lang="en-US" i="1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2607731" y="3945462"/>
              <a:ext cx="2929467" cy="2709335"/>
              <a:chOff x="575733" y="3945462"/>
              <a:chExt cx="2929467" cy="2709335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575733" y="3945462"/>
                <a:ext cx="2929467" cy="2709335"/>
                <a:chOff x="575733" y="3130692"/>
                <a:chExt cx="3559705" cy="3507175"/>
              </a:xfrm>
            </p:grpSpPr>
            <p:grpSp>
              <p:nvGrpSpPr>
                <p:cNvPr id="32" name="Group 31"/>
                <p:cNvGrpSpPr/>
                <p:nvPr/>
              </p:nvGrpSpPr>
              <p:grpSpPr>
                <a:xfrm>
                  <a:off x="575733" y="3130692"/>
                  <a:ext cx="3539129" cy="3507175"/>
                  <a:chOff x="575733" y="3130692"/>
                  <a:chExt cx="3539129" cy="3507175"/>
                </a:xfrm>
              </p:grpSpPr>
              <p:pic>
                <p:nvPicPr>
                  <p:cNvPr id="6" name="Picture 5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72633" y="4097866"/>
                    <a:ext cx="1792800" cy="1801597"/>
                  </a:xfrm>
                  <a:prstGeom prst="rect">
                    <a:avLst/>
                  </a:prstGeom>
                </p:spPr>
              </p:pic>
              <p:cxnSp>
                <p:nvCxnSpPr>
                  <p:cNvPr id="27" name="Straight Arrow Connector 26"/>
                  <p:cNvCxnSpPr/>
                  <p:nvPr/>
                </p:nvCxnSpPr>
                <p:spPr>
                  <a:xfrm flipH="1" flipV="1">
                    <a:off x="1790129" y="3130692"/>
                    <a:ext cx="4282" cy="948271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Arrow Connector 28"/>
                  <p:cNvCxnSpPr/>
                  <p:nvPr/>
                </p:nvCxnSpPr>
                <p:spPr>
                  <a:xfrm>
                    <a:off x="2983013" y="5243071"/>
                    <a:ext cx="1131849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Arrow Connector 30"/>
                  <p:cNvCxnSpPr/>
                  <p:nvPr/>
                </p:nvCxnSpPr>
                <p:spPr>
                  <a:xfrm flipH="1">
                    <a:off x="575733" y="5903469"/>
                    <a:ext cx="596900" cy="734398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5" name="TextBox 34"/>
                <p:cNvSpPr txBox="1"/>
                <p:nvPr/>
              </p:nvSpPr>
              <p:spPr>
                <a:xfrm>
                  <a:off x="3827340" y="5308142"/>
                  <a:ext cx="3080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 dirty="0" smtClean="0"/>
                    <a:t>y</a:t>
                  </a:r>
                  <a:endParaRPr lang="en-US" i="1" dirty="0"/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1914984" y="3138469"/>
                  <a:ext cx="2952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/>
                    <a:t>z</a:t>
                  </a:r>
                </a:p>
              </p:txBody>
            </p:sp>
          </p:grpSp>
          <p:cxnSp>
            <p:nvCxnSpPr>
              <p:cNvPr id="7" name="Straight Arrow Connector 6"/>
              <p:cNvCxnSpPr/>
              <p:nvPr/>
            </p:nvCxnSpPr>
            <p:spPr>
              <a:xfrm>
                <a:off x="1575123" y="5577300"/>
                <a:ext cx="558477" cy="507071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2133600" y="6186465"/>
                <a:ext cx="7008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smtClean="0"/>
                  <a:t>[110]</a:t>
                </a:r>
                <a:endParaRPr lang="en-US" sz="1600" b="1"/>
              </a:p>
            </p:txBody>
          </p:sp>
          <p:cxnSp>
            <p:nvCxnSpPr>
              <p:cNvPr id="22" name="Straight Arrow Connector 21"/>
              <p:cNvCxnSpPr/>
              <p:nvPr/>
            </p:nvCxnSpPr>
            <p:spPr>
              <a:xfrm flipV="1">
                <a:off x="1575123" y="5063067"/>
                <a:ext cx="558477" cy="514233"/>
              </a:xfrm>
              <a:prstGeom prst="straightConnector1">
                <a:avLst/>
              </a:prstGeom>
              <a:ln w="2540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1637138" y="4731675"/>
                <a:ext cx="7008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[111]</a:t>
                </a:r>
                <a:endParaRPr lang="en-US" sz="1600" b="1" dirty="0"/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 flipV="1">
                <a:off x="1575123" y="4731675"/>
                <a:ext cx="0" cy="845625"/>
              </a:xfrm>
              <a:prstGeom prst="straightConnector1">
                <a:avLst/>
              </a:prstGeom>
              <a:ln w="25400">
                <a:solidFill>
                  <a:srgbClr val="FFC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874290" y="4341252"/>
                <a:ext cx="7008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[001]</a:t>
                </a:r>
                <a:endParaRPr 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1959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169871" y="186798"/>
            <a:ext cx="7915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Family of </a:t>
            </a:r>
            <a:r>
              <a:rPr lang="en-US" sz="2800" b="0" dirty="0" smtClean="0">
                <a:solidFill>
                  <a:srgbClr val="000000"/>
                </a:solidFill>
                <a:cs typeface="+mn-cs"/>
              </a:rPr>
              <a:t>Directions</a:t>
            </a:r>
            <a:endParaRPr lang="en-US" sz="2800" b="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4668" y="896281"/>
            <a:ext cx="839893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A </a:t>
            </a:r>
            <a:r>
              <a:rPr lang="en-US" dirty="0" smtClean="0"/>
              <a:t>group of </a:t>
            </a:r>
            <a:r>
              <a:rPr lang="en-US" dirty="0"/>
              <a:t>directions that are equivalent through symmetry</a:t>
            </a:r>
            <a:r>
              <a:rPr lang="en-US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Non-parallel directions with different indices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 smtClean="0"/>
              <a:t>Use a special brackets &lt; &gt; to show the collection of directions.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14454" y="2489200"/>
            <a:ext cx="3213054" cy="2894001"/>
            <a:chOff x="2324144" y="3945462"/>
            <a:chExt cx="3213054" cy="2894001"/>
          </a:xfrm>
        </p:grpSpPr>
        <p:sp>
          <p:nvSpPr>
            <p:cNvPr id="14" name="TextBox 13"/>
            <p:cNvSpPr txBox="1"/>
            <p:nvPr/>
          </p:nvSpPr>
          <p:spPr>
            <a:xfrm>
              <a:off x="2324144" y="647013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smtClean="0"/>
                <a:t>x</a:t>
              </a:r>
              <a:endParaRPr lang="en-US" i="1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607731" y="3945462"/>
              <a:ext cx="2929467" cy="2709335"/>
              <a:chOff x="575733" y="3945462"/>
              <a:chExt cx="2929467" cy="2709335"/>
            </a:xfrm>
          </p:grpSpPr>
          <p:grpSp>
            <p:nvGrpSpPr>
              <p:cNvPr id="16" name="Group 15"/>
              <p:cNvGrpSpPr/>
              <p:nvPr/>
            </p:nvGrpSpPr>
            <p:grpSpPr>
              <a:xfrm>
                <a:off x="575733" y="3945462"/>
                <a:ext cx="2929467" cy="2709335"/>
                <a:chOff x="575733" y="3130692"/>
                <a:chExt cx="3559705" cy="3507175"/>
              </a:xfrm>
            </p:grpSpPr>
            <p:grpSp>
              <p:nvGrpSpPr>
                <p:cNvPr id="23" name="Group 22"/>
                <p:cNvGrpSpPr/>
                <p:nvPr/>
              </p:nvGrpSpPr>
              <p:grpSpPr>
                <a:xfrm>
                  <a:off x="575733" y="3130692"/>
                  <a:ext cx="3539129" cy="3507175"/>
                  <a:chOff x="575733" y="3130692"/>
                  <a:chExt cx="3539129" cy="3507175"/>
                </a:xfrm>
              </p:grpSpPr>
              <p:pic>
                <p:nvPicPr>
                  <p:cNvPr id="26" name="Picture 25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172633" y="4097866"/>
                    <a:ext cx="1792800" cy="1801597"/>
                  </a:xfrm>
                  <a:prstGeom prst="rect">
                    <a:avLst/>
                  </a:prstGeom>
                </p:spPr>
              </p:pic>
              <p:cxnSp>
                <p:nvCxnSpPr>
                  <p:cNvPr id="27" name="Straight Arrow Connector 26"/>
                  <p:cNvCxnSpPr/>
                  <p:nvPr/>
                </p:nvCxnSpPr>
                <p:spPr>
                  <a:xfrm flipH="1" flipV="1">
                    <a:off x="1790129" y="3130692"/>
                    <a:ext cx="4282" cy="948271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Arrow Connector 27"/>
                  <p:cNvCxnSpPr/>
                  <p:nvPr/>
                </p:nvCxnSpPr>
                <p:spPr>
                  <a:xfrm>
                    <a:off x="2983013" y="5243071"/>
                    <a:ext cx="1131849" cy="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Arrow Connector 28"/>
                  <p:cNvCxnSpPr/>
                  <p:nvPr/>
                </p:nvCxnSpPr>
                <p:spPr>
                  <a:xfrm flipH="1">
                    <a:off x="575733" y="5903469"/>
                    <a:ext cx="596900" cy="734398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" name="TextBox 23"/>
                <p:cNvSpPr txBox="1"/>
                <p:nvPr/>
              </p:nvSpPr>
              <p:spPr>
                <a:xfrm>
                  <a:off x="3827340" y="5308142"/>
                  <a:ext cx="30809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 dirty="0" smtClean="0"/>
                    <a:t>y</a:t>
                  </a:r>
                  <a:endParaRPr lang="en-US" i="1" dirty="0"/>
                </a:p>
              </p:txBody>
            </p:sp>
          </p:grpSp>
          <p:cxnSp>
            <p:nvCxnSpPr>
              <p:cNvPr id="17" name="Straight Arrow Connector 16"/>
              <p:cNvCxnSpPr/>
              <p:nvPr/>
            </p:nvCxnSpPr>
            <p:spPr>
              <a:xfrm flipV="1">
                <a:off x="660552" y="5594574"/>
                <a:ext cx="2160000" cy="0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cxnSpLocks noChangeAspect="1"/>
              </p:cNvCxnSpPr>
              <p:nvPr/>
            </p:nvCxnSpPr>
            <p:spPr>
              <a:xfrm flipH="1">
                <a:off x="1092307" y="5206175"/>
                <a:ext cx="946966" cy="871946"/>
              </a:xfrm>
              <a:prstGeom prst="straightConnector1">
                <a:avLst/>
              </a:prstGeom>
              <a:ln w="25400">
                <a:solidFill>
                  <a:srgbClr val="0070C0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 flipV="1">
                <a:off x="1575123" y="4511545"/>
                <a:ext cx="0" cy="1116000"/>
              </a:xfrm>
              <a:prstGeom prst="straightConnector1">
                <a:avLst/>
              </a:prstGeom>
              <a:ln w="25400">
                <a:solidFill>
                  <a:srgbClr val="FFC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1" name="Straight Arrow Connector 30"/>
          <p:cNvCxnSpPr/>
          <p:nvPr/>
        </p:nvCxnSpPr>
        <p:spPr>
          <a:xfrm>
            <a:off x="2197434" y="4171286"/>
            <a:ext cx="0" cy="1116000"/>
          </a:xfrm>
          <a:prstGeom prst="straightConnector1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805" name="TextBox 76804"/>
              <p:cNvSpPr txBox="1"/>
              <p:nvPr/>
            </p:nvSpPr>
            <p:spPr>
              <a:xfrm>
                <a:off x="4487053" y="3150752"/>
                <a:ext cx="2569934" cy="925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		[100]	[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>
                            <a:latin typeface="Cambria Math" charset="0"/>
                          </a:rPr>
                          <m:t>1</m:t>
                        </m:r>
                      </m:e>
                    </m:acc>
                  </m:oMath>
                </a14:m>
                <a:r>
                  <a:rPr lang="en-US" dirty="0" smtClean="0"/>
                  <a:t>00]</a:t>
                </a:r>
              </a:p>
              <a:p>
                <a:r>
                  <a:rPr lang="en-US" dirty="0"/>
                  <a:t>&lt;100&gt; = </a:t>
                </a:r>
                <a:r>
                  <a:rPr lang="en-US" dirty="0" smtClean="0"/>
                  <a:t>[010]	[0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>
                            <a:latin typeface="Cambria Math" charset="0"/>
                          </a:rPr>
                          <m:t>1</m:t>
                        </m:r>
                      </m:e>
                    </m:acc>
                  </m:oMath>
                </a14:m>
                <a:r>
                  <a:rPr lang="en-US" dirty="0" smtClean="0"/>
                  <a:t>0]</a:t>
                </a:r>
              </a:p>
              <a:p>
                <a:r>
                  <a:rPr lang="en-US" dirty="0"/>
                  <a:t>	</a:t>
                </a:r>
                <a:r>
                  <a:rPr lang="en-US" dirty="0" smtClean="0"/>
                  <a:t>	[001]	[00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>
                            <a:latin typeface="Cambria Math" charset="0"/>
                          </a:rPr>
                          <m:t>1</m:t>
                        </m:r>
                      </m:e>
                    </m:acc>
                  </m:oMath>
                </a14:m>
                <a:r>
                  <a:rPr lang="en-US" dirty="0" smtClean="0"/>
                  <a:t>]</a:t>
                </a:r>
                <a:endParaRPr lang="en-US" dirty="0"/>
              </a:p>
            </p:txBody>
          </p:sp>
        </mc:Choice>
        <mc:Fallback xmlns="">
          <p:sp>
            <p:nvSpPr>
              <p:cNvPr id="76805" name="TextBox 768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053" y="3150752"/>
                <a:ext cx="2569934" cy="925061"/>
              </a:xfrm>
              <a:prstGeom prst="rect">
                <a:avLst/>
              </a:prstGeom>
              <a:blipFill rotWithShape="0">
                <a:blip r:embed="rId4"/>
                <a:stretch>
                  <a:fillRect l="-1896" t="-3947" r="-4502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1742161" y="2323598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89026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4946" y="1048281"/>
            <a:ext cx="7985123" cy="464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469900" indent="-469900">
              <a:defRPr>
                <a:solidFill>
                  <a:schemeClr val="tx1"/>
                </a:solidFill>
                <a:latin typeface="Arial" charset="0"/>
              </a:defRPr>
            </a:lvl1pPr>
            <a:lvl2pPr marL="908050" indent="-436563">
              <a:defRPr>
                <a:solidFill>
                  <a:schemeClr val="tx1"/>
                </a:solidFill>
                <a:latin typeface="Arial" charset="0"/>
              </a:defRPr>
            </a:lvl2pPr>
            <a:lvl3pPr marL="1304925" indent="-395288">
              <a:defRPr>
                <a:solidFill>
                  <a:schemeClr val="tx1"/>
                </a:solidFill>
                <a:latin typeface="Arial" charset="0"/>
              </a:defRPr>
            </a:lvl3pPr>
            <a:lvl4pPr marL="1693863" indent="-387350">
              <a:defRPr>
                <a:solidFill>
                  <a:schemeClr val="tx1"/>
                </a:solidFill>
                <a:latin typeface="Arial" charset="0"/>
              </a:defRPr>
            </a:lvl4pPr>
            <a:lvl5pPr marL="2093913" indent="-398463">
              <a:defRPr>
                <a:solidFill>
                  <a:schemeClr val="tx1"/>
                </a:solidFill>
                <a:latin typeface="Arial" charset="0"/>
              </a:defRPr>
            </a:lvl5pPr>
            <a:lvl6pPr marL="25511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83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55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2713" indent="-3984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A crystal contains planes of atoms.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Some properties of materials are determined by specific planes in the crystals.</a:t>
            </a:r>
          </a:p>
          <a:p>
            <a:pPr marL="342900" indent="-342900" algn="just" eaLnBrk="1" hangingPunct="1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000" dirty="0" smtClean="0">
                <a:latin typeface="+mj-lt"/>
              </a:rPr>
              <a:t>Miller indices are (</a:t>
            </a:r>
            <a:r>
              <a:rPr lang="en-US" altLang="en-US" sz="2000" i="1" dirty="0" err="1" smtClean="0">
                <a:latin typeface="+mj-lt"/>
              </a:rPr>
              <a:t>hkl</a:t>
            </a:r>
            <a:r>
              <a:rPr lang="en-US" altLang="en-US" sz="2000" dirty="0" smtClean="0">
                <a:latin typeface="+mj-lt"/>
              </a:rPr>
              <a:t>), the reciprocals of the three intercepts, cleared of fractions and common multipliers.</a:t>
            </a: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altLang="en-US" sz="20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9871" y="186798"/>
            <a:ext cx="7915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Crystal Planes</a:t>
            </a:r>
            <a:endParaRPr lang="en-US" sz="2800" b="0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14453" y="3278200"/>
            <a:ext cx="3213054" cy="2894001"/>
            <a:chOff x="2324144" y="3945462"/>
            <a:chExt cx="3213054" cy="2894001"/>
          </a:xfrm>
        </p:grpSpPr>
        <p:sp>
          <p:nvSpPr>
            <p:cNvPr id="7" name="TextBox 6"/>
            <p:cNvSpPr txBox="1"/>
            <p:nvPr/>
          </p:nvSpPr>
          <p:spPr>
            <a:xfrm>
              <a:off x="2324144" y="6470131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smtClean="0"/>
                <a:t>x</a:t>
              </a:r>
              <a:endParaRPr lang="en-US" i="1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2607731" y="3945462"/>
              <a:ext cx="2929467" cy="2709335"/>
              <a:chOff x="575733" y="3130692"/>
              <a:chExt cx="3559705" cy="3507175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575733" y="3130692"/>
                <a:ext cx="3539129" cy="3507175"/>
                <a:chOff x="575733" y="3130692"/>
                <a:chExt cx="3539129" cy="3507175"/>
              </a:xfrm>
            </p:grpSpPr>
            <p:pic>
              <p:nvPicPr>
                <p:cNvPr id="15" name="Picture 14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72633" y="4097866"/>
                  <a:ext cx="1792800" cy="1801597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</p:spPr>
            </p:pic>
            <p:cxnSp>
              <p:nvCxnSpPr>
                <p:cNvPr id="16" name="Straight Arrow Connector 15"/>
                <p:cNvCxnSpPr/>
                <p:nvPr/>
              </p:nvCxnSpPr>
              <p:spPr>
                <a:xfrm flipH="1" flipV="1">
                  <a:off x="1790129" y="3130692"/>
                  <a:ext cx="4282" cy="94827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/>
                <p:cNvCxnSpPr/>
                <p:nvPr/>
              </p:nvCxnSpPr>
              <p:spPr>
                <a:xfrm>
                  <a:off x="2983013" y="5243071"/>
                  <a:ext cx="1131849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Arrow Connector 17"/>
                <p:cNvCxnSpPr/>
                <p:nvPr/>
              </p:nvCxnSpPr>
              <p:spPr>
                <a:xfrm flipH="1">
                  <a:off x="575733" y="5903469"/>
                  <a:ext cx="596900" cy="734398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Box 13"/>
              <p:cNvSpPr txBox="1"/>
              <p:nvPr/>
            </p:nvSpPr>
            <p:spPr>
              <a:xfrm>
                <a:off x="3827340" y="5308142"/>
                <a:ext cx="308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/>
                  <a:t>y</a:t>
                </a:r>
                <a:endParaRPr lang="en-US" i="1" dirty="0"/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682960" y="4484483"/>
            <a:ext cx="1496156" cy="921270"/>
            <a:chOff x="1682960" y="4484483"/>
            <a:chExt cx="1496156" cy="921270"/>
          </a:xfrm>
        </p:grpSpPr>
        <p:cxnSp>
          <p:nvCxnSpPr>
            <p:cNvPr id="20" name="Straight Connector 19"/>
            <p:cNvCxnSpPr>
              <a:cxnSpLocks noChangeAspect="1"/>
            </p:cNvCxnSpPr>
            <p:nvPr/>
          </p:nvCxnSpPr>
          <p:spPr>
            <a:xfrm>
              <a:off x="1689260" y="4910038"/>
              <a:ext cx="1080000" cy="49571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cxnSpLocks noChangeAspect="1"/>
            </p:cNvCxnSpPr>
            <p:nvPr/>
          </p:nvCxnSpPr>
          <p:spPr>
            <a:xfrm>
              <a:off x="2184650" y="4487340"/>
              <a:ext cx="972000" cy="45636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1682960" y="4484483"/>
              <a:ext cx="514470" cy="422906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2783727" y="4907389"/>
              <a:ext cx="395389" cy="474341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1892582" y="299908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012267" y="3368412"/>
                <a:ext cx="1771639" cy="2308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Intersections</a:t>
                </a:r>
              </a:p>
              <a:p>
                <a:r>
                  <a:rPr lang="en-US" dirty="0" smtClean="0"/>
                  <a:t>x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∞</m:t>
                    </m:r>
                  </m:oMath>
                </a14:m>
                <a:r>
                  <a:rPr lang="en-US" dirty="0">
                    <a:effectLst/>
                  </a:rPr>
                  <a:t> </a:t>
                </a:r>
                <a:endParaRPr lang="en-US" dirty="0" smtClean="0">
                  <a:effectLst/>
                </a:endParaRPr>
              </a:p>
              <a:p>
                <a:r>
                  <a:rPr lang="en-US" dirty="0" smtClean="0"/>
                  <a:t>y = 1</a:t>
                </a:r>
              </a:p>
              <a:p>
                <a:r>
                  <a:rPr lang="en-US" dirty="0" smtClean="0"/>
                  <a:t>z = 1/2 </a:t>
                </a:r>
              </a:p>
              <a:p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∞</m:t>
                    </m:r>
                  </m:oMath>
                </a14:m>
                <a:r>
                  <a:rPr lang="en-US" dirty="0" smtClean="0"/>
                  <a:t> 1 ½)</a:t>
                </a:r>
              </a:p>
              <a:p>
                <a:endParaRPr lang="en-US" dirty="0"/>
              </a:p>
              <a:p>
                <a:r>
                  <a:rPr lang="en-US" b="1" dirty="0" smtClean="0"/>
                  <a:t>Reciprocals</a:t>
                </a:r>
              </a:p>
              <a:p>
                <a:r>
                  <a:rPr lang="en-US" dirty="0" smtClean="0"/>
                  <a:t>(012)</a:t>
                </a:r>
                <a:endParaRPr lang="en-US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2267" y="3368412"/>
                <a:ext cx="1771639" cy="2308324"/>
              </a:xfrm>
              <a:prstGeom prst="rect">
                <a:avLst/>
              </a:prstGeom>
              <a:blipFill rotWithShape="0">
                <a:blip r:embed="rId3"/>
                <a:stretch>
                  <a:fillRect l="-2749" t="-1587" r="-3093" b="-3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5454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69871" y="186798"/>
            <a:ext cx="7915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Crystal Planes</a:t>
            </a:r>
            <a:endParaRPr lang="en-US" sz="2800" b="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0400" y="1507067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Close-packed directions and planes</a:t>
            </a:r>
            <a:endParaRPr lang="en-US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063274"/>
              </p:ext>
            </p:extLst>
          </p:nvPr>
        </p:nvGraphicFramePr>
        <p:xfrm>
          <a:off x="778933" y="201506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Structure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&lt;100&gt;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&lt;111&gt;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&lt;110&gt;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{111}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&lt;100&gt;, &lt;110&gt;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(0001), (0002)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78933" y="4288476"/>
            <a:ext cx="73062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err="1" smtClean="0"/>
              <a:t>Interplanar</a:t>
            </a:r>
            <a:r>
              <a:rPr lang="en-US" b="1" dirty="0" smtClean="0"/>
              <a:t> Spacing (</a:t>
            </a:r>
            <a:r>
              <a:rPr lang="en-US" b="1" dirty="0" err="1" smtClean="0"/>
              <a:t>d</a:t>
            </a:r>
            <a:r>
              <a:rPr lang="en-US" b="1" baseline="-25000" dirty="0" err="1" smtClean="0"/>
              <a:t>hkl</a:t>
            </a:r>
            <a:r>
              <a:rPr lang="en-US" b="1" dirty="0" smtClean="0"/>
              <a:t>) </a:t>
            </a:r>
            <a:r>
              <a:rPr lang="en-US" dirty="0" smtClean="0"/>
              <a:t>is the distance between two adjacent parallel planes of atoms with the same Miller indices.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968707" y="5506877"/>
                <a:ext cx="3121111" cy="7939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charset="0"/>
                            </a:rPr>
                            <m:t>𝑑</m:t>
                          </m:r>
                        </m:e>
                        <m:sub>
                          <m:r>
                            <a:rPr lang="en-US" sz="2400" i="1">
                              <a:latin typeface="Cambria Math" charset="0"/>
                            </a:rPr>
                            <m:t>h𝑘𝑙</m:t>
                          </m:r>
                        </m:sub>
                      </m:sSub>
                      <m:r>
                        <a:rPr lang="en-US" sz="2400" i="0">
                          <a:latin typeface="Cambria Math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sz="2400" i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0">
                                  <a:latin typeface="Cambria Math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2400" i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0">
                                  <a:latin typeface="Cambria Math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charset="0"/>
                                    </a:rPr>
                                    <m:t>𝑙</m:t>
                                  </m:r>
                                </m:e>
                                <m:sup>
                                  <m:r>
                                    <a:rPr lang="en-US" sz="2400" i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707" y="5506877"/>
                <a:ext cx="3121111" cy="79393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229599" y="5525870"/>
            <a:ext cx="24272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a</a:t>
            </a:r>
            <a:r>
              <a:rPr lang="en-US" sz="1400" baseline="-25000" dirty="0" err="1" smtClean="0"/>
              <a:t>o</a:t>
            </a:r>
            <a:r>
              <a:rPr lang="en-US" sz="1400" dirty="0" smtClean="0"/>
              <a:t> is the lattice parameter</a:t>
            </a:r>
          </a:p>
          <a:p>
            <a:r>
              <a:rPr lang="en-US" sz="1400" i="1" dirty="0" err="1" smtClean="0"/>
              <a:t>h,k,l</a:t>
            </a:r>
            <a:r>
              <a:rPr lang="en-US" sz="1400" i="1" dirty="0" smtClean="0"/>
              <a:t> </a:t>
            </a:r>
            <a:r>
              <a:rPr lang="en-US" sz="1400" dirty="0" smtClean="0"/>
              <a:t>are the Miller indices 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746640" y="5218818"/>
            <a:ext cx="18822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>
                <a:solidFill>
                  <a:srgbClr val="C00000"/>
                </a:solidFill>
              </a:rPr>
              <a:t>Cubic Materials</a:t>
            </a:r>
            <a:endParaRPr lang="en-US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568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127539" y="160868"/>
            <a:ext cx="857619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 smtClean="0"/>
              <a:t>Diffraction Techniques for Crystal Structure Characterization</a:t>
            </a:r>
            <a:endParaRPr lang="en-US" sz="2800" b="0" dirty="0"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3802" y="1793459"/>
            <a:ext cx="8762461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Bragg's </a:t>
            </a:r>
            <a:r>
              <a:rPr lang="en-US" b="1" smtClean="0">
                <a:solidFill>
                  <a:srgbClr val="000000"/>
                </a:solidFill>
              </a:rPr>
              <a:t>Law </a:t>
            </a:r>
            <a:r>
              <a:rPr lang="en-US" smtClean="0">
                <a:solidFill>
                  <a:srgbClr val="000000"/>
                </a:solidFill>
              </a:rPr>
              <a:t>describes </a:t>
            </a:r>
            <a:r>
              <a:rPr lang="en-US" dirty="0">
                <a:solidFill>
                  <a:srgbClr val="000000"/>
                </a:solidFill>
              </a:rPr>
              <a:t>the interactions of x-rays with crystalline </a:t>
            </a:r>
            <a:r>
              <a:rPr lang="en-US" dirty="0" smtClean="0">
                <a:solidFill>
                  <a:srgbClr val="000000"/>
                </a:solidFill>
              </a:rPr>
              <a:t>solids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27866" y="2868975"/>
                <a:ext cx="22521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charset="0"/>
                        </a:rPr>
                        <m:t>𝒏</m:t>
                      </m:r>
                      <m:r>
                        <a:rPr lang="el-GR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𝝀</m:t>
                      </m:r>
                      <m:r>
                        <a:rPr lang="en-US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=</m:t>
                      </m:r>
                      <m:r>
                        <a:rPr lang="en-US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𝟐</m:t>
                      </m:r>
                      <m:r>
                        <a:rPr lang="en-US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𝒅𝒔𝒊𝒏</m:t>
                      </m:r>
                      <m:r>
                        <a:rPr lang="en-US" b="1" i="0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𝚯</m:t>
                      </m:r>
                      <m:r>
                        <a:rPr lang="en-US" b="1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 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7866" y="2868975"/>
                <a:ext cx="2252133" cy="369332"/>
              </a:xfrm>
              <a:prstGeom prst="rect">
                <a:avLst/>
              </a:prstGeom>
              <a:blipFill rotWithShape="0">
                <a:blip r:embed="rId3"/>
                <a:stretch>
                  <a:fillRect t="-98333" b="-1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65564" y="3916791"/>
                <a:ext cx="5967211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b="1" i="1">
                        <a:latin typeface="Cambria Math" charset="0"/>
                        <a:ea typeface="Cambria Math" charset="0"/>
                        <a:cs typeface="Cambria Math" charset="0"/>
                      </a:rPr>
                      <m:t>𝝀</m:t>
                    </m:r>
                  </m:oMath>
                </a14:m>
                <a:r>
                  <a:rPr lang="en-US" dirty="0" smtClean="0"/>
                  <a:t> : wavelength of the x-rays</a:t>
                </a:r>
              </a:p>
              <a:p>
                <a14:m>
                  <m:oMath xmlns:m="http://schemas.openxmlformats.org/officeDocument/2006/math">
                    <m:r>
                      <a:rPr lang="en-US" b="1">
                        <a:latin typeface="Cambria Math" charset="0"/>
                        <a:ea typeface="Cambria Math" charset="0"/>
                        <a:cs typeface="Cambria Math" charset="0"/>
                      </a:rPr>
                      <m:t>𝚯</m:t>
                    </m:r>
                  </m:oMath>
                </a14:m>
                <a:r>
                  <a:rPr lang="en-US" dirty="0" smtClean="0"/>
                  <a:t>: angle between the incident rays and surface of the crystals</a:t>
                </a:r>
              </a:p>
              <a:p>
                <a:r>
                  <a:rPr lang="en-US" dirty="0" smtClean="0"/>
                  <a:t>d: interlayer spacing</a:t>
                </a:r>
              </a:p>
              <a:p>
                <a:r>
                  <a:rPr lang="en-US" dirty="0" smtClean="0"/>
                  <a:t>n: 1,2,3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5564" y="3916791"/>
                <a:ext cx="5967211" cy="1477328"/>
              </a:xfrm>
              <a:prstGeom prst="rect">
                <a:avLst/>
              </a:prstGeom>
              <a:blipFill rotWithShape="0">
                <a:blip r:embed="rId4"/>
                <a:stretch>
                  <a:fillRect l="-919" t="-2479" r="-1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237062" y="5705053"/>
            <a:ext cx="8762461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</a:rPr>
              <a:t>Electron Diffraction and Microscopy</a:t>
            </a:r>
          </a:p>
          <a:p>
            <a:pPr algn="just">
              <a:lnSpc>
                <a:spcPct val="110000"/>
              </a:lnSpc>
            </a:pP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1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4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9837</TotalTime>
  <Words>501</Words>
  <Application>Microsoft Macintosh PowerPoint</Application>
  <PresentationFormat>On-screen Show (4:3)</PresentationFormat>
  <Paragraphs>140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Calibri</vt:lpstr>
      <vt:lpstr>Cambria</vt:lpstr>
      <vt:lpstr>Cambria Math</vt:lpstr>
      <vt:lpstr>Century Schoolbook</vt:lpstr>
      <vt:lpstr>ＭＳ 明朝</vt:lpstr>
      <vt:lpstr>Times New Roman</vt:lpstr>
      <vt:lpstr>Wingdings 2</vt:lpstr>
      <vt:lpstr>Arial</vt:lpstr>
      <vt:lpstr>View</vt:lpstr>
      <vt:lpstr>Atomic and Ionic Arrangements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183</cp:revision>
  <dcterms:created xsi:type="dcterms:W3CDTF">2014-01-14T11:21:41Z</dcterms:created>
  <dcterms:modified xsi:type="dcterms:W3CDTF">2018-04-02T11:32:29Z</dcterms:modified>
</cp:coreProperties>
</file>