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9" r:id="rId2"/>
    <p:sldId id="330" r:id="rId3"/>
    <p:sldId id="332" r:id="rId4"/>
    <p:sldId id="331" r:id="rId5"/>
    <p:sldId id="314" r:id="rId6"/>
    <p:sldId id="293" r:id="rId7"/>
    <p:sldId id="356" r:id="rId8"/>
    <p:sldId id="295" r:id="rId9"/>
    <p:sldId id="291" r:id="rId10"/>
    <p:sldId id="347" r:id="rId11"/>
    <p:sldId id="348" r:id="rId12"/>
    <p:sldId id="357" r:id="rId13"/>
    <p:sldId id="349" r:id="rId14"/>
    <p:sldId id="350" r:id="rId15"/>
    <p:sldId id="318" r:id="rId16"/>
    <p:sldId id="259" r:id="rId17"/>
    <p:sldId id="260" r:id="rId18"/>
    <p:sldId id="339" r:id="rId19"/>
    <p:sldId id="340" r:id="rId20"/>
    <p:sldId id="342" r:id="rId21"/>
    <p:sldId id="354" r:id="rId22"/>
    <p:sldId id="341" r:id="rId23"/>
    <p:sldId id="256" r:id="rId24"/>
    <p:sldId id="358" r:id="rId25"/>
    <p:sldId id="262" r:id="rId26"/>
    <p:sldId id="261" r:id="rId27"/>
    <p:sldId id="359" r:id="rId28"/>
    <p:sldId id="355" r:id="rId29"/>
    <p:sldId id="351" r:id="rId30"/>
    <p:sldId id="265" r:id="rId31"/>
    <p:sldId id="267" r:id="rId32"/>
    <p:sldId id="266" r:id="rId33"/>
    <p:sldId id="353" r:id="rId34"/>
    <p:sldId id="335" r:id="rId35"/>
    <p:sldId id="298" r:id="rId36"/>
    <p:sldId id="345" r:id="rId37"/>
    <p:sldId id="299" r:id="rId38"/>
  </p:sldIdLst>
  <p:sldSz cx="9906000" cy="6858000" type="A4"/>
  <p:notesSz cx="9144000" cy="6858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00CC"/>
    <a:srgbClr val="FF99FF"/>
    <a:srgbClr val="009999"/>
    <a:srgbClr val="FF0000"/>
    <a:srgbClr val="FF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9" autoAdjust="0"/>
    <p:restoredTop sz="94660"/>
  </p:normalViewPr>
  <p:slideViewPr>
    <p:cSldViewPr>
      <p:cViewPr varScale="1">
        <p:scale>
          <a:sx n="86" d="100"/>
          <a:sy n="86" d="100"/>
        </p:scale>
        <p:origin x="156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1DE1E-1EFA-4081-8D3B-0DBFD003140F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56FFD-6B56-42A9-9207-09926A4B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3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D258BE-1F59-4CCD-A613-1976B73B95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8495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29938"/>
            <a:ext cx="8420100" cy="1470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9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E5F0A-8E9E-4BC7-9B31-1BE188939F4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FFE01-FE4B-4C0F-A4BD-20DEB678C9C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760"/>
            <a:ext cx="2228850" cy="5851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760"/>
            <a:ext cx="6466417" cy="5851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E447-0007-46AC-8CB6-CF098B88C9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4BEF4-6F69-483B-806E-64F53B4472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33" y="4407146"/>
            <a:ext cx="8420100" cy="13617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1933" y="2906959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82B1-82EB-49A8-87AD-6E58AF1CE00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47633" cy="4525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3067" y="1600201"/>
            <a:ext cx="4347633" cy="4525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205BD-4A9D-477F-A5F0-EB15420DD53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358"/>
            <a:ext cx="4377444" cy="639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997"/>
            <a:ext cx="4377444" cy="3951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3260" y="1535358"/>
            <a:ext cx="4377442" cy="6396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260" y="2174997"/>
            <a:ext cx="4377442" cy="39510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B3717-0F5A-4B5C-A496-994C892390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5253A-9846-4AA2-8A1C-FC05528201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FA85A-B6E7-4317-80D1-6DCF144B63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2563"/>
            <a:ext cx="3258433" cy="11627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2563"/>
            <a:ext cx="5537728" cy="5853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344"/>
            <a:ext cx="3258433" cy="4690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D73E3-8089-454B-9982-694C4C9584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219" y="4800600"/>
            <a:ext cx="5943600" cy="567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2219" y="613263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219" y="5367704"/>
            <a:ext cx="5943600" cy="804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2F7DC-2241-417A-8F32-EA4326F78C2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76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4738"/>
            <a:ext cx="2311400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4738"/>
            <a:ext cx="3136900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4738"/>
            <a:ext cx="2311400" cy="4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77ACBC8-D072-48CF-A34B-DEA0E46D944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andmetabolism.org/dictionnary_pr.asp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832655" y="646149"/>
            <a:ext cx="5727125" cy="6392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cap="none" spc="60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Pharmacy</a:t>
            </a:r>
            <a:r>
              <a:rPr lang="tr-TR" sz="5400" b="1" cap="none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KAAN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1949981"/>
            <a:ext cx="4190957" cy="41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62802" y="256872"/>
            <a:ext cx="4394665" cy="1015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tr-TR" sz="6000" spc="300" dirty="0">
                <a:solidFill>
                  <a:srgbClr val="FFFF00"/>
                </a:solidFill>
              </a:rPr>
              <a:t>IBUPROFEN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36576" y="5733256"/>
            <a:ext cx="7881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 err="1">
                <a:solidFill>
                  <a:srgbClr val="FF0000"/>
                </a:solidFill>
              </a:rPr>
              <a:t>Approved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for</a:t>
            </a:r>
            <a:r>
              <a:rPr lang="tr-TR" sz="4400" dirty="0">
                <a:solidFill>
                  <a:srgbClr val="FF0000"/>
                </a:solidFill>
              </a:rPr>
              <a:t> </a:t>
            </a:r>
            <a:r>
              <a:rPr lang="tr-TR" sz="4400" dirty="0" err="1">
                <a:solidFill>
                  <a:srgbClr val="FF0000"/>
                </a:solidFill>
              </a:rPr>
              <a:t>patients</a:t>
            </a:r>
            <a:r>
              <a:rPr lang="tr-TR" sz="4400" dirty="0">
                <a:solidFill>
                  <a:srgbClr val="FF0000"/>
                </a:solidFill>
              </a:rPr>
              <a:t> &gt; 6 </a:t>
            </a:r>
            <a:r>
              <a:rPr lang="tr-TR" sz="4400" dirty="0" err="1">
                <a:solidFill>
                  <a:srgbClr val="FF0000"/>
                </a:solidFill>
              </a:rPr>
              <a:t>months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8760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80323" y="486922"/>
            <a:ext cx="17109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7030A0"/>
                </a:solidFill>
              </a:rPr>
              <a:t>IBUPROFEN</a:t>
            </a:r>
            <a:r>
              <a:rPr lang="tr-TR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8013" y="920061"/>
            <a:ext cx="101100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 COX </a:t>
            </a:r>
            <a:r>
              <a:rPr lang="tr-TR" dirty="0" err="1"/>
              <a:t>inhibitor</a:t>
            </a:r>
            <a:endParaRPr lang="tr-T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Advantegous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NSAID, in </a:t>
            </a:r>
            <a:r>
              <a:rPr lang="tr-TR" dirty="0" err="1"/>
              <a:t>dismenorhhea</a:t>
            </a:r>
            <a:r>
              <a:rPr lang="tr-TR" dirty="0"/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GI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 in </a:t>
            </a:r>
            <a:r>
              <a:rPr lang="tr-TR" dirty="0" err="1"/>
              <a:t>platelets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Aspirin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otherNSAID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Aspirin, </a:t>
            </a:r>
            <a:r>
              <a:rPr lang="tr-TR" dirty="0" err="1"/>
              <a:t>increases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risk </a:t>
            </a:r>
            <a:r>
              <a:rPr lang="tr-TR" dirty="0" err="1"/>
              <a:t>for</a:t>
            </a:r>
            <a:r>
              <a:rPr lang="tr-TR" dirty="0"/>
              <a:t> MI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stroke</a:t>
            </a:r>
            <a:endParaRPr lang="tr-T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Rarely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Stevens Johnson 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t</a:t>
            </a:r>
            <a:r>
              <a:rPr lang="tr-TR" baseline="-25000" dirty="0"/>
              <a:t>1/2 </a:t>
            </a:r>
            <a:r>
              <a:rPr lang="tr-TR" dirty="0"/>
              <a:t>1-2 </a:t>
            </a:r>
            <a:r>
              <a:rPr lang="tr-TR" dirty="0" err="1"/>
              <a:t>hrs</a:t>
            </a:r>
            <a:r>
              <a:rPr lang="tr-TR" dirty="0"/>
              <a:t>, </a:t>
            </a:r>
            <a:r>
              <a:rPr lang="tr-TR" dirty="0" err="1"/>
              <a:t>metabolism</a:t>
            </a:r>
            <a:r>
              <a:rPr lang="tr-TR" dirty="0"/>
              <a:t> in </a:t>
            </a:r>
            <a:r>
              <a:rPr lang="tr-TR" dirty="0" err="1"/>
              <a:t>liver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055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745088" y="476672"/>
            <a:ext cx="34846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are, serious 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disorder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of the skin and mucous membranes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U</a:t>
            </a:r>
            <a:r>
              <a:rPr lang="en-US" dirty="0" err="1">
                <a:solidFill>
                  <a:srgbClr val="222222"/>
                </a:solidFill>
                <a:latin typeface="arial" panose="020B0604020202020204" pitchFamily="34" charset="0"/>
              </a:rPr>
              <a:t>sually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 reaction to medication that starts with flu-like symptoms, followed by a painful rash that spreads and blisters</a:t>
            </a:r>
            <a:endParaRPr lang="tr-T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Then the top layer of affected skin dies, sheds and begins to heal after several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731009" y="444531"/>
            <a:ext cx="7741991" cy="646331"/>
          </a:xfrm>
          <a:prstGeom prst="rect">
            <a:avLst/>
          </a:prstGeom>
          <a:solidFill>
            <a:srgbClr val="009999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İbuprofen</a:t>
            </a:r>
            <a:r>
              <a:rPr lang="tr-TR" sz="3600" spc="3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Posology</a:t>
            </a:r>
            <a:r>
              <a:rPr lang="tr-TR" sz="3600" spc="3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and</a:t>
            </a:r>
            <a:r>
              <a:rPr lang="tr-TR" sz="3600" spc="3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Apps</a:t>
            </a:r>
            <a:endParaRPr lang="en-US" sz="3600" spc="3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92560" y="1268760"/>
            <a:ext cx="66542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/>
              <a:t>Pediatric</a:t>
            </a:r>
            <a:r>
              <a:rPr lang="tr-TR" sz="2800" dirty="0"/>
              <a:t> </a:t>
            </a:r>
            <a:r>
              <a:rPr lang="tr-TR" sz="2800" dirty="0" err="1"/>
              <a:t>suspensions</a:t>
            </a:r>
            <a:r>
              <a:rPr lang="tr-TR" sz="2800" dirty="0"/>
              <a:t> in Turkey 100mg/5ml </a:t>
            </a:r>
          </a:p>
          <a:p>
            <a:endParaRPr lang="tr-TR" sz="2800" dirty="0"/>
          </a:p>
          <a:p>
            <a:r>
              <a:rPr lang="tr-TR" sz="2800" dirty="0" err="1"/>
              <a:t>Suppositories</a:t>
            </a:r>
            <a:r>
              <a:rPr lang="tr-TR" sz="2800" dirty="0"/>
              <a:t> 60-125 mg/sup </a:t>
            </a:r>
            <a:endParaRPr lang="en-US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08" y="2996952"/>
            <a:ext cx="6893867" cy="340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6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79063"/>
            <a:ext cx="604837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age result for liquid medication dosing err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" y="116632"/>
            <a:ext cx="43493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quid medication dosing err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340641"/>
            <a:ext cx="5162178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liquid medication dosing erro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ttp://www.med.nyu.edu/helpix/sites/default/files/helpix/instrument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liquid medication dosing erro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liquid medication dosing err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2708920"/>
            <a:ext cx="34608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503" y="487751"/>
            <a:ext cx="9049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dirty="0" err="1">
                <a:solidFill>
                  <a:srgbClr val="000000"/>
                </a:solidFill>
              </a:rPr>
              <a:t>Metabolism</a:t>
            </a:r>
            <a:r>
              <a:rPr lang="tr-TR" dirty="0">
                <a:solidFill>
                  <a:srgbClr val="000000"/>
                </a:solidFill>
              </a:rPr>
              <a:t> in </a:t>
            </a:r>
            <a:r>
              <a:rPr lang="tr-TR" dirty="0" err="1">
                <a:solidFill>
                  <a:srgbClr val="000000"/>
                </a:solidFill>
              </a:rPr>
              <a:t>liver</a:t>
            </a:r>
            <a:r>
              <a:rPr lang="tr-TR" dirty="0">
                <a:solidFill>
                  <a:srgbClr val="000000"/>
                </a:solidFill>
              </a:rPr>
              <a:t>, </a:t>
            </a:r>
            <a:r>
              <a:rPr lang="tr-TR" dirty="0" err="1">
                <a:solidFill>
                  <a:srgbClr val="000000"/>
                </a:solidFill>
              </a:rPr>
              <a:t>elimination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through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kidneys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206" y="997741"/>
            <a:ext cx="1748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>
                <a:solidFill>
                  <a:srgbClr val="9900CC"/>
                </a:solidFill>
              </a:rPr>
              <a:t>paracetamol</a:t>
            </a:r>
            <a:endParaRPr lang="tr-TR" dirty="0">
              <a:solidFill>
                <a:srgbClr val="9900CC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976386" y="1190072"/>
            <a:ext cx="343270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84229" y="1040998"/>
            <a:ext cx="3049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dirty="0" err="1">
                <a:solidFill>
                  <a:srgbClr val="9900CC"/>
                </a:solidFill>
              </a:rPr>
              <a:t>Non-toxic</a:t>
            </a:r>
            <a:r>
              <a:rPr lang="tr-TR" dirty="0">
                <a:solidFill>
                  <a:srgbClr val="9900CC"/>
                </a:solidFill>
              </a:rPr>
              <a:t> </a:t>
            </a:r>
            <a:r>
              <a:rPr lang="tr-TR" dirty="0" err="1">
                <a:solidFill>
                  <a:srgbClr val="9900CC"/>
                </a:solidFill>
              </a:rPr>
              <a:t>metabolites</a:t>
            </a:r>
            <a:endParaRPr lang="tr-TR" dirty="0">
              <a:solidFill>
                <a:srgbClr val="9900CC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35428" y="1887962"/>
            <a:ext cx="16892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000" dirty="0" err="1"/>
              <a:t>toxic</a:t>
            </a:r>
            <a:r>
              <a:rPr lang="tr-TR" sz="2000" dirty="0"/>
              <a:t> </a:t>
            </a:r>
          </a:p>
          <a:p>
            <a:pPr algn="ctr"/>
            <a:r>
              <a:rPr lang="tr-TR" sz="2000" dirty="0" err="1"/>
              <a:t>metabolite</a:t>
            </a:r>
            <a:endParaRPr lang="tr-TR" sz="2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47830" y="2436382"/>
            <a:ext cx="2521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2000" dirty="0" err="1">
                <a:latin typeface="Arial" charset="0"/>
              </a:rPr>
              <a:t>Non-toxic</a:t>
            </a:r>
            <a:r>
              <a:rPr lang="tr-TR" sz="2000" dirty="0">
                <a:latin typeface="Arial" charset="0"/>
              </a:rPr>
              <a:t> </a:t>
            </a:r>
            <a:r>
              <a:rPr lang="tr-TR" sz="2000" dirty="0" err="1">
                <a:latin typeface="Arial" charset="0"/>
              </a:rPr>
              <a:t>metabolite</a:t>
            </a:r>
            <a:endParaRPr lang="tr-TR" sz="2000" dirty="0">
              <a:latin typeface="Arial" charset="0"/>
            </a:endParaRPr>
          </a:p>
        </p:txBody>
      </p:sp>
      <p:cxnSp>
        <p:nvCxnSpPr>
          <p:cNvPr id="11" name="AutoShape 9"/>
          <p:cNvCxnSpPr>
            <a:cxnSpLocks noChangeShapeType="1"/>
            <a:stCxn id="6" idx="2"/>
            <a:endCxn id="9" idx="1"/>
          </p:cNvCxnSpPr>
          <p:nvPr/>
        </p:nvCxnSpPr>
        <p:spPr bwMode="auto">
          <a:xfrm rot="16200000" flipH="1">
            <a:off x="1595739" y="802215"/>
            <a:ext cx="782499" cy="2096880"/>
          </a:xfrm>
          <a:prstGeom prst="curvedConnector2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" name="AutoShape 10"/>
          <p:cNvCxnSpPr>
            <a:cxnSpLocks noChangeShapeType="1"/>
            <a:stCxn id="9" idx="2"/>
            <a:endCxn id="10" idx="1"/>
          </p:cNvCxnSpPr>
          <p:nvPr/>
        </p:nvCxnSpPr>
        <p:spPr bwMode="auto">
          <a:xfrm rot="16200000" flipH="1">
            <a:off x="5243650" y="1232256"/>
            <a:ext cx="40589" cy="2767772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92181" y="3067364"/>
            <a:ext cx="4991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r-TR" sz="1800" dirty="0" err="1"/>
              <a:t>Exhausted</a:t>
            </a:r>
            <a:r>
              <a:rPr lang="tr-TR" sz="1800" dirty="0"/>
              <a:t> </a:t>
            </a:r>
            <a:r>
              <a:rPr lang="tr-TR" sz="1800" dirty="0" err="1"/>
              <a:t>by</a:t>
            </a:r>
            <a:r>
              <a:rPr lang="tr-TR" sz="1800" dirty="0"/>
              <a:t> </a:t>
            </a:r>
            <a:r>
              <a:rPr lang="tr-TR" sz="1800" dirty="0" err="1"/>
              <a:t>alcohol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paracetamol</a:t>
            </a:r>
            <a:r>
              <a:rPr lang="tr-TR" sz="1800" dirty="0"/>
              <a:t> </a:t>
            </a:r>
            <a:r>
              <a:rPr lang="tr-TR" sz="1800" dirty="0" err="1"/>
              <a:t>high</a:t>
            </a:r>
            <a:r>
              <a:rPr lang="tr-TR" sz="1800" dirty="0"/>
              <a:t> </a:t>
            </a:r>
            <a:r>
              <a:rPr lang="tr-TR" sz="1800" dirty="0" err="1"/>
              <a:t>dose</a:t>
            </a:r>
            <a:r>
              <a:rPr lang="tr-TR" sz="1800" dirty="0"/>
              <a:t>  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68005" y="2484617"/>
            <a:ext cx="114633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 dirty="0" err="1"/>
              <a:t>glutathion</a:t>
            </a:r>
            <a:endParaRPr lang="tr-TR" sz="1800" dirty="0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 rot="10675798">
            <a:off x="399660" y="2997331"/>
            <a:ext cx="5123482" cy="54842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414818" y="1734096"/>
            <a:ext cx="65434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/>
              <a:t>P450</a:t>
            </a: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 rot="568029">
            <a:off x="2089648" y="1405288"/>
            <a:ext cx="2393950" cy="447309"/>
          </a:xfrm>
          <a:prstGeom prst="wedgeRoundRectCallout">
            <a:avLst>
              <a:gd name="adj1" fmla="val -29704"/>
              <a:gd name="adj2" fmla="val 5190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1800" dirty="0" err="1"/>
              <a:t>induced</a:t>
            </a:r>
            <a:r>
              <a:rPr lang="tr-TR" sz="1800" dirty="0"/>
              <a:t> </a:t>
            </a:r>
            <a:r>
              <a:rPr lang="tr-TR" sz="1800" dirty="0" err="1"/>
              <a:t>by</a:t>
            </a:r>
            <a:r>
              <a:rPr lang="tr-TR" sz="1800" dirty="0"/>
              <a:t> </a:t>
            </a:r>
            <a:r>
              <a:rPr lang="tr-TR" sz="1800" dirty="0" err="1"/>
              <a:t>alcohol</a:t>
            </a:r>
            <a:r>
              <a:rPr lang="tr-TR" sz="18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127" y="3770211"/>
            <a:ext cx="9777536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err="1">
                <a:solidFill>
                  <a:schemeClr val="accent3"/>
                </a:solidFill>
              </a:rPr>
              <a:t>Paracetamol</a:t>
            </a:r>
            <a:r>
              <a:rPr lang="tr-TR" sz="2800" dirty="0">
                <a:solidFill>
                  <a:schemeClr val="accent3"/>
                </a:solidFill>
              </a:rPr>
              <a:t> </a:t>
            </a:r>
            <a:r>
              <a:rPr lang="tr-TR" sz="2800" dirty="0" err="1">
                <a:solidFill>
                  <a:schemeClr val="accent3"/>
                </a:solidFill>
              </a:rPr>
              <a:t>Hepatotoxicity</a:t>
            </a:r>
            <a:r>
              <a:rPr lang="tr-TR" sz="2800" dirty="0">
                <a:solidFill>
                  <a:schemeClr val="accent3"/>
                </a:solidFill>
              </a:rPr>
              <a:t> (</a:t>
            </a:r>
            <a:r>
              <a:rPr lang="tr-TR" sz="2800" dirty="0" err="1">
                <a:solidFill>
                  <a:schemeClr val="accent3"/>
                </a:solidFill>
              </a:rPr>
              <a:t>usually</a:t>
            </a:r>
            <a:r>
              <a:rPr lang="tr-TR" sz="2800" dirty="0">
                <a:solidFill>
                  <a:schemeClr val="accent3"/>
                </a:solidFill>
              </a:rPr>
              <a:t> &gt; 7g)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err="1">
                <a:solidFill>
                  <a:schemeClr val="accent3"/>
                </a:solidFill>
              </a:rPr>
              <a:t>Nausea</a:t>
            </a:r>
            <a:r>
              <a:rPr lang="tr-TR" sz="2800" dirty="0">
                <a:solidFill>
                  <a:schemeClr val="accent3"/>
                </a:solidFill>
              </a:rPr>
              <a:t>, </a:t>
            </a:r>
            <a:r>
              <a:rPr lang="tr-TR" sz="2800" dirty="0" err="1">
                <a:solidFill>
                  <a:schemeClr val="accent3"/>
                </a:solidFill>
              </a:rPr>
              <a:t>dizziness</a:t>
            </a:r>
            <a:r>
              <a:rPr lang="tr-TR" sz="2800" dirty="0">
                <a:solidFill>
                  <a:schemeClr val="accent3"/>
                </a:solidFill>
              </a:rPr>
              <a:t>, </a:t>
            </a:r>
            <a:r>
              <a:rPr lang="tr-TR" sz="2800" dirty="0" err="1">
                <a:solidFill>
                  <a:schemeClr val="accent3"/>
                </a:solidFill>
              </a:rPr>
              <a:t>confusion</a:t>
            </a:r>
            <a:r>
              <a:rPr lang="tr-TR" sz="2800" dirty="0">
                <a:solidFill>
                  <a:schemeClr val="accent3"/>
                </a:solidFill>
              </a:rPr>
              <a:t>, </a:t>
            </a:r>
            <a:r>
              <a:rPr lang="en-US" sz="2800" dirty="0">
                <a:solidFill>
                  <a:schemeClr val="accent3"/>
                </a:solidFill>
              </a:rPr>
              <a:t>abdominal pain</a:t>
            </a:r>
            <a:r>
              <a:rPr lang="tr-TR" sz="2800" dirty="0">
                <a:solidFill>
                  <a:schemeClr val="accent3"/>
                </a:solidFill>
              </a:rPr>
              <a:t> (not </a:t>
            </a:r>
            <a:r>
              <a:rPr lang="tr-TR" sz="2800" dirty="0" err="1">
                <a:solidFill>
                  <a:schemeClr val="accent3"/>
                </a:solidFill>
              </a:rPr>
              <a:t>always</a:t>
            </a:r>
            <a:r>
              <a:rPr lang="tr-TR" sz="2800" dirty="0">
                <a:solidFill>
                  <a:schemeClr val="accent3"/>
                </a:solidFill>
              </a:rPr>
              <a:t>!)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2800" dirty="0" err="1">
                <a:solidFill>
                  <a:schemeClr val="accent3"/>
                </a:solidFill>
              </a:rPr>
              <a:t>Typical</a:t>
            </a:r>
            <a:r>
              <a:rPr lang="tr-TR" sz="2800" dirty="0">
                <a:solidFill>
                  <a:schemeClr val="accent3"/>
                </a:solidFill>
              </a:rPr>
              <a:t> </a:t>
            </a:r>
            <a:r>
              <a:rPr lang="tr-TR" sz="2800" dirty="0" err="1">
                <a:solidFill>
                  <a:schemeClr val="accent3"/>
                </a:solidFill>
              </a:rPr>
              <a:t>onset</a:t>
            </a:r>
            <a:r>
              <a:rPr lang="tr-TR" sz="2800" dirty="0">
                <a:solidFill>
                  <a:schemeClr val="accent3"/>
                </a:solidFill>
              </a:rPr>
              <a:t> </a:t>
            </a:r>
            <a:r>
              <a:rPr lang="tr-TR" sz="2800" dirty="0" err="1">
                <a:solidFill>
                  <a:schemeClr val="accent3"/>
                </a:solidFill>
              </a:rPr>
              <a:t>after</a:t>
            </a:r>
            <a:r>
              <a:rPr lang="tr-TR" sz="2800" dirty="0">
                <a:solidFill>
                  <a:schemeClr val="accent3"/>
                </a:solidFill>
              </a:rPr>
              <a:t> 24 </a:t>
            </a:r>
            <a:r>
              <a:rPr lang="tr-TR" sz="2800" dirty="0" err="1">
                <a:solidFill>
                  <a:schemeClr val="accent3"/>
                </a:solidFill>
              </a:rPr>
              <a:t>hours</a:t>
            </a:r>
            <a:r>
              <a:rPr lang="tr-TR" sz="2800" dirty="0">
                <a:solidFill>
                  <a:schemeClr val="accent3"/>
                </a:solidFill>
              </a:rPr>
              <a:t> </a:t>
            </a:r>
          </a:p>
        </p:txBody>
      </p:sp>
      <p:graphicFrame>
        <p:nvGraphicFramePr>
          <p:cNvPr id="21" name="Tablo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35799"/>
              </p:ext>
            </p:extLst>
          </p:nvPr>
        </p:nvGraphicFramePr>
        <p:xfrm>
          <a:off x="1812890" y="5905653"/>
          <a:ext cx="7257256" cy="975360"/>
        </p:xfrm>
        <a:graphic>
          <a:graphicData uri="http://schemas.openxmlformats.org/drawingml/2006/table">
            <a:tbl>
              <a:tblPr/>
              <a:tblGrid>
                <a:gridCol w="3628628">
                  <a:extLst>
                    <a:ext uri="{9D8B030D-6E8A-4147-A177-3AD203B41FA5}">
                      <a16:colId xmlns:a16="http://schemas.microsoft.com/office/drawing/2014/main" val="3786233718"/>
                    </a:ext>
                  </a:extLst>
                </a:gridCol>
                <a:gridCol w="3628628">
                  <a:extLst>
                    <a:ext uri="{9D8B030D-6E8A-4147-A177-3AD203B41FA5}">
                      <a16:colId xmlns:a16="http://schemas.microsoft.com/office/drawing/2014/main" val="124149341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Complications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Liver failure, kidney failure, pancreatitis, low blood sugar, lactic acidosis.</a:t>
                      </a:r>
                    </a:p>
                  </a:txBody>
                  <a:tcPr marL="95250"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6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86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7394" y="208818"/>
            <a:ext cx="973860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>
                <a:solidFill>
                  <a:srgbClr val="9900CC"/>
                </a:solidFill>
              </a:rPr>
              <a:t>Mechanism</a:t>
            </a:r>
            <a:r>
              <a:rPr lang="tr-TR" dirty="0">
                <a:solidFill>
                  <a:srgbClr val="9900CC"/>
                </a:solidFill>
              </a:rPr>
              <a:t> of </a:t>
            </a:r>
            <a:r>
              <a:rPr lang="tr-TR" dirty="0" err="1">
                <a:solidFill>
                  <a:srgbClr val="9900CC"/>
                </a:solidFill>
              </a:rPr>
              <a:t>action</a:t>
            </a:r>
            <a:endParaRPr lang="tr-TR" dirty="0">
              <a:solidFill>
                <a:srgbClr val="9900CC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u="sng" dirty="0" err="1"/>
              <a:t>Reduction</a:t>
            </a:r>
            <a:r>
              <a:rPr lang="tr-TR" u="sng" dirty="0"/>
              <a:t> of PG </a:t>
            </a:r>
            <a:r>
              <a:rPr lang="tr-TR" u="sng" dirty="0" err="1"/>
              <a:t>synthesis</a:t>
            </a:r>
            <a:r>
              <a:rPr lang="tr-TR" u="sng" dirty="0"/>
              <a:t> in </a:t>
            </a:r>
            <a:r>
              <a:rPr lang="tr-TR" sz="3600" u="sng" dirty="0">
                <a:solidFill>
                  <a:srgbClr val="FF0000"/>
                </a:solidFill>
              </a:rPr>
              <a:t>CNS</a:t>
            </a:r>
            <a:endParaRPr lang="tr-TR" sz="36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dirty="0" err="1"/>
              <a:t>periferal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&lt;&lt; </a:t>
            </a:r>
            <a:r>
              <a:rPr lang="tr-TR" dirty="0" err="1"/>
              <a:t>central</a:t>
            </a:r>
            <a:r>
              <a:rPr lang="tr-TR" dirty="0"/>
              <a:t> </a:t>
            </a:r>
            <a:r>
              <a:rPr lang="tr-TR" dirty="0" err="1"/>
              <a:t>effects</a:t>
            </a:r>
            <a:endParaRPr lang="tr-TR" dirty="0"/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Not (</a:t>
            </a:r>
            <a:r>
              <a:rPr lang="tr-TR" dirty="0" err="1"/>
              <a:t>that</a:t>
            </a:r>
            <a:r>
              <a:rPr lang="tr-TR" dirty="0"/>
              <a:t>) </a:t>
            </a:r>
            <a:r>
              <a:rPr lang="tr-TR" dirty="0" err="1"/>
              <a:t>antiinflammatory</a:t>
            </a:r>
            <a:r>
              <a:rPr lang="tr-TR" dirty="0"/>
              <a:t> 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tr-TR" dirty="0"/>
              <a:t> No GI </a:t>
            </a:r>
            <a:r>
              <a:rPr lang="tr-TR" dirty="0" err="1"/>
              <a:t>advers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 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tr-TR" dirty="0"/>
              <a:t> No </a:t>
            </a:r>
            <a:r>
              <a:rPr lang="tr-TR" dirty="0" err="1"/>
              <a:t>effect</a:t>
            </a:r>
            <a:r>
              <a:rPr lang="tr-TR" dirty="0"/>
              <a:t> on </a:t>
            </a:r>
            <a:r>
              <a:rPr lang="tr-TR" dirty="0" err="1"/>
              <a:t>kidneys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platelets</a:t>
            </a:r>
            <a:r>
              <a:rPr lang="tr-TR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tr-TR" dirty="0" err="1">
                <a:solidFill>
                  <a:srgbClr val="9900CC"/>
                </a:solidFill>
              </a:rPr>
              <a:t>Pharmacokinetics</a:t>
            </a:r>
            <a:endParaRPr lang="tr-TR" dirty="0">
              <a:solidFill>
                <a:srgbClr val="9900CC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/>
              <a:t>Fast</a:t>
            </a:r>
            <a:r>
              <a:rPr lang="tr-TR" dirty="0"/>
              <a:t> </a:t>
            </a:r>
            <a:r>
              <a:rPr lang="tr-TR" dirty="0" err="1"/>
              <a:t>absorption</a:t>
            </a:r>
            <a:r>
              <a:rPr lang="tr-TR" dirty="0"/>
              <a:t> &amp; </a:t>
            </a:r>
            <a:r>
              <a:rPr lang="tr-TR" dirty="0" err="1"/>
              <a:t>distribution</a:t>
            </a:r>
            <a:r>
              <a:rPr lang="tr-TR" dirty="0"/>
              <a:t> w oral </a:t>
            </a:r>
            <a:r>
              <a:rPr lang="tr-TR" dirty="0" err="1"/>
              <a:t>app</a:t>
            </a:r>
            <a:r>
              <a:rPr lang="tr-TR" dirty="0"/>
              <a:t> 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/>
              <a:t>Rectal</a:t>
            </a:r>
            <a:r>
              <a:rPr lang="tr-TR" dirty="0"/>
              <a:t> </a:t>
            </a:r>
            <a:r>
              <a:rPr lang="tr-TR" dirty="0" err="1"/>
              <a:t>bioavailability</a:t>
            </a:r>
            <a:r>
              <a:rPr lang="tr-TR" dirty="0"/>
              <a:t> 50-60%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err="1"/>
              <a:t>Effective</a:t>
            </a:r>
            <a:r>
              <a:rPr lang="tr-TR" dirty="0"/>
              <a:t> in 30’ </a:t>
            </a:r>
            <a:r>
              <a:rPr lang="tr-TR" dirty="0" err="1"/>
              <a:t>after</a:t>
            </a:r>
            <a:r>
              <a:rPr lang="tr-TR" dirty="0"/>
              <a:t> oral </a:t>
            </a:r>
            <a:r>
              <a:rPr lang="tr-TR" dirty="0" err="1"/>
              <a:t>app</a:t>
            </a:r>
            <a:r>
              <a:rPr lang="tr-TR" dirty="0"/>
              <a:t>; 4 </a:t>
            </a:r>
            <a:r>
              <a:rPr lang="tr-TR" dirty="0" err="1"/>
              <a:t>hours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3794" y="692696"/>
            <a:ext cx="7870296" cy="565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tr-TR" sz="3200" b="1" spc="300" dirty="0" err="1">
                <a:solidFill>
                  <a:srgbClr val="9900CC"/>
                </a:solidFill>
              </a:rPr>
              <a:t>Advantages</a:t>
            </a:r>
            <a:r>
              <a:rPr lang="tr-TR" sz="3200" b="1" spc="300" dirty="0">
                <a:solidFill>
                  <a:srgbClr val="9900CC"/>
                </a:solidFill>
              </a:rPr>
              <a:t> </a:t>
            </a:r>
          </a:p>
          <a:p>
            <a:pPr marL="342900" indent="-342900"/>
            <a:endParaRPr lang="tr-TR" b="1" dirty="0">
              <a:solidFill>
                <a:srgbClr val="9900CC"/>
              </a:solidFill>
            </a:endParaRPr>
          </a:p>
          <a:p>
            <a:pPr marL="342900" indent="-342900"/>
            <a:r>
              <a:rPr lang="tr-TR" dirty="0"/>
              <a:t>NO </a:t>
            </a:r>
            <a:r>
              <a:rPr lang="tr-TR" dirty="0" err="1"/>
              <a:t>gastric</a:t>
            </a:r>
            <a:r>
              <a:rPr lang="tr-TR" dirty="0"/>
              <a:t> </a:t>
            </a:r>
            <a:r>
              <a:rPr lang="tr-TR" dirty="0" err="1"/>
              <a:t>ulceration</a:t>
            </a:r>
            <a:endParaRPr lang="tr-TR" dirty="0"/>
          </a:p>
          <a:p>
            <a:pPr marL="342900" indent="-342900"/>
            <a:r>
              <a:rPr lang="tr-TR" dirty="0"/>
              <a:t>NO </a:t>
            </a:r>
            <a:r>
              <a:rPr lang="tr-TR" dirty="0" err="1"/>
              <a:t>effect</a:t>
            </a:r>
            <a:r>
              <a:rPr lang="tr-TR" dirty="0"/>
              <a:t> on </a:t>
            </a:r>
            <a:r>
              <a:rPr lang="tr-TR" dirty="0" err="1"/>
              <a:t>kidneys</a:t>
            </a:r>
            <a:r>
              <a:rPr lang="tr-TR" dirty="0"/>
              <a:t> </a:t>
            </a:r>
          </a:p>
          <a:p>
            <a:pPr marL="342900" indent="-342900"/>
            <a:r>
              <a:rPr lang="tr-TR" sz="3200" dirty="0"/>
              <a:t>NO REYE </a:t>
            </a:r>
            <a:r>
              <a:rPr lang="tr-TR" sz="3200" dirty="0" err="1"/>
              <a:t>Syndrome</a:t>
            </a:r>
            <a:r>
              <a:rPr lang="tr-TR" sz="3200" dirty="0"/>
              <a:t> </a:t>
            </a:r>
          </a:p>
          <a:p>
            <a:pPr marL="342900" indent="-342900"/>
            <a:endParaRPr lang="tr-TR" dirty="0"/>
          </a:p>
          <a:p>
            <a:pPr marL="342900" indent="-342900">
              <a:lnSpc>
                <a:spcPct val="120000"/>
              </a:lnSpc>
            </a:pPr>
            <a:r>
              <a:rPr lang="tr-TR" dirty="0" err="1">
                <a:solidFill>
                  <a:srgbClr val="9900CC"/>
                </a:solidFill>
              </a:rPr>
              <a:t>Interaction</a:t>
            </a:r>
            <a:r>
              <a:rPr lang="tr-TR" dirty="0">
                <a:solidFill>
                  <a:srgbClr val="9900CC"/>
                </a:solidFill>
              </a:rPr>
              <a:t> </a:t>
            </a:r>
            <a:r>
              <a:rPr lang="tr-TR" dirty="0" err="1">
                <a:solidFill>
                  <a:srgbClr val="9900CC"/>
                </a:solidFill>
              </a:rPr>
              <a:t>with</a:t>
            </a:r>
            <a:r>
              <a:rPr lang="tr-TR" dirty="0">
                <a:solidFill>
                  <a:srgbClr val="9900CC"/>
                </a:solidFill>
              </a:rPr>
              <a:t> </a:t>
            </a:r>
            <a:r>
              <a:rPr lang="tr-TR" dirty="0" err="1">
                <a:solidFill>
                  <a:srgbClr val="9900CC"/>
                </a:solidFill>
              </a:rPr>
              <a:t>alcohol</a:t>
            </a:r>
            <a:r>
              <a:rPr lang="tr-TR" dirty="0">
                <a:solidFill>
                  <a:srgbClr val="9900CC"/>
                </a:solidFill>
              </a:rPr>
              <a:t> </a:t>
            </a:r>
          </a:p>
          <a:p>
            <a:pPr marL="342900" indent="-342900">
              <a:lnSpc>
                <a:spcPct val="120000"/>
              </a:lnSpc>
            </a:pP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alcohol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increases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risk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liver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tr-TR" dirty="0" err="1"/>
              <a:t>Induction</a:t>
            </a:r>
            <a:r>
              <a:rPr lang="tr-TR" dirty="0"/>
              <a:t> of P450 (</a:t>
            </a:r>
            <a:r>
              <a:rPr lang="tr-TR" dirty="0" err="1"/>
              <a:t>remember</a:t>
            </a:r>
            <a:r>
              <a:rPr lang="tr-TR" dirty="0"/>
              <a:t> </a:t>
            </a:r>
            <a:r>
              <a:rPr lang="tr-TR" dirty="0" err="1"/>
              <a:t>why</a:t>
            </a:r>
            <a:r>
              <a:rPr lang="tr-TR" dirty="0"/>
              <a:t>?)</a:t>
            </a:r>
          </a:p>
          <a:p>
            <a:pPr marL="342900" indent="-342900">
              <a:lnSpc>
                <a:spcPct val="120000"/>
              </a:lnSpc>
              <a:buFontTx/>
              <a:buAutoNum type="arabicPeriod"/>
            </a:pP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glutathion</a:t>
            </a:r>
            <a:r>
              <a:rPr lang="tr-TR" dirty="0"/>
              <a:t> in </a:t>
            </a:r>
            <a:r>
              <a:rPr lang="tr-TR" dirty="0" err="1"/>
              <a:t>alcohol</a:t>
            </a:r>
            <a:r>
              <a:rPr lang="tr-TR" dirty="0"/>
              <a:t> </a:t>
            </a:r>
            <a:r>
              <a:rPr lang="tr-TR" dirty="0" err="1"/>
              <a:t>abusers</a:t>
            </a:r>
            <a:r>
              <a:rPr lang="tr-TR" dirty="0"/>
              <a:t> </a:t>
            </a:r>
          </a:p>
          <a:p>
            <a:pPr marL="342900" indent="-342900">
              <a:lnSpc>
                <a:spcPct val="120000"/>
              </a:lnSpc>
            </a:pPr>
            <a:r>
              <a:rPr lang="tr-TR" dirty="0"/>
              <a:t>3. </a:t>
            </a:r>
            <a:r>
              <a:rPr lang="tr-TR" dirty="0" err="1"/>
              <a:t>Liver</a:t>
            </a:r>
            <a:r>
              <a:rPr lang="tr-TR" dirty="0"/>
              <a:t> is </a:t>
            </a:r>
            <a:r>
              <a:rPr lang="tr-TR" dirty="0" err="1"/>
              <a:t>already</a:t>
            </a:r>
            <a:r>
              <a:rPr lang="tr-TR" dirty="0"/>
              <a:t> </a:t>
            </a:r>
            <a:r>
              <a:rPr lang="tr-TR" dirty="0" err="1"/>
              <a:t>damaged</a:t>
            </a:r>
            <a:r>
              <a:rPr lang="tr-TR" dirty="0"/>
              <a:t> in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alcohol</a:t>
            </a:r>
            <a:r>
              <a:rPr lang="tr-TR" dirty="0"/>
              <a:t> </a:t>
            </a:r>
            <a:r>
              <a:rPr lang="tr-TR" dirty="0" err="1"/>
              <a:t>users</a:t>
            </a:r>
            <a:endParaRPr lang="tr-TR" dirty="0"/>
          </a:p>
          <a:p>
            <a:pPr marL="342900" indent="-342900">
              <a:lnSpc>
                <a:spcPct val="120000"/>
              </a:lnSpc>
            </a:pPr>
            <a:endParaRPr lang="tr-TR" dirty="0"/>
          </a:p>
          <a:p>
            <a:pPr marL="342900" indent="-342900">
              <a:lnSpc>
                <a:spcPct val="120000"/>
              </a:lnSpc>
            </a:pPr>
            <a:r>
              <a:rPr lang="tr-TR" dirty="0" err="1"/>
              <a:t>Paracetamol</a:t>
            </a:r>
            <a:r>
              <a:rPr lang="tr-TR" dirty="0"/>
              <a:t> is </a:t>
            </a:r>
            <a:r>
              <a:rPr lang="tr-TR" dirty="0" err="1"/>
              <a:t>safe</a:t>
            </a:r>
            <a:r>
              <a:rPr lang="tr-TR" dirty="0"/>
              <a:t> at </a:t>
            </a:r>
            <a:r>
              <a:rPr lang="tr-TR" dirty="0" err="1"/>
              <a:t>regular</a:t>
            </a:r>
            <a:r>
              <a:rPr lang="tr-TR" dirty="0"/>
              <a:t> </a:t>
            </a:r>
            <a:r>
              <a:rPr lang="tr-TR" dirty="0" err="1"/>
              <a:t>doses</a:t>
            </a:r>
            <a:r>
              <a:rPr lang="tr-TR" dirty="0"/>
              <a:t>, </a:t>
            </a:r>
            <a:r>
              <a:rPr lang="tr-TR" dirty="0" err="1"/>
              <a:t>risky</a:t>
            </a:r>
            <a:r>
              <a:rPr lang="tr-TR" dirty="0"/>
              <a:t> in </a:t>
            </a:r>
            <a:r>
              <a:rPr lang="tr-TR" dirty="0" err="1"/>
              <a:t>high</a:t>
            </a:r>
            <a:r>
              <a:rPr lang="tr-TR" dirty="0"/>
              <a:t> </a:t>
            </a:r>
            <a:r>
              <a:rPr lang="tr-TR" dirty="0" err="1"/>
              <a:t>doses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04664"/>
            <a:ext cx="936104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 flipH="1">
            <a:off x="7663015" y="3429000"/>
            <a:ext cx="211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60mg </a:t>
            </a:r>
            <a:r>
              <a:rPr lang="tr-TR" dirty="0" err="1">
                <a:solidFill>
                  <a:srgbClr val="FF0000"/>
                </a:solidFill>
              </a:rPr>
              <a:t>for</a:t>
            </a:r>
            <a:r>
              <a:rPr lang="tr-TR" dirty="0">
                <a:solidFill>
                  <a:srgbClr val="FF0000"/>
                </a:solidFill>
              </a:rPr>
              <a:t> 0-3 </a:t>
            </a:r>
            <a:r>
              <a:rPr lang="tr-TR" dirty="0" err="1">
                <a:solidFill>
                  <a:srgbClr val="FF0000"/>
                </a:solidFill>
              </a:rPr>
              <a:t>months</a:t>
            </a:r>
            <a:r>
              <a:rPr lang="tr-T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Düz Ok Bağlayıcısı 5"/>
          <p:cNvCxnSpPr>
            <a:stCxn id="4" idx="3"/>
          </p:cNvCxnSpPr>
          <p:nvPr/>
        </p:nvCxnSpPr>
        <p:spPr>
          <a:xfrm flipH="1">
            <a:off x="5169025" y="3844499"/>
            <a:ext cx="2493990" cy="10966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6038"/>
            <a:ext cx="9658350" cy="676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 flipH="1">
            <a:off x="7977336" y="1844824"/>
            <a:ext cx="211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40mg </a:t>
            </a:r>
            <a:r>
              <a:rPr lang="tr-TR" dirty="0" err="1">
                <a:solidFill>
                  <a:srgbClr val="FF0000"/>
                </a:solidFill>
              </a:rPr>
              <a:t>for</a:t>
            </a:r>
            <a:r>
              <a:rPr lang="tr-TR" dirty="0">
                <a:solidFill>
                  <a:srgbClr val="FF0000"/>
                </a:solidFill>
              </a:rPr>
              <a:t> 0-3 </a:t>
            </a:r>
            <a:r>
              <a:rPr lang="tr-TR" dirty="0" err="1">
                <a:solidFill>
                  <a:srgbClr val="FF0000"/>
                </a:solidFill>
              </a:rPr>
              <a:t>months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Düz Ok Bağlayıcısı 5"/>
          <p:cNvCxnSpPr>
            <a:stCxn id="5" idx="3"/>
          </p:cNvCxnSpPr>
          <p:nvPr/>
        </p:nvCxnSpPr>
        <p:spPr>
          <a:xfrm flipH="1">
            <a:off x="5673080" y="2260323"/>
            <a:ext cx="2304256" cy="15715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790787" y="338196"/>
            <a:ext cx="1814920" cy="769441"/>
          </a:xfrm>
          <a:prstGeom prst="rect">
            <a:avLst/>
          </a:prstGeom>
          <a:solidFill>
            <a:srgbClr val="FF00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tr-TR" sz="4400" spc="300" dirty="0">
                <a:solidFill>
                  <a:schemeClr val="bg1"/>
                </a:solidFill>
              </a:rPr>
              <a:t>FEVER</a:t>
            </a:r>
            <a:endParaRPr lang="en-US" sz="4400" spc="300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105053" y="4176777"/>
            <a:ext cx="3254417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r-TR" sz="3600" spc="300" dirty="0" err="1"/>
              <a:t>Hyperthermia</a:t>
            </a:r>
            <a:endParaRPr lang="en-US" sz="3600" spc="3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3488364" y="5196585"/>
            <a:ext cx="5724131" cy="646331"/>
          </a:xfrm>
          <a:prstGeom prst="rect">
            <a:avLst/>
          </a:prstGeom>
          <a:solidFill>
            <a:srgbClr val="9900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tr-TR" sz="3600" spc="300" dirty="0" err="1">
                <a:solidFill>
                  <a:schemeClr val="bg1"/>
                </a:solidFill>
              </a:rPr>
              <a:t>Hyperpyrexia</a:t>
            </a:r>
            <a:r>
              <a:rPr lang="tr-TR" sz="3600" spc="300" dirty="0">
                <a:solidFill>
                  <a:schemeClr val="bg1"/>
                </a:solidFill>
              </a:rPr>
              <a:t> (BT&gt;106</a:t>
            </a:r>
            <a:r>
              <a:rPr lang="tr-TR" sz="3600" spc="300" dirty="0">
                <a:solidFill>
                  <a:schemeClr val="bg1"/>
                </a:solidFill>
                <a:sym typeface="Symbol" panose="05050102010706020507" pitchFamily="18" charset="2"/>
              </a:rPr>
              <a:t>F)</a:t>
            </a:r>
            <a:endParaRPr lang="en-US" sz="3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76288"/>
            <a:ext cx="9505950" cy="589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 flipH="1">
            <a:off x="6465168" y="776288"/>
            <a:ext cx="2114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No </a:t>
            </a:r>
            <a:r>
              <a:rPr lang="tr-TR" dirty="0" err="1">
                <a:solidFill>
                  <a:srgbClr val="FF0000"/>
                </a:solidFill>
              </a:rPr>
              <a:t>suggestion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for</a:t>
            </a:r>
            <a:r>
              <a:rPr lang="tr-TR" dirty="0">
                <a:solidFill>
                  <a:srgbClr val="FF0000"/>
                </a:solidFill>
              </a:rPr>
              <a:t> 0-3 ay </a:t>
            </a:r>
            <a:r>
              <a:rPr lang="tr-TR" dirty="0" err="1">
                <a:solidFill>
                  <a:srgbClr val="FF0000"/>
                </a:solidFill>
              </a:rPr>
              <a:t>months</a:t>
            </a:r>
            <a:r>
              <a:rPr lang="tr-T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2432720" y="3573016"/>
            <a:ext cx="223224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2585120" y="3725416"/>
            <a:ext cx="2232248" cy="12241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 flipH="1">
            <a:off x="6249144" y="3769585"/>
            <a:ext cx="211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What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if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baby</a:t>
            </a:r>
            <a:r>
              <a:rPr lang="tr-TR" dirty="0">
                <a:solidFill>
                  <a:srgbClr val="FF0000"/>
                </a:solidFill>
              </a:rPr>
              <a:t> is 2? 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>
                <a:solidFill>
                  <a:srgbClr val="FF0000"/>
                </a:solidFill>
              </a:rPr>
              <a:t>Should</a:t>
            </a:r>
            <a:r>
              <a:rPr lang="tr-TR" dirty="0">
                <a:solidFill>
                  <a:srgbClr val="FF0000"/>
                </a:solidFill>
              </a:rPr>
              <a:t> I </a:t>
            </a:r>
            <a:r>
              <a:rPr lang="tr-TR" dirty="0" err="1">
                <a:solidFill>
                  <a:srgbClr val="FF0000"/>
                </a:solidFill>
              </a:rPr>
              <a:t>give</a:t>
            </a:r>
            <a:r>
              <a:rPr lang="tr-TR" dirty="0">
                <a:solidFill>
                  <a:srgbClr val="FF0000"/>
                </a:solidFill>
              </a:rPr>
              <a:t> </a:t>
            </a:r>
          </a:p>
          <a:p>
            <a:r>
              <a:rPr lang="tr-TR" dirty="0">
                <a:solidFill>
                  <a:srgbClr val="FF0000"/>
                </a:solidFill>
              </a:rPr>
              <a:t>1 </a:t>
            </a:r>
            <a:r>
              <a:rPr lang="tr-TR" dirty="0" err="1">
                <a:solidFill>
                  <a:srgbClr val="FF0000"/>
                </a:solidFill>
              </a:rPr>
              <a:t>or</a:t>
            </a:r>
            <a:r>
              <a:rPr lang="tr-TR" dirty="0">
                <a:solidFill>
                  <a:srgbClr val="FF0000"/>
                </a:solidFill>
              </a:rPr>
              <a:t> 1.5?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028700"/>
            <a:ext cx="74580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57104"/>
              </p:ext>
            </p:extLst>
          </p:nvPr>
        </p:nvGraphicFramePr>
        <p:xfrm>
          <a:off x="1208584" y="1628800"/>
          <a:ext cx="8208912" cy="39772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6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4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>
                          <a:latin typeface="Arial Rounded MT Bold" pitchFamily="34" charset="0"/>
                        </a:rPr>
                        <a:t>Age of </a:t>
                      </a:r>
                      <a:r>
                        <a:rPr lang="tr-TR" sz="2800" b="0" dirty="0" err="1">
                          <a:latin typeface="Arial Rounded MT Bold" pitchFamily="34" charset="0"/>
                        </a:rPr>
                        <a:t>baby</a:t>
                      </a:r>
                      <a:endParaRPr lang="en-US" sz="2800" b="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err="1">
                          <a:latin typeface="Arial Rounded MT Bold" pitchFamily="34" charset="0"/>
                        </a:rPr>
                        <a:t>Amount</a:t>
                      </a:r>
                      <a:r>
                        <a:rPr lang="tr-TR" sz="2800" b="0" dirty="0">
                          <a:latin typeface="Arial Rounded MT Bold" pitchFamily="34" charset="0"/>
                        </a:rPr>
                        <a:t> of </a:t>
                      </a:r>
                      <a:r>
                        <a:rPr lang="tr-TR" sz="2800" b="0" dirty="0" err="1">
                          <a:latin typeface="Arial Rounded MT Bold" pitchFamily="34" charset="0"/>
                        </a:rPr>
                        <a:t>paracetamol</a:t>
                      </a:r>
                      <a:endParaRPr lang="en-US" sz="2800" b="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err="1">
                          <a:latin typeface="Arial Rounded MT Bold" pitchFamily="34" charset="0"/>
                        </a:rPr>
                        <a:t>Number</a:t>
                      </a:r>
                      <a:r>
                        <a:rPr lang="tr-TR" sz="2800" b="0" dirty="0">
                          <a:latin typeface="Arial Rounded MT Bold" pitchFamily="34" charset="0"/>
                        </a:rPr>
                        <a:t> of </a:t>
                      </a:r>
                      <a:r>
                        <a:rPr lang="tr-TR" sz="2800" b="0" dirty="0" err="1">
                          <a:latin typeface="Arial Rounded MT Bold" pitchFamily="34" charset="0"/>
                        </a:rPr>
                        <a:t>tablets</a:t>
                      </a:r>
                      <a:r>
                        <a:rPr lang="tr-TR" sz="2800" b="0" dirty="0">
                          <a:latin typeface="Arial Rounded MT Bold" pitchFamily="34" charset="0"/>
                        </a:rPr>
                        <a:t>/</a:t>
                      </a:r>
                      <a:r>
                        <a:rPr lang="tr-TR" sz="2800" b="0" dirty="0" err="1">
                          <a:latin typeface="Arial Rounded MT Bold" pitchFamily="34" charset="0"/>
                        </a:rPr>
                        <a:t>volume</a:t>
                      </a:r>
                      <a:endParaRPr lang="en-US" sz="2800" b="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06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Rounded MT Bol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52963" y="444531"/>
            <a:ext cx="8539389" cy="646331"/>
          </a:xfrm>
          <a:prstGeom prst="rect">
            <a:avLst/>
          </a:prstGeom>
          <a:solidFill>
            <a:srgbClr val="9900CC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Paracetamol</a:t>
            </a:r>
            <a:r>
              <a:rPr lang="tr-TR" sz="3600" spc="3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Posology</a:t>
            </a:r>
            <a:r>
              <a:rPr lang="tr-TR" sz="3600" spc="3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and</a:t>
            </a:r>
            <a:r>
              <a:rPr lang="tr-TR" sz="3600" spc="3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tr-TR" sz="3600" spc="300" dirty="0" err="1">
                <a:solidFill>
                  <a:schemeClr val="bg1"/>
                </a:solidFill>
                <a:latin typeface="Arial Rounded MT Bold" pitchFamily="34" charset="0"/>
              </a:rPr>
              <a:t>App</a:t>
            </a:r>
            <a:endParaRPr lang="en-US" sz="3600" spc="3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59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54921" y="900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51733" y="20222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992560" y="2176354"/>
            <a:ext cx="5390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warnings</a:t>
            </a:r>
            <a:r>
              <a:rPr lang="tr-TR" dirty="0"/>
              <a:t> in </a:t>
            </a:r>
            <a:r>
              <a:rPr lang="tr-TR" dirty="0" err="1"/>
              <a:t>preparations</a:t>
            </a:r>
            <a:r>
              <a:rPr lang="tr-TR" dirty="0"/>
              <a:t> in Turkey</a:t>
            </a: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687919" y="387961"/>
            <a:ext cx="82160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i="1" dirty="0" err="1">
                <a:solidFill>
                  <a:srgbClr val="FF0000"/>
                </a:solidFill>
              </a:rPr>
              <a:t>Alcohol</a:t>
            </a:r>
            <a:r>
              <a:rPr lang="tr-TR" b="1" i="1" dirty="0">
                <a:solidFill>
                  <a:srgbClr val="FF0000"/>
                </a:solidFill>
              </a:rPr>
              <a:t> </a:t>
            </a:r>
            <a:r>
              <a:rPr lang="tr-TR" b="1" i="1" dirty="0" err="1">
                <a:solidFill>
                  <a:srgbClr val="FF0000"/>
                </a:solidFill>
              </a:rPr>
              <a:t>warning</a:t>
            </a:r>
            <a:r>
              <a:rPr lang="tr-TR" b="1" i="1" dirty="0">
                <a:solidFill>
                  <a:srgbClr val="FF0000"/>
                </a:solidFill>
              </a:rPr>
              <a:t>: </a:t>
            </a:r>
            <a:r>
              <a:rPr lang="tr-TR" i="1" dirty="0" err="1">
                <a:solidFill>
                  <a:srgbClr val="FF0000"/>
                </a:solidFill>
              </a:rPr>
              <a:t>If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you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consume</a:t>
            </a:r>
            <a:r>
              <a:rPr lang="tr-TR" i="1" dirty="0">
                <a:solidFill>
                  <a:srgbClr val="FF0000"/>
                </a:solidFill>
              </a:rPr>
              <a:t> 3 </a:t>
            </a:r>
            <a:r>
              <a:rPr lang="tr-TR" i="1" dirty="0" err="1">
                <a:solidFill>
                  <a:srgbClr val="FF0000"/>
                </a:solidFill>
              </a:rPr>
              <a:t>or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more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alcoholic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drinks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every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day</a:t>
            </a:r>
            <a:r>
              <a:rPr lang="tr-TR" i="1" dirty="0">
                <a:solidFill>
                  <a:srgbClr val="FF0000"/>
                </a:solidFill>
              </a:rPr>
              <a:t>, ask </a:t>
            </a:r>
            <a:r>
              <a:rPr lang="tr-TR" i="1" dirty="0" err="1">
                <a:solidFill>
                  <a:srgbClr val="FF0000"/>
                </a:solidFill>
              </a:rPr>
              <a:t>your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doctor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whether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you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should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take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acetaminophen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or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other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pain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relievers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or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fever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reducers</a:t>
            </a:r>
            <a:r>
              <a:rPr lang="tr-TR" i="1" dirty="0">
                <a:solidFill>
                  <a:srgbClr val="FF0000"/>
                </a:solidFill>
              </a:rPr>
              <a:t>. </a:t>
            </a:r>
            <a:r>
              <a:rPr lang="tr-TR" i="1" dirty="0" err="1">
                <a:solidFill>
                  <a:srgbClr val="FF0000"/>
                </a:solidFill>
              </a:rPr>
              <a:t>Acetaminophen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may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cause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liver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damage</a:t>
            </a:r>
            <a:r>
              <a:rPr lang="tr-TR" i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6390" name="Rectangle 11"/>
          <p:cNvSpPr>
            <a:spLocks noChangeArrowheads="1"/>
          </p:cNvSpPr>
          <p:nvPr/>
        </p:nvSpPr>
        <p:spPr bwMode="auto">
          <a:xfrm>
            <a:off x="1208584" y="2856753"/>
            <a:ext cx="8208912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dirty="0" err="1">
                <a:solidFill>
                  <a:srgbClr val="9900CC"/>
                </a:solidFill>
              </a:rPr>
              <a:t>Interaction</a:t>
            </a:r>
            <a:r>
              <a:rPr lang="tr-TR" dirty="0">
                <a:solidFill>
                  <a:srgbClr val="9900CC"/>
                </a:solidFill>
              </a:rPr>
              <a:t> </a:t>
            </a:r>
            <a:r>
              <a:rPr lang="tr-TR" dirty="0" err="1">
                <a:solidFill>
                  <a:srgbClr val="9900CC"/>
                </a:solidFill>
              </a:rPr>
              <a:t>with</a:t>
            </a:r>
            <a:r>
              <a:rPr lang="tr-TR" dirty="0">
                <a:solidFill>
                  <a:srgbClr val="9900CC"/>
                </a:solidFill>
              </a:rPr>
              <a:t> </a:t>
            </a:r>
            <a:r>
              <a:rPr lang="tr-TR" dirty="0" err="1">
                <a:solidFill>
                  <a:srgbClr val="9900CC"/>
                </a:solidFill>
              </a:rPr>
              <a:t>Warfarin</a:t>
            </a:r>
            <a:endParaRPr lang="tr-TR" dirty="0">
              <a:solidFill>
                <a:srgbClr val="9900CC"/>
              </a:solidFill>
            </a:endParaRPr>
          </a:p>
          <a:p>
            <a:pPr>
              <a:lnSpc>
                <a:spcPct val="120000"/>
              </a:lnSpc>
            </a:pPr>
            <a:r>
              <a:rPr lang="tr-TR" dirty="0" err="1"/>
              <a:t>Paracetamol+warfarin</a:t>
            </a:r>
            <a:r>
              <a:rPr lang="tr-TR" dirty="0"/>
              <a:t> </a:t>
            </a:r>
            <a:r>
              <a:rPr lang="tr-TR" dirty="0" err="1"/>
              <a:t>increases</a:t>
            </a:r>
            <a:r>
              <a:rPr lang="tr-TR" dirty="0"/>
              <a:t> risk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bleeding</a:t>
            </a:r>
            <a:endParaRPr lang="tr-TR" dirty="0"/>
          </a:p>
          <a:p>
            <a:pPr>
              <a:lnSpc>
                <a:spcPct val="120000"/>
              </a:lnSpc>
            </a:pPr>
            <a:r>
              <a:rPr lang="tr-TR" u="sng" dirty="0" err="1"/>
              <a:t>We</a:t>
            </a:r>
            <a:r>
              <a:rPr lang="tr-TR" u="sng" dirty="0"/>
              <a:t> </a:t>
            </a:r>
            <a:r>
              <a:rPr lang="tr-TR" u="sng" dirty="0" err="1"/>
              <a:t>thought</a:t>
            </a:r>
            <a:r>
              <a:rPr lang="tr-TR" u="sng" dirty="0"/>
              <a:t> </a:t>
            </a:r>
            <a:r>
              <a:rPr lang="tr-TR" u="sng" dirty="0" err="1"/>
              <a:t>that</a:t>
            </a:r>
            <a:r>
              <a:rPr lang="tr-TR" u="sng" dirty="0"/>
              <a:t> </a:t>
            </a:r>
            <a:r>
              <a:rPr lang="tr-TR" u="sng" dirty="0" err="1"/>
              <a:t>paracetamol</a:t>
            </a:r>
            <a:r>
              <a:rPr lang="tr-TR" u="sng" dirty="0"/>
              <a:t> DOES NOT </a:t>
            </a:r>
            <a:r>
              <a:rPr lang="tr-TR" u="sng" dirty="0" err="1"/>
              <a:t>affect</a:t>
            </a:r>
            <a:r>
              <a:rPr lang="tr-TR" u="sng" dirty="0"/>
              <a:t> </a:t>
            </a:r>
            <a:r>
              <a:rPr lang="tr-TR" u="sng" dirty="0" err="1"/>
              <a:t>platelet</a:t>
            </a:r>
            <a:r>
              <a:rPr lang="tr-TR" u="sng" dirty="0"/>
              <a:t> </a:t>
            </a:r>
            <a:r>
              <a:rPr lang="tr-TR" u="sng" dirty="0" err="1"/>
              <a:t>aggregation</a:t>
            </a:r>
            <a:endParaRPr lang="tr-TR" u="sng" dirty="0"/>
          </a:p>
          <a:p>
            <a:pPr>
              <a:lnSpc>
                <a:spcPct val="120000"/>
              </a:lnSpc>
            </a:pPr>
            <a:r>
              <a:rPr lang="tr-TR" dirty="0"/>
              <a:t>How </a:t>
            </a:r>
            <a:r>
              <a:rPr lang="tr-TR" dirty="0" err="1"/>
              <a:t>come</a:t>
            </a:r>
            <a:r>
              <a:rPr lang="tr-TR" dirty="0"/>
              <a:t>? </a:t>
            </a:r>
          </a:p>
          <a:p>
            <a:pPr>
              <a:lnSpc>
                <a:spcPct val="120000"/>
              </a:lnSpc>
            </a:pPr>
            <a:endParaRPr lang="tr-TR" dirty="0"/>
          </a:p>
        </p:txBody>
      </p:sp>
      <p:sp>
        <p:nvSpPr>
          <p:cNvPr id="16392" name="Text Box 15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712640" y="1628800"/>
            <a:ext cx="65176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 err="1"/>
              <a:t>Paracetamol</a:t>
            </a:r>
            <a:r>
              <a:rPr lang="tr-TR" dirty="0"/>
              <a:t> </a:t>
            </a:r>
            <a:r>
              <a:rPr lang="tr-TR" dirty="0" err="1"/>
              <a:t>inhibits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metabolism</a:t>
            </a:r>
            <a:r>
              <a:rPr lang="tr-TR" dirty="0"/>
              <a:t> of </a:t>
            </a:r>
            <a:r>
              <a:rPr lang="tr-TR" dirty="0" err="1"/>
              <a:t>warfarin</a:t>
            </a:r>
            <a:r>
              <a:rPr lang="tr-TR" dirty="0"/>
              <a:t> </a:t>
            </a:r>
          </a:p>
          <a:p>
            <a:endParaRPr lang="tr-TR" dirty="0"/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keeps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of </a:t>
            </a:r>
            <a:r>
              <a:rPr lang="tr-TR" dirty="0" err="1"/>
              <a:t>warfarin</a:t>
            </a:r>
            <a:r>
              <a:rPr lang="tr-TR" dirty="0"/>
              <a:t> </a:t>
            </a:r>
            <a:r>
              <a:rPr lang="tr-TR" dirty="0" err="1"/>
              <a:t>high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0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54921" y="9001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1733" y="20222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81542" y="217639"/>
            <a:ext cx="8863946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r-TR" sz="3200" dirty="0" err="1">
                <a:solidFill>
                  <a:srgbClr val="9900CC"/>
                </a:solidFill>
              </a:rPr>
              <a:t>Therapeutic</a:t>
            </a:r>
            <a:r>
              <a:rPr lang="tr-TR" sz="3200" dirty="0">
                <a:solidFill>
                  <a:srgbClr val="9900CC"/>
                </a:solidFill>
              </a:rPr>
              <a:t> </a:t>
            </a:r>
            <a:r>
              <a:rPr lang="tr-TR" sz="3200" dirty="0" err="1">
                <a:solidFill>
                  <a:srgbClr val="9900CC"/>
                </a:solidFill>
              </a:rPr>
              <a:t>use</a:t>
            </a:r>
            <a:endParaRPr lang="tr-TR" sz="3200" dirty="0">
              <a:solidFill>
                <a:srgbClr val="9900CC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fever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pain</a:t>
            </a:r>
            <a:endParaRPr lang="tr-TR" sz="3200" dirty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3200" dirty="0"/>
              <a:t> Not </a:t>
            </a:r>
            <a:r>
              <a:rPr lang="tr-TR" sz="3200" dirty="0" err="1"/>
              <a:t>associated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Reye </a:t>
            </a:r>
            <a:r>
              <a:rPr lang="tr-TR" sz="3200" dirty="0" err="1"/>
              <a:t>Syndrome</a:t>
            </a:r>
            <a:r>
              <a:rPr lang="tr-TR" sz="3200" dirty="0"/>
              <a:t>, safer in </a:t>
            </a:r>
            <a:r>
              <a:rPr lang="tr-TR" sz="3200" dirty="0" err="1"/>
              <a:t>children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dirty="0" err="1"/>
              <a:t>fever</a:t>
            </a:r>
            <a:r>
              <a:rPr lang="tr-TR" sz="3200" dirty="0"/>
              <a:t>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3200" dirty="0"/>
              <a:t> Safer in </a:t>
            </a:r>
            <a:r>
              <a:rPr lang="tr-TR" sz="3200" dirty="0" err="1"/>
              <a:t>patients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dirty="0" err="1"/>
              <a:t>peptic</a:t>
            </a:r>
            <a:r>
              <a:rPr lang="tr-TR" sz="3200" dirty="0"/>
              <a:t> </a:t>
            </a:r>
            <a:r>
              <a:rPr lang="tr-TR" sz="3200" dirty="0" err="1"/>
              <a:t>ulcer</a:t>
            </a:r>
            <a:r>
              <a:rPr lang="tr-TR" sz="3200" dirty="0"/>
              <a:t> 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r-TR" sz="3200" dirty="0"/>
              <a:t> Not </a:t>
            </a:r>
            <a:r>
              <a:rPr lang="tr-TR" sz="3200" dirty="0" err="1"/>
              <a:t>effective</a:t>
            </a:r>
            <a:r>
              <a:rPr lang="tr-TR" sz="3200" dirty="0"/>
              <a:t> in </a:t>
            </a:r>
            <a:r>
              <a:rPr lang="tr-TR" sz="3200" dirty="0" err="1"/>
              <a:t>arthritis</a:t>
            </a:r>
            <a:r>
              <a:rPr lang="tr-TR" sz="3200" dirty="0"/>
              <a:t> </a:t>
            </a:r>
            <a:r>
              <a:rPr lang="tr-TR" sz="3200" dirty="0" err="1"/>
              <a:t>or</a:t>
            </a:r>
            <a:r>
              <a:rPr lang="tr-TR" sz="3200" dirty="0"/>
              <a:t> </a:t>
            </a:r>
            <a:r>
              <a:rPr lang="tr-TR" sz="3200" dirty="0" err="1"/>
              <a:t>rhomatic</a:t>
            </a:r>
            <a:r>
              <a:rPr lang="tr-TR" sz="3200" dirty="0"/>
              <a:t> </a:t>
            </a:r>
            <a:r>
              <a:rPr lang="tr-TR" sz="3200" dirty="0" err="1"/>
              <a:t>fever</a:t>
            </a:r>
            <a:r>
              <a:rPr lang="tr-TR" sz="3200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26287" y="3926044"/>
            <a:ext cx="9019201" cy="293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r-TR" i="1" dirty="0">
                <a:solidFill>
                  <a:srgbClr val="FF0000"/>
                </a:solidFill>
              </a:rPr>
              <a:t>Reye’s Syndrome:</a:t>
            </a:r>
            <a:r>
              <a:rPr lang="tr-TR" i="1" dirty="0"/>
              <a:t> </a:t>
            </a:r>
          </a:p>
          <a:p>
            <a:pPr>
              <a:lnSpc>
                <a:spcPct val="130000"/>
              </a:lnSpc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Reye's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Reye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syndrome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is a rare but serious condition that causes swelling in the liver and brain</a:t>
            </a:r>
            <a:endParaRPr lang="tr-T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Reye's syndrome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most often affects children and teenagers recovering from a viral infection, most commonly the flu or chickenpox</a:t>
            </a:r>
            <a:endParaRPr lang="tr-TR" i="1" dirty="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560512" y="782762"/>
            <a:ext cx="903131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i="1" dirty="0">
              <a:solidFill>
                <a:srgbClr val="FF0000"/>
              </a:solidFill>
            </a:endParaRPr>
          </a:p>
          <a:p>
            <a:r>
              <a:rPr lang="tr-TR" i="1" dirty="0" err="1">
                <a:solidFill>
                  <a:srgbClr val="FF0000"/>
                </a:solidFill>
              </a:rPr>
              <a:t>Treatment</a:t>
            </a:r>
            <a:r>
              <a:rPr lang="tr-TR" i="1" dirty="0">
                <a:solidFill>
                  <a:srgbClr val="FF0000"/>
                </a:solidFill>
              </a:rPr>
              <a:t>: </a:t>
            </a:r>
          </a:p>
          <a:p>
            <a:r>
              <a:rPr lang="en-US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Acetylcysteine</a:t>
            </a:r>
            <a:r>
              <a:rPr lang="tr-TR" dirty="0"/>
              <a:t> (</a:t>
            </a:r>
            <a:r>
              <a:rPr lang="tr-TR" sz="3600" dirty="0" err="1"/>
              <a:t>mucolytic</a:t>
            </a:r>
            <a:r>
              <a:rPr lang="tr-TR" dirty="0"/>
              <a:t>), </a:t>
            </a:r>
            <a:r>
              <a:rPr lang="tr-TR" dirty="0" err="1"/>
              <a:t>replaces</a:t>
            </a:r>
            <a:r>
              <a:rPr lang="tr-TR" dirty="0"/>
              <a:t> </a:t>
            </a:r>
            <a:r>
              <a:rPr lang="tr-TR" dirty="0" err="1"/>
              <a:t>glutathion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the</a:t>
            </a:r>
            <a:endParaRPr lang="tr-TR" dirty="0"/>
          </a:p>
          <a:p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toxic</a:t>
            </a:r>
            <a:r>
              <a:rPr lang="tr-TR" dirty="0"/>
              <a:t> </a:t>
            </a:r>
            <a:r>
              <a:rPr lang="tr-TR" dirty="0" err="1"/>
              <a:t>intermediate</a:t>
            </a:r>
            <a:r>
              <a:rPr lang="tr-TR" dirty="0"/>
              <a:t> </a:t>
            </a:r>
            <a:r>
              <a:rPr lang="tr-TR" dirty="0" err="1"/>
              <a:t>metabolite</a:t>
            </a:r>
            <a:r>
              <a:rPr lang="tr-TR" dirty="0"/>
              <a:t>  </a:t>
            </a:r>
          </a:p>
          <a:p>
            <a:endParaRPr lang="tr-TR" dirty="0"/>
          </a:p>
          <a:p>
            <a:r>
              <a:rPr lang="tr-TR" dirty="0"/>
              <a:t>Application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8-10 </a:t>
            </a:r>
            <a:r>
              <a:rPr lang="tr-TR" dirty="0" err="1"/>
              <a:t>hrs</a:t>
            </a:r>
            <a:r>
              <a:rPr lang="tr-TR" dirty="0"/>
              <a:t> (</a:t>
            </a:r>
            <a:r>
              <a:rPr lang="tr-TR" sz="1800" dirty="0" err="1"/>
              <a:t>up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24 </a:t>
            </a:r>
            <a:r>
              <a:rPr lang="tr-TR" sz="1800" dirty="0" err="1"/>
              <a:t>hrs</a:t>
            </a:r>
            <a:r>
              <a:rPr lang="tr-TR" sz="1800" dirty="0"/>
              <a:t> </a:t>
            </a:r>
            <a:r>
              <a:rPr lang="tr-TR" sz="1800" dirty="0" err="1"/>
              <a:t>according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</a:t>
            </a:r>
            <a:r>
              <a:rPr lang="tr-TR" sz="1800" dirty="0" err="1"/>
              <a:t>some</a:t>
            </a:r>
            <a:r>
              <a:rPr lang="tr-TR" sz="1800" dirty="0"/>
              <a:t> </a:t>
            </a:r>
            <a:r>
              <a:rPr lang="tr-TR" sz="1800" dirty="0" err="1"/>
              <a:t>references</a:t>
            </a:r>
            <a:r>
              <a:rPr lang="tr-TR" dirty="0"/>
              <a:t>) </a:t>
            </a:r>
          </a:p>
          <a:p>
            <a:r>
              <a:rPr lang="tr-TR" dirty="0"/>
              <a:t>is </a:t>
            </a:r>
            <a:r>
              <a:rPr lang="tr-TR" dirty="0" err="1"/>
              <a:t>effective</a:t>
            </a:r>
            <a:endParaRPr lang="tr-TR" dirty="0"/>
          </a:p>
          <a:p>
            <a:endParaRPr lang="tr-TR" dirty="0"/>
          </a:p>
          <a:p>
            <a:r>
              <a:rPr lang="tr-TR" dirty="0"/>
              <a:t>Oral </a:t>
            </a:r>
            <a:r>
              <a:rPr lang="tr-TR" dirty="0" err="1"/>
              <a:t>or</a:t>
            </a:r>
            <a:r>
              <a:rPr lang="tr-TR" dirty="0"/>
              <a:t> iv</a:t>
            </a:r>
          </a:p>
          <a:p>
            <a:endParaRPr lang="tr-TR" dirty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B4491BF-C3C4-4AF4-8413-25DCFC258C9F}"/>
              </a:ext>
            </a:extLst>
          </p:cNvPr>
          <p:cNvSpPr txBox="1"/>
          <p:nvPr/>
        </p:nvSpPr>
        <p:spPr>
          <a:xfrm>
            <a:off x="4227669" y="811"/>
            <a:ext cx="5472608" cy="65408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dirty="0">
                <a:solidFill>
                  <a:schemeClr val="bg1"/>
                </a:solidFill>
              </a:rPr>
              <a:t>HAAA </a:t>
            </a:r>
            <a:r>
              <a:rPr lang="tr-TR" sz="3200" dirty="0" err="1">
                <a:solidFill>
                  <a:schemeClr val="bg1"/>
                </a:solidFill>
              </a:rPr>
              <a:t>very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interesting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600" i="1" dirty="0">
                <a:solidFill>
                  <a:srgbClr val="FFFF00"/>
                </a:solidFill>
              </a:rPr>
              <a:t>eczacı hanım</a:t>
            </a:r>
            <a:r>
              <a:rPr lang="tr-TR" sz="32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r>
              <a:rPr lang="tr-TR" sz="3200" dirty="0">
                <a:solidFill>
                  <a:schemeClr val="bg1"/>
                </a:solidFill>
              </a:rPr>
              <a:t>!!</a:t>
            </a:r>
          </a:p>
          <a:p>
            <a:pPr>
              <a:lnSpc>
                <a:spcPct val="200000"/>
              </a:lnSpc>
            </a:pPr>
            <a:r>
              <a:rPr lang="tr-TR" sz="3200" dirty="0">
                <a:solidFill>
                  <a:schemeClr val="bg1"/>
                </a:solidFill>
              </a:rPr>
              <a:t>My </a:t>
            </a:r>
            <a:r>
              <a:rPr lang="tr-TR" sz="3200" dirty="0" err="1">
                <a:solidFill>
                  <a:schemeClr val="bg1"/>
                </a:solidFill>
              </a:rPr>
              <a:t>grandpa</a:t>
            </a:r>
            <a:r>
              <a:rPr lang="tr-TR" sz="3200" dirty="0">
                <a:solidFill>
                  <a:schemeClr val="bg1"/>
                </a:solidFill>
              </a:rPr>
              <a:t> had an </a:t>
            </a:r>
            <a:r>
              <a:rPr lang="tr-TR" sz="3200" dirty="0" err="1">
                <a:solidFill>
                  <a:schemeClr val="bg1"/>
                </a:solidFill>
              </a:rPr>
              <a:t>eye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surgery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last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week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and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the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eye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drop</a:t>
            </a:r>
            <a:r>
              <a:rPr lang="tr-TR" sz="3200" dirty="0">
                <a:solidFill>
                  <a:schemeClr val="bg1"/>
                </a:solidFill>
              </a:rPr>
              <a:t> he </a:t>
            </a:r>
            <a:r>
              <a:rPr lang="tr-TR" sz="3200" dirty="0" err="1">
                <a:solidFill>
                  <a:schemeClr val="bg1"/>
                </a:solidFill>
              </a:rPr>
              <a:t>was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prescribed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included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this</a:t>
            </a:r>
            <a:r>
              <a:rPr lang="tr-TR" sz="3200" dirty="0">
                <a:solidFill>
                  <a:schemeClr val="bg1"/>
                </a:solidFill>
              </a:rPr>
              <a:t>  </a:t>
            </a:r>
            <a:r>
              <a:rPr lang="tr-TR" sz="3200" dirty="0" err="1">
                <a:solidFill>
                  <a:schemeClr val="bg1"/>
                </a:solidFill>
              </a:rPr>
              <a:t>acetylcycteine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compound</a:t>
            </a:r>
            <a:endParaRPr lang="tr-TR" sz="3200" dirty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3200" dirty="0" err="1">
                <a:solidFill>
                  <a:schemeClr val="bg1"/>
                </a:solidFill>
              </a:rPr>
              <a:t>What</a:t>
            </a:r>
            <a:r>
              <a:rPr lang="tr-TR" sz="3200" dirty="0">
                <a:solidFill>
                  <a:schemeClr val="bg1"/>
                </a:solidFill>
              </a:rPr>
              <a:t> is </a:t>
            </a:r>
            <a:r>
              <a:rPr lang="tr-TR" sz="3200" dirty="0" err="1">
                <a:solidFill>
                  <a:schemeClr val="bg1"/>
                </a:solidFill>
              </a:rPr>
              <a:t>the</a:t>
            </a:r>
            <a:r>
              <a:rPr lang="tr-TR" sz="3200" dirty="0">
                <a:solidFill>
                  <a:schemeClr val="bg1"/>
                </a:solidFill>
              </a:rPr>
              <a:t> </a:t>
            </a:r>
            <a:r>
              <a:rPr lang="tr-TR" sz="3200" dirty="0" err="1">
                <a:solidFill>
                  <a:schemeClr val="bg1"/>
                </a:solidFill>
              </a:rPr>
              <a:t>connection</a:t>
            </a:r>
            <a:r>
              <a:rPr lang="tr-TR" sz="3200" dirty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www.mayoarts.org/uploads/events/CuriousGeorge.jpg">
            <a:extLst>
              <a:ext uri="{FF2B5EF4-FFF2-40B4-BE49-F238E27FC236}">
                <a16:creationId xmlns:a16="http://schemas.microsoft.com/office/drawing/2014/main" id="{7358CD87-0A73-4B9F-B38B-31211075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20"/>
            <a:ext cx="423292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UNAC % 5 5 ml steril göz damlası kutusunun res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404664"/>
            <a:ext cx="4608512" cy="58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321152" y="1844824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Acetylcysteine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19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60512" y="1844824"/>
            <a:ext cx="89690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Alternate</a:t>
            </a:r>
            <a:r>
              <a:rPr lang="tr-T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different</a:t>
            </a:r>
            <a:r>
              <a:rPr lang="tr-T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antipyretics</a:t>
            </a:r>
            <a:r>
              <a:rPr lang="tr-T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for</a:t>
            </a:r>
            <a:r>
              <a:rPr lang="tr-T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fever</a:t>
            </a:r>
            <a:r>
              <a:rPr lang="tr-T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tr-TR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reduction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68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28464" y="537603"/>
            <a:ext cx="9089009" cy="70788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tr-T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Inflammatory</a:t>
            </a:r>
            <a:r>
              <a:rPr lang="tr-T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</a:t>
            </a:r>
            <a:r>
              <a:rPr lang="tr-T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not here I </a:t>
            </a:r>
            <a:r>
              <a:rPr lang="tr-T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come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84515" y="1124744"/>
            <a:ext cx="863295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dirty="0" err="1"/>
              <a:t>Malignancies</a:t>
            </a:r>
            <a:r>
              <a:rPr lang="tr-TR" sz="3600" dirty="0"/>
              <a:t>, </a:t>
            </a:r>
          </a:p>
          <a:p>
            <a:pPr>
              <a:lnSpc>
                <a:spcPct val="150000"/>
              </a:lnSpc>
            </a:pPr>
            <a:r>
              <a:rPr lang="tr-TR" sz="3600" dirty="0" err="1"/>
              <a:t>Tissue</a:t>
            </a:r>
            <a:r>
              <a:rPr lang="tr-TR" sz="3600" dirty="0"/>
              <a:t> </a:t>
            </a:r>
            <a:r>
              <a:rPr lang="tr-TR" sz="3600" dirty="0" err="1"/>
              <a:t>damage</a:t>
            </a:r>
            <a:r>
              <a:rPr lang="tr-TR" sz="3600" dirty="0">
                <a:solidFill>
                  <a:srgbClr val="FF0000"/>
                </a:solidFill>
              </a:rPr>
              <a:t>??</a:t>
            </a:r>
          </a:p>
          <a:p>
            <a:pPr>
              <a:lnSpc>
                <a:spcPct val="150000"/>
              </a:lnSpc>
            </a:pPr>
            <a:r>
              <a:rPr lang="tr-TR" sz="3600" dirty="0" err="1"/>
              <a:t>Antigen-antibody</a:t>
            </a:r>
            <a:r>
              <a:rPr lang="tr-TR" sz="3600" dirty="0"/>
              <a:t> </a:t>
            </a:r>
            <a:r>
              <a:rPr lang="tr-TR" sz="3600" dirty="0" err="1"/>
              <a:t>interactions</a:t>
            </a:r>
            <a:r>
              <a:rPr lang="tr-TR" sz="3600" dirty="0"/>
              <a:t> </a:t>
            </a:r>
            <a:r>
              <a:rPr lang="tr-TR" sz="3600" dirty="0">
                <a:solidFill>
                  <a:srgbClr val="FF0000"/>
                </a:solidFill>
              </a:rPr>
              <a:t>?? </a:t>
            </a:r>
          </a:p>
          <a:p>
            <a:pPr>
              <a:lnSpc>
                <a:spcPct val="150000"/>
              </a:lnSpc>
            </a:pPr>
            <a:r>
              <a:rPr lang="tr-TR" sz="3600" dirty="0" err="1"/>
              <a:t>Dehydration</a:t>
            </a:r>
            <a:r>
              <a:rPr lang="tr-TR" sz="3600" dirty="0"/>
              <a:t>, </a:t>
            </a:r>
          </a:p>
          <a:p>
            <a:pPr>
              <a:lnSpc>
                <a:spcPct val="150000"/>
              </a:lnSpc>
            </a:pPr>
            <a:r>
              <a:rPr lang="tr-TR" sz="3600" dirty="0" err="1"/>
              <a:t>Heat</a:t>
            </a:r>
            <a:r>
              <a:rPr lang="tr-TR" sz="3600" dirty="0"/>
              <a:t> </a:t>
            </a:r>
            <a:r>
              <a:rPr lang="tr-TR" sz="3600" dirty="0" err="1"/>
              <a:t>stroke</a:t>
            </a:r>
            <a:r>
              <a:rPr lang="tr-TR" sz="3600" dirty="0"/>
              <a:t>, </a:t>
            </a:r>
          </a:p>
          <a:p>
            <a:pPr>
              <a:lnSpc>
                <a:spcPct val="150000"/>
              </a:lnSpc>
            </a:pPr>
            <a:r>
              <a:rPr lang="tr-TR" sz="3600" dirty="0"/>
              <a:t>CNS </a:t>
            </a:r>
            <a:r>
              <a:rPr lang="tr-TR" sz="3600" dirty="0" err="1"/>
              <a:t>inflammation</a:t>
            </a:r>
            <a:r>
              <a:rPr lang="tr-TR" sz="3600" dirty="0"/>
              <a:t>, </a:t>
            </a:r>
          </a:p>
          <a:p>
            <a:pPr>
              <a:lnSpc>
                <a:spcPct val="150000"/>
              </a:lnSpc>
            </a:pPr>
            <a:r>
              <a:rPr lang="tr-TR" sz="3600" dirty="0" err="1"/>
              <a:t>Metabolic</a:t>
            </a:r>
            <a:r>
              <a:rPr lang="tr-TR" sz="3600" dirty="0"/>
              <a:t> </a:t>
            </a:r>
            <a:r>
              <a:rPr lang="tr-TR" sz="3600" dirty="0" err="1"/>
              <a:t>disorders</a:t>
            </a:r>
            <a:r>
              <a:rPr lang="tr-TR" sz="3600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1230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72258" y="15936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00972" y="159485"/>
            <a:ext cx="5929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pc="300" dirty="0">
              <a:solidFill>
                <a:srgbClr val="9900CC"/>
              </a:solidFill>
              <a:latin typeface="Arial Rounded MT Bold" pitchFamily="34" charset="0"/>
            </a:endParaRPr>
          </a:p>
          <a:p>
            <a:r>
              <a:rPr lang="tr-TR" spc="300" dirty="0" err="1">
                <a:solidFill>
                  <a:srgbClr val="FF0000"/>
                </a:solidFill>
                <a:latin typeface="Arial Rounded MT Bold" pitchFamily="34" charset="0"/>
              </a:rPr>
              <a:t>Cyclooxygenase</a:t>
            </a:r>
            <a:r>
              <a:rPr lang="tr-TR" spc="300" dirty="0">
                <a:solidFill>
                  <a:srgbClr val="FF0000"/>
                </a:solidFill>
                <a:latin typeface="Arial Rounded MT Bold" pitchFamily="34" charset="0"/>
              </a:rPr>
              <a:t> (COX)</a:t>
            </a:r>
            <a:endParaRPr lang="tr-TR" spc="300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9772" y="437417"/>
            <a:ext cx="52175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COX- 1, </a:t>
            </a:r>
            <a:r>
              <a:rPr lang="tr-TR" dirty="0" err="1">
                <a:solidFill>
                  <a:srgbClr val="FF0000"/>
                </a:solidFill>
              </a:rPr>
              <a:t>Good</a:t>
            </a:r>
            <a:r>
              <a:rPr lang="tr-TR" dirty="0">
                <a:solidFill>
                  <a:srgbClr val="FF0000"/>
                </a:solidFill>
              </a:rPr>
              <a:t> COX</a:t>
            </a:r>
          </a:p>
          <a:p>
            <a:r>
              <a:rPr lang="tr-TR" dirty="0"/>
              <a:t>House-</a:t>
            </a:r>
            <a:r>
              <a:rPr lang="tr-TR" dirty="0" err="1"/>
              <a:t>keeping</a:t>
            </a:r>
            <a:r>
              <a:rPr lang="tr-TR" dirty="0"/>
              <a:t>: </a:t>
            </a:r>
          </a:p>
          <a:p>
            <a:pPr>
              <a:buFontTx/>
              <a:buChar char="•"/>
            </a:pPr>
            <a:r>
              <a:rPr lang="tr-TR" dirty="0"/>
              <a:t> </a:t>
            </a:r>
            <a:r>
              <a:rPr lang="tr-TR" dirty="0" err="1"/>
              <a:t>protect</a:t>
            </a:r>
            <a:r>
              <a:rPr lang="tr-TR" dirty="0"/>
              <a:t> </a:t>
            </a:r>
            <a:r>
              <a:rPr lang="tr-TR" dirty="0" err="1"/>
              <a:t>gastric</a:t>
            </a:r>
            <a:r>
              <a:rPr lang="tr-TR" dirty="0"/>
              <a:t> </a:t>
            </a:r>
            <a:r>
              <a:rPr lang="tr-TR" dirty="0" err="1"/>
              <a:t>mucosa</a:t>
            </a:r>
            <a:r>
              <a:rPr lang="tr-TR" dirty="0"/>
              <a:t> </a:t>
            </a:r>
          </a:p>
          <a:p>
            <a:pPr>
              <a:buFontTx/>
              <a:buChar char="•"/>
            </a:pP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  <a:r>
              <a:rPr lang="tr-TR" dirty="0" err="1"/>
              <a:t>kidney</a:t>
            </a:r>
            <a:r>
              <a:rPr lang="tr-TR" dirty="0"/>
              <a:t> </a:t>
            </a:r>
            <a:r>
              <a:rPr lang="tr-TR" dirty="0" err="1"/>
              <a:t>function</a:t>
            </a:r>
            <a:endParaRPr lang="tr-TR" dirty="0"/>
          </a:p>
          <a:p>
            <a:pPr>
              <a:buFontTx/>
              <a:buChar char="•"/>
            </a:pPr>
            <a:r>
              <a:rPr lang="tr-TR" dirty="0"/>
              <a:t> </a:t>
            </a:r>
            <a:r>
              <a:rPr lang="tr-TR" dirty="0" err="1"/>
              <a:t>mediate</a:t>
            </a:r>
            <a:r>
              <a:rPr lang="tr-TR" dirty="0"/>
              <a:t> </a:t>
            </a:r>
            <a:r>
              <a:rPr lang="tr-TR" dirty="0" err="1"/>
              <a:t>platelet</a:t>
            </a:r>
            <a:r>
              <a:rPr lang="tr-TR" dirty="0"/>
              <a:t> </a:t>
            </a:r>
            <a:r>
              <a:rPr lang="tr-TR" dirty="0" err="1"/>
              <a:t>aggregation</a:t>
            </a:r>
            <a:endParaRPr lang="tr-TR" dirty="0"/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COX-2, </a:t>
            </a:r>
            <a:r>
              <a:rPr lang="tr-TR" dirty="0" err="1">
                <a:solidFill>
                  <a:srgbClr val="FF0000"/>
                </a:solidFill>
              </a:rPr>
              <a:t>Bad</a:t>
            </a:r>
            <a:r>
              <a:rPr lang="tr-TR" dirty="0">
                <a:solidFill>
                  <a:srgbClr val="FF0000"/>
                </a:solidFill>
              </a:rPr>
              <a:t> COX</a:t>
            </a:r>
          </a:p>
          <a:p>
            <a:pPr>
              <a:buFontTx/>
              <a:buChar char="•"/>
            </a:pP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is </a:t>
            </a:r>
            <a:r>
              <a:rPr lang="tr-TR" dirty="0" err="1"/>
              <a:t>tissue</a:t>
            </a:r>
            <a:r>
              <a:rPr lang="tr-TR" dirty="0"/>
              <a:t> </a:t>
            </a:r>
            <a:r>
              <a:rPr lang="tr-TR" dirty="0" err="1"/>
              <a:t>damage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COX-2</a:t>
            </a:r>
          </a:p>
          <a:p>
            <a:pPr>
              <a:buFontTx/>
              <a:buChar char="•"/>
            </a:pPr>
            <a:r>
              <a:rPr lang="tr-TR" dirty="0"/>
              <a:t> </a:t>
            </a:r>
            <a:r>
              <a:rPr lang="tr-TR" dirty="0" err="1"/>
              <a:t>inflammation</a:t>
            </a:r>
            <a:endParaRPr lang="tr-TR" dirty="0"/>
          </a:p>
          <a:p>
            <a:pPr>
              <a:buFontTx/>
              <a:buChar char="•"/>
            </a:pPr>
            <a:r>
              <a:rPr lang="tr-TR" dirty="0"/>
              <a:t> </a:t>
            </a:r>
            <a:r>
              <a:rPr lang="tr-TR" dirty="0" err="1"/>
              <a:t>pain</a:t>
            </a:r>
            <a:endParaRPr lang="tr-TR" dirty="0"/>
          </a:p>
          <a:p>
            <a:pPr>
              <a:buFontTx/>
              <a:buChar char="•"/>
            </a:pPr>
            <a:r>
              <a:rPr lang="tr-TR" dirty="0"/>
              <a:t> </a:t>
            </a:r>
            <a:r>
              <a:rPr lang="tr-TR" dirty="0" err="1"/>
              <a:t>fever</a:t>
            </a:r>
            <a:endParaRPr lang="tr-TR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76736" y="4293096"/>
            <a:ext cx="53061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800" dirty="0" err="1">
                <a:solidFill>
                  <a:srgbClr val="FF0000"/>
                </a:solidFill>
              </a:rPr>
              <a:t>Kidney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function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needs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both</a:t>
            </a:r>
            <a:r>
              <a:rPr lang="tr-TR" sz="2800" dirty="0">
                <a:solidFill>
                  <a:srgbClr val="FF0000"/>
                </a:solidFill>
              </a:rPr>
              <a:t> COX-1 </a:t>
            </a:r>
            <a:r>
              <a:rPr lang="tr-TR" sz="2800" dirty="0" err="1">
                <a:solidFill>
                  <a:srgbClr val="FF0000"/>
                </a:solidFill>
              </a:rPr>
              <a:t>and</a:t>
            </a:r>
            <a:r>
              <a:rPr lang="tr-TR" sz="2800" dirty="0">
                <a:solidFill>
                  <a:srgbClr val="FF0000"/>
                </a:solidFill>
              </a:rPr>
              <a:t> COX-2 </a:t>
            </a:r>
          </a:p>
          <a:p>
            <a:pPr algn="ctr"/>
            <a:r>
              <a:rPr lang="tr-TR" sz="2800" dirty="0" err="1">
                <a:solidFill>
                  <a:srgbClr val="FF0000"/>
                </a:solidFill>
              </a:rPr>
              <a:t>products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pic>
        <p:nvPicPr>
          <p:cNvPr id="5124" name="Picture 5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620688"/>
            <a:ext cx="5984875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67394" y="5730357"/>
            <a:ext cx="990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r-TR" sz="2000">
                <a:hlinkClick r:id="rId3"/>
              </a:rPr>
              <a:t>www.heartandmetabolism.org/dictionnary_pr.asp</a:t>
            </a:r>
            <a:r>
              <a:rPr lang="tr-TR" sz="2000"/>
              <a:t> </a:t>
            </a:r>
          </a:p>
        </p:txBody>
      </p:sp>
      <p:sp>
        <p:nvSpPr>
          <p:cNvPr id="2" name="Metin kutusu 1"/>
          <p:cNvSpPr txBox="1"/>
          <p:nvPr/>
        </p:nvSpPr>
        <p:spPr>
          <a:xfrm rot="20043595">
            <a:off x="6397103" y="1298342"/>
            <a:ext cx="3212953" cy="1323439"/>
          </a:xfrm>
          <a:prstGeom prst="rect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r-TR" sz="80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PGE</a:t>
            </a:r>
            <a:r>
              <a:rPr lang="tr-TR" sz="8000" baseline="-250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000" baseline="-25000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5961112" y="617860"/>
            <a:ext cx="1071691" cy="1657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28664" y="692696"/>
            <a:ext cx="6264696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>
                <a:solidFill>
                  <a:schemeClr val="bg1"/>
                </a:solidFill>
              </a:rPr>
              <a:t>Antipyretic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before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or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after</a:t>
            </a:r>
            <a:r>
              <a:rPr lang="tr-TR" sz="4000" dirty="0">
                <a:solidFill>
                  <a:schemeClr val="bg1"/>
                </a:solidFill>
              </a:rPr>
              <a:t> </a:t>
            </a:r>
            <a:r>
              <a:rPr lang="tr-TR" sz="4000" dirty="0" err="1">
                <a:solidFill>
                  <a:schemeClr val="bg1"/>
                </a:solidFill>
              </a:rPr>
              <a:t>vaccination</a:t>
            </a:r>
            <a:r>
              <a:rPr lang="tr-TR" sz="4000" dirty="0">
                <a:solidFill>
                  <a:schemeClr val="bg1"/>
                </a:solidFill>
              </a:rPr>
              <a:t>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75991"/>
      </p:ext>
    </p:extLst>
  </p:cSld>
  <p:clrMapOvr>
    <a:masterClrMapping/>
  </p:clrMapOvr>
  <p:transition spd="med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.saglikportali.com/images/medicine/proflam-surup-1-mg-ml-150-mllik-sise-6720_thumb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5" y="2282412"/>
            <a:ext cx="5040560" cy="33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88526" y="537602"/>
            <a:ext cx="2660728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tr-TR" sz="3600" spc="300" dirty="0" err="1">
                <a:solidFill>
                  <a:schemeClr val="bg1"/>
                </a:solidFill>
              </a:rPr>
              <a:t>Ketoprofen</a:t>
            </a:r>
            <a:endParaRPr lang="en-US" sz="3600" spc="300" dirty="0"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313040" y="1052736"/>
            <a:ext cx="2333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  <a:p>
            <a:r>
              <a:rPr lang="tr-TR" dirty="0"/>
              <a:t>NO LONGER OTC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786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6780" y="286245"/>
            <a:ext cx="339259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 – </a:t>
            </a:r>
            <a:r>
              <a:rPr lang="tr-T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Pearls</a:t>
            </a:r>
          </a:p>
        </p:txBody>
      </p:sp>
      <p:pic>
        <p:nvPicPr>
          <p:cNvPr id="47106" name="Picture 2" descr="http://www.alisonashwell.com/nature/pe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" y="6432"/>
            <a:ext cx="1504167" cy="11293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8468" y="1235526"/>
            <a:ext cx="97375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3200" dirty="0" err="1"/>
              <a:t>Most</a:t>
            </a:r>
            <a:r>
              <a:rPr lang="tr-TR" sz="3200" dirty="0"/>
              <a:t> </a:t>
            </a:r>
            <a:r>
              <a:rPr lang="tr-TR" sz="3200" dirty="0" err="1"/>
              <a:t>common</a:t>
            </a:r>
            <a:r>
              <a:rPr lang="tr-TR" sz="3200" dirty="0"/>
              <a:t> </a:t>
            </a:r>
            <a:r>
              <a:rPr lang="tr-TR" sz="3200" dirty="0" err="1"/>
              <a:t>antipyretics</a:t>
            </a:r>
            <a:r>
              <a:rPr lang="tr-TR" sz="3200" dirty="0"/>
              <a:t>: </a:t>
            </a:r>
            <a:r>
              <a:rPr lang="tr-TR" sz="3200" dirty="0" err="1"/>
              <a:t>Paracetamol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ibuprofen</a:t>
            </a:r>
            <a:endParaRPr lang="tr-TR" sz="3200" dirty="0"/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3200" dirty="0" err="1"/>
              <a:t>Also</a:t>
            </a:r>
            <a:r>
              <a:rPr lang="tr-TR" sz="3200" dirty="0"/>
              <a:t>, </a:t>
            </a:r>
            <a:r>
              <a:rPr lang="tr-TR" sz="3200" dirty="0" err="1"/>
              <a:t>naproxen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aspirin </a:t>
            </a:r>
            <a:r>
              <a:rPr lang="tr-TR" sz="3200" dirty="0" err="1"/>
              <a:t>for</a:t>
            </a:r>
            <a:r>
              <a:rPr lang="tr-TR" sz="3200" dirty="0"/>
              <a:t> </a:t>
            </a:r>
            <a:r>
              <a:rPr lang="tr-TR" sz="3200" dirty="0" err="1"/>
              <a:t>adults</a:t>
            </a:r>
            <a:endParaRPr lang="tr-TR" sz="3200" dirty="0"/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3200" dirty="0"/>
              <a:t>At </a:t>
            </a:r>
            <a:r>
              <a:rPr lang="tr-TR" sz="3200" dirty="0" err="1"/>
              <a:t>regular</a:t>
            </a:r>
            <a:r>
              <a:rPr lang="tr-TR" sz="3200" dirty="0"/>
              <a:t> </a:t>
            </a:r>
            <a:r>
              <a:rPr lang="tr-TR" sz="3200" dirty="0" err="1"/>
              <a:t>dose</a:t>
            </a:r>
            <a:r>
              <a:rPr lang="tr-TR" sz="3200" dirty="0"/>
              <a:t>, an </a:t>
            </a:r>
            <a:r>
              <a:rPr lang="tr-TR" sz="3200" dirty="0" err="1"/>
              <a:t>antipyretic</a:t>
            </a:r>
            <a:r>
              <a:rPr lang="tr-TR" sz="3200" dirty="0"/>
              <a:t> MUST </a:t>
            </a:r>
            <a:r>
              <a:rPr lang="tr-TR" sz="3200" dirty="0" err="1"/>
              <a:t>reduce</a:t>
            </a:r>
            <a:r>
              <a:rPr lang="tr-TR" sz="3200" dirty="0"/>
              <a:t> </a:t>
            </a:r>
            <a:r>
              <a:rPr lang="tr-TR" sz="3200" dirty="0" err="1"/>
              <a:t>fever</a:t>
            </a:r>
            <a:r>
              <a:rPr lang="tr-TR" sz="3200" dirty="0"/>
              <a:t> </a:t>
            </a:r>
            <a:r>
              <a:rPr lang="tr-TR" sz="3200" dirty="0" err="1"/>
              <a:t>within</a:t>
            </a:r>
            <a:r>
              <a:rPr lang="tr-TR" sz="3200" dirty="0"/>
              <a:t> 2 </a:t>
            </a:r>
            <a:r>
              <a:rPr lang="tr-TR" sz="3200" dirty="0" err="1"/>
              <a:t>hrs</a:t>
            </a:r>
            <a:endParaRPr lang="tr-TR" sz="3200" dirty="0"/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3200" dirty="0" err="1"/>
              <a:t>Issue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dirty="0" err="1"/>
              <a:t>absorption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dirty="0" err="1"/>
              <a:t>paracetamol</a:t>
            </a:r>
            <a:r>
              <a:rPr lang="tr-TR" sz="3200" dirty="0"/>
              <a:t> </a:t>
            </a:r>
            <a:r>
              <a:rPr lang="tr-TR" sz="3200" dirty="0" err="1"/>
              <a:t>rectal</a:t>
            </a:r>
            <a:r>
              <a:rPr lang="tr-TR" sz="3200" dirty="0"/>
              <a:t> </a:t>
            </a:r>
            <a:r>
              <a:rPr lang="tr-TR" sz="3200" dirty="0" err="1"/>
              <a:t>suppositories</a:t>
            </a:r>
            <a:endParaRPr lang="tr-TR" sz="3200" dirty="0"/>
          </a:p>
          <a:p>
            <a:pPr marL="457200" indent="-4572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tr-TR" sz="3200" dirty="0"/>
              <a:t> </a:t>
            </a:r>
            <a:r>
              <a:rPr lang="tr-TR" sz="3200" dirty="0" err="1"/>
              <a:t>Most</a:t>
            </a:r>
            <a:r>
              <a:rPr lang="tr-TR" sz="3200" dirty="0"/>
              <a:t> </a:t>
            </a:r>
            <a:r>
              <a:rPr lang="tr-TR" sz="3200" dirty="0" err="1"/>
              <a:t>common</a:t>
            </a:r>
            <a:r>
              <a:rPr lang="tr-TR" sz="3200" dirty="0"/>
              <a:t> </a:t>
            </a:r>
            <a:r>
              <a:rPr lang="tr-TR" sz="3200" dirty="0" err="1"/>
              <a:t>advers</a:t>
            </a:r>
            <a:r>
              <a:rPr lang="tr-TR" sz="3200" dirty="0"/>
              <a:t> </a:t>
            </a:r>
            <a:r>
              <a:rPr lang="tr-TR" sz="3200" dirty="0" err="1"/>
              <a:t>rxs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NSAID: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3200" dirty="0"/>
              <a:t>-- </a:t>
            </a:r>
            <a:r>
              <a:rPr lang="tr-TR" sz="3200" i="1" dirty="0" err="1"/>
              <a:t>even</a:t>
            </a:r>
            <a:r>
              <a:rPr lang="tr-TR" sz="3200" i="1" dirty="0"/>
              <a:t> at </a:t>
            </a:r>
            <a:r>
              <a:rPr lang="tr-TR" sz="3200" i="1" dirty="0" err="1"/>
              <a:t>doses</a:t>
            </a:r>
            <a:r>
              <a:rPr lang="tr-TR" sz="3200" i="1" dirty="0"/>
              <a:t> </a:t>
            </a:r>
            <a:r>
              <a:rPr lang="tr-TR" sz="3200" i="1" dirty="0" err="1"/>
              <a:t>for</a:t>
            </a:r>
            <a:r>
              <a:rPr lang="tr-TR" sz="3200" i="1" dirty="0"/>
              <a:t> </a:t>
            </a:r>
            <a:r>
              <a:rPr lang="tr-TR" sz="3200" i="1" dirty="0" err="1"/>
              <a:t>pediatric</a:t>
            </a:r>
            <a:r>
              <a:rPr lang="tr-TR" sz="3200" i="1" dirty="0"/>
              <a:t> </a:t>
            </a:r>
            <a:r>
              <a:rPr lang="tr-TR" sz="3200" i="1" dirty="0" err="1"/>
              <a:t>preps</a:t>
            </a:r>
            <a:r>
              <a:rPr lang="tr-TR" sz="3200" dirty="0"/>
              <a:t>-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tr-TR" sz="3200" dirty="0" err="1"/>
              <a:t>dyspepsia</a:t>
            </a:r>
            <a:r>
              <a:rPr lang="tr-TR" sz="3200" dirty="0"/>
              <a:t>, </a:t>
            </a:r>
            <a:r>
              <a:rPr lang="tr-TR" sz="3200" dirty="0" err="1"/>
              <a:t>nausea</a:t>
            </a:r>
            <a:r>
              <a:rPr lang="tr-TR" sz="3200" dirty="0"/>
              <a:t>, iştahsızlık, </a:t>
            </a:r>
            <a:r>
              <a:rPr lang="tr-TR" sz="3200" dirty="0" err="1"/>
              <a:t>upset</a:t>
            </a:r>
            <a:r>
              <a:rPr lang="tr-TR" sz="3200" dirty="0"/>
              <a:t> </a:t>
            </a:r>
            <a:r>
              <a:rPr lang="tr-TR" sz="3200" dirty="0" err="1"/>
              <a:t>stomach</a:t>
            </a:r>
            <a:endParaRPr lang="tr-TR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76536" y="1628800"/>
            <a:ext cx="8496943" cy="4416594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3200" dirty="0"/>
              <a:t>May be </a:t>
            </a:r>
            <a:r>
              <a:rPr lang="tr-TR" sz="3200" dirty="0" err="1"/>
              <a:t>taken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</a:t>
            </a:r>
            <a:r>
              <a:rPr lang="tr-TR" sz="3200" dirty="0" err="1"/>
              <a:t>food</a:t>
            </a:r>
            <a:r>
              <a:rPr lang="tr-TR" sz="3200" dirty="0"/>
              <a:t>, </a:t>
            </a:r>
            <a:r>
              <a:rPr lang="tr-TR" sz="3200" dirty="0" err="1"/>
              <a:t>milk</a:t>
            </a:r>
            <a:r>
              <a:rPr lang="tr-TR" sz="3200" dirty="0"/>
              <a:t>, </a:t>
            </a:r>
            <a:r>
              <a:rPr lang="tr-TR" sz="3200" dirty="0" err="1"/>
              <a:t>antacids</a:t>
            </a:r>
            <a:r>
              <a:rPr lang="tr-TR" sz="3200" dirty="0"/>
              <a:t>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3200" dirty="0"/>
              <a:t>GI </a:t>
            </a:r>
            <a:r>
              <a:rPr lang="tr-TR" sz="3200" dirty="0" err="1"/>
              <a:t>ulceration</a:t>
            </a:r>
            <a:r>
              <a:rPr lang="tr-TR" sz="3200" dirty="0"/>
              <a:t> not </a:t>
            </a:r>
            <a:r>
              <a:rPr lang="tr-TR" sz="3200" dirty="0" err="1"/>
              <a:t>common</a:t>
            </a:r>
            <a:r>
              <a:rPr lang="tr-TR" sz="3200" dirty="0"/>
              <a:t>, but </a:t>
            </a:r>
            <a:r>
              <a:rPr lang="tr-TR" sz="3200" dirty="0" err="1"/>
              <a:t>may</a:t>
            </a:r>
            <a:r>
              <a:rPr lang="tr-TR" sz="3200" dirty="0"/>
              <a:t> </a:t>
            </a:r>
            <a:r>
              <a:rPr lang="tr-TR" sz="3200" dirty="0" err="1"/>
              <a:t>happen</a:t>
            </a:r>
            <a:r>
              <a:rPr lang="tr-TR" sz="3200" dirty="0"/>
              <a:t> (Age &gt; 60, </a:t>
            </a:r>
            <a:r>
              <a:rPr lang="tr-TR" sz="3200" dirty="0" err="1"/>
              <a:t>preexisting</a:t>
            </a:r>
            <a:r>
              <a:rPr lang="tr-TR" sz="3200" dirty="0"/>
              <a:t> GI </a:t>
            </a:r>
            <a:r>
              <a:rPr lang="tr-TR" sz="3200" dirty="0" err="1"/>
              <a:t>issues</a:t>
            </a:r>
            <a:r>
              <a:rPr lang="tr-TR" sz="3200" dirty="0"/>
              <a:t>..)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3200" dirty="0"/>
              <a:t>Connection </a:t>
            </a:r>
            <a:r>
              <a:rPr lang="tr-TR" sz="3200" dirty="0" err="1"/>
              <a:t>between</a:t>
            </a:r>
            <a:r>
              <a:rPr lang="tr-TR" sz="3200" dirty="0"/>
              <a:t> NSAID </a:t>
            </a:r>
            <a:r>
              <a:rPr lang="tr-TR" sz="3200" dirty="0" err="1"/>
              <a:t>use</a:t>
            </a:r>
            <a:r>
              <a:rPr lang="tr-TR" sz="3200" dirty="0"/>
              <a:t> </a:t>
            </a:r>
            <a:r>
              <a:rPr lang="tr-TR" sz="3200" dirty="0" err="1"/>
              <a:t>and</a:t>
            </a:r>
            <a:r>
              <a:rPr lang="tr-TR" sz="3200" dirty="0"/>
              <a:t> MI: 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3200" dirty="0" err="1"/>
              <a:t>Patients</a:t>
            </a:r>
            <a:r>
              <a:rPr lang="tr-TR" sz="3200" dirty="0"/>
              <a:t> </a:t>
            </a:r>
            <a:r>
              <a:rPr lang="tr-TR" sz="3200" dirty="0" err="1"/>
              <a:t>with</a:t>
            </a:r>
            <a:r>
              <a:rPr lang="tr-TR" sz="3200" dirty="0"/>
              <a:t> CV </a:t>
            </a:r>
            <a:r>
              <a:rPr lang="tr-TR" sz="3200" dirty="0" err="1"/>
              <a:t>diseases</a:t>
            </a:r>
            <a:r>
              <a:rPr lang="tr-TR" sz="3200" dirty="0"/>
              <a:t> </a:t>
            </a:r>
            <a:r>
              <a:rPr lang="tr-TR" sz="3200" dirty="0" err="1"/>
              <a:t>should</a:t>
            </a:r>
            <a:r>
              <a:rPr lang="tr-TR" sz="3200" dirty="0"/>
              <a:t> </a:t>
            </a:r>
            <a:r>
              <a:rPr lang="tr-TR" sz="3200" dirty="0" err="1"/>
              <a:t>avoid</a:t>
            </a:r>
            <a:r>
              <a:rPr lang="tr-TR" sz="3200" dirty="0"/>
              <a:t> </a:t>
            </a:r>
            <a:r>
              <a:rPr lang="tr-TR" sz="3200" dirty="0" err="1"/>
              <a:t>NSAIDs</a:t>
            </a:r>
            <a:r>
              <a:rPr lang="tr-TR" sz="3200" dirty="0"/>
              <a:t> (</a:t>
            </a:r>
            <a:r>
              <a:rPr lang="tr-TR" sz="3200" dirty="0" err="1"/>
              <a:t>naproxen</a:t>
            </a:r>
            <a:r>
              <a:rPr lang="tr-TR" sz="3200" dirty="0"/>
              <a:t> </a:t>
            </a:r>
            <a:r>
              <a:rPr lang="tr-TR" sz="3200" dirty="0" err="1"/>
              <a:t>appear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be </a:t>
            </a:r>
            <a:r>
              <a:rPr lang="tr-TR" sz="3200" dirty="0" err="1"/>
              <a:t>asafer</a:t>
            </a:r>
            <a:r>
              <a:rPr lang="tr-TR" sz="3200" dirty="0"/>
              <a:t> </a:t>
            </a:r>
            <a:r>
              <a:rPr lang="tr-TR" sz="3200" dirty="0" err="1"/>
              <a:t>than</a:t>
            </a:r>
            <a:r>
              <a:rPr lang="tr-TR" sz="3200" dirty="0"/>
              <a:t> </a:t>
            </a:r>
            <a:r>
              <a:rPr lang="tr-TR" sz="3200" dirty="0" err="1"/>
              <a:t>ibuprofen</a:t>
            </a:r>
            <a:r>
              <a:rPr lang="tr-TR" sz="3200" dirty="0"/>
              <a:t>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tr-TR" sz="3200" dirty="0" err="1"/>
              <a:t>NSAIDs</a:t>
            </a:r>
            <a:r>
              <a:rPr lang="tr-TR" sz="3200" dirty="0"/>
              <a:t> </a:t>
            </a:r>
            <a:r>
              <a:rPr lang="tr-TR" sz="3200" dirty="0" err="1"/>
              <a:t>reduce</a:t>
            </a:r>
            <a:r>
              <a:rPr lang="tr-TR" sz="3200" dirty="0"/>
              <a:t> </a:t>
            </a:r>
            <a:r>
              <a:rPr lang="tr-TR" sz="3200" dirty="0" err="1"/>
              <a:t>kidney</a:t>
            </a:r>
            <a:r>
              <a:rPr lang="tr-TR" sz="3200" dirty="0"/>
              <a:t> </a:t>
            </a:r>
            <a:r>
              <a:rPr lang="tr-TR" sz="3200" dirty="0" err="1"/>
              <a:t>perfusion</a:t>
            </a:r>
            <a:endParaRPr lang="tr-TR" sz="3200" dirty="0"/>
          </a:p>
          <a:p>
            <a:pPr>
              <a:spcAft>
                <a:spcPts val="600"/>
              </a:spcAft>
              <a:buClr>
                <a:schemeClr val="bg1"/>
              </a:buClr>
            </a:pPr>
            <a:endParaRPr lang="tr-TR" sz="3200" dirty="0"/>
          </a:p>
        </p:txBody>
      </p:sp>
      <p:pic>
        <p:nvPicPr>
          <p:cNvPr id="6" name="Picture 2" descr="http://www.alisonashwell.com/nature/pe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" y="6432"/>
            <a:ext cx="1504167" cy="1129391"/>
          </a:xfrm>
          <a:prstGeom prst="rect">
            <a:avLst/>
          </a:prstGeom>
          <a:noFill/>
        </p:spPr>
      </p:pic>
      <p:sp>
        <p:nvSpPr>
          <p:cNvPr id="7" name="TextBox 5"/>
          <p:cNvSpPr txBox="1"/>
          <p:nvPr/>
        </p:nvSpPr>
        <p:spPr>
          <a:xfrm>
            <a:off x="2864768" y="547855"/>
            <a:ext cx="415722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r-TR" sz="2800" b="1" spc="3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Fever– </a:t>
            </a:r>
            <a:r>
              <a:rPr lang="tr-TR" sz="2800" b="1" i="1" spc="3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Pearls</a:t>
            </a:r>
          </a:p>
        </p:txBody>
      </p:sp>
    </p:spTree>
    <p:extLst>
      <p:ext uri="{BB962C8B-B14F-4D97-AF65-F5344CB8AC3E}">
        <p14:creationId xmlns:p14="http://schemas.microsoft.com/office/powerpoint/2010/main" val="3566595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0792" y="206926"/>
            <a:ext cx="339259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tr-TR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Fever – </a:t>
            </a:r>
            <a:r>
              <a:rPr lang="tr-T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Pearls</a:t>
            </a:r>
          </a:p>
        </p:txBody>
      </p:sp>
      <p:pic>
        <p:nvPicPr>
          <p:cNvPr id="6" name="Picture 2" descr="http://www.alisonashwell.com/nature/pea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7" y="286245"/>
            <a:ext cx="1936215" cy="11293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0472" y="1772816"/>
            <a:ext cx="9529509" cy="4549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900CC"/>
              </a:buClr>
              <a:buFont typeface="Arial" pitchFamily="34" charset="0"/>
              <a:buChar char="•"/>
            </a:pPr>
            <a:r>
              <a:rPr lang="tr-TR" sz="2800" dirty="0"/>
              <a:t> </a:t>
            </a:r>
            <a:r>
              <a:rPr lang="tr-TR" sz="2800" dirty="0" err="1"/>
              <a:t>Paracetamol</a:t>
            </a:r>
            <a:r>
              <a:rPr lang="tr-TR" sz="2800" dirty="0"/>
              <a:t> is </a:t>
            </a:r>
            <a:r>
              <a:rPr lang="tr-TR" sz="2800" dirty="0" err="1"/>
              <a:t>safe</a:t>
            </a:r>
            <a:r>
              <a:rPr lang="tr-TR" sz="2800" dirty="0"/>
              <a:t> at </a:t>
            </a:r>
            <a:r>
              <a:rPr lang="tr-TR" sz="2800" dirty="0" err="1"/>
              <a:t>pregnancy</a:t>
            </a:r>
            <a:r>
              <a:rPr lang="tr-TR" sz="2800" dirty="0"/>
              <a:t> (</a:t>
            </a:r>
            <a:r>
              <a:rPr lang="tr-TR" sz="2800" dirty="0" err="1"/>
              <a:t>Category</a:t>
            </a:r>
            <a:r>
              <a:rPr lang="tr-TR" sz="2800" dirty="0"/>
              <a:t> B)</a:t>
            </a:r>
          </a:p>
          <a:p>
            <a:pPr marL="342900" indent="-342900">
              <a:lnSpc>
                <a:spcPct val="150000"/>
              </a:lnSpc>
              <a:buClr>
                <a:srgbClr val="9900CC"/>
              </a:buClr>
              <a:buFont typeface="Arial" pitchFamily="34" charset="0"/>
              <a:buChar char="•"/>
            </a:pPr>
            <a:r>
              <a:rPr lang="tr-TR" sz="2800" dirty="0"/>
              <a:t> </a:t>
            </a:r>
            <a:r>
              <a:rPr lang="tr-TR" sz="2800" dirty="0" err="1"/>
              <a:t>NSAIDs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contraindicated</a:t>
            </a:r>
            <a:r>
              <a:rPr lang="tr-TR" sz="2800" dirty="0"/>
              <a:t> at 3rd </a:t>
            </a:r>
            <a:r>
              <a:rPr lang="tr-TR" sz="2800" dirty="0" err="1"/>
              <a:t>trimester</a:t>
            </a:r>
            <a:r>
              <a:rPr lang="tr-TR" sz="2800" dirty="0"/>
              <a:t> (</a:t>
            </a:r>
            <a:r>
              <a:rPr lang="tr-TR" sz="2800" dirty="0" err="1"/>
              <a:t>Category</a:t>
            </a:r>
            <a:r>
              <a:rPr lang="tr-TR" sz="2800" dirty="0"/>
              <a:t> D); </a:t>
            </a:r>
            <a:r>
              <a:rPr lang="tr-TR" sz="2800" dirty="0" err="1">
                <a:solidFill>
                  <a:srgbClr val="FF0000"/>
                </a:solidFill>
              </a:rPr>
              <a:t>Naproxen</a:t>
            </a:r>
            <a:r>
              <a:rPr lang="tr-TR" sz="2800" dirty="0">
                <a:solidFill>
                  <a:srgbClr val="FF0000"/>
                </a:solidFill>
              </a:rPr>
              <a:t> is </a:t>
            </a:r>
            <a:r>
              <a:rPr lang="tr-TR" sz="2800" dirty="0" err="1">
                <a:solidFill>
                  <a:srgbClr val="FF0000"/>
                </a:solidFill>
              </a:rPr>
              <a:t>Category</a:t>
            </a:r>
            <a:r>
              <a:rPr lang="tr-TR" sz="2800" dirty="0">
                <a:solidFill>
                  <a:srgbClr val="FF0000"/>
                </a:solidFill>
              </a:rPr>
              <a:t> C </a:t>
            </a:r>
            <a:r>
              <a:rPr lang="tr-TR" sz="2800" dirty="0" err="1">
                <a:solidFill>
                  <a:srgbClr val="FF0000"/>
                </a:solidFill>
              </a:rPr>
              <a:t>throughout</a:t>
            </a:r>
            <a:endParaRPr lang="tr-TR" sz="28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9900CC"/>
              </a:buClr>
              <a:buFont typeface="Arial" pitchFamily="34" charset="0"/>
              <a:buChar char="•"/>
            </a:pPr>
            <a:r>
              <a:rPr lang="tr-TR" sz="2800" dirty="0"/>
              <a:t> </a:t>
            </a:r>
            <a:r>
              <a:rPr lang="tr-TR" sz="2800" dirty="0" err="1"/>
              <a:t>Paracetamol</a:t>
            </a:r>
            <a:r>
              <a:rPr lang="tr-TR" sz="2800" dirty="0"/>
              <a:t>, </a:t>
            </a:r>
            <a:r>
              <a:rPr lang="tr-TR" sz="2800" dirty="0" err="1"/>
              <a:t>ibuprofen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naproxen</a:t>
            </a:r>
            <a:r>
              <a:rPr lang="tr-TR" sz="2800" dirty="0"/>
              <a:t> </a:t>
            </a:r>
            <a:r>
              <a:rPr lang="tr-TR" sz="2800" dirty="0" err="1"/>
              <a:t>may</a:t>
            </a:r>
            <a:r>
              <a:rPr lang="tr-TR" sz="2800" dirty="0"/>
              <a:t> be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during</a:t>
            </a:r>
            <a:r>
              <a:rPr lang="tr-TR" sz="2800" dirty="0"/>
              <a:t> </a:t>
            </a:r>
            <a:r>
              <a:rPr lang="tr-TR" sz="2800" dirty="0" err="1"/>
              <a:t>lactation</a:t>
            </a:r>
            <a:endParaRPr lang="tr-TR" sz="2800" dirty="0"/>
          </a:p>
          <a:p>
            <a:pPr marL="342900" indent="-342900">
              <a:lnSpc>
                <a:spcPct val="150000"/>
              </a:lnSpc>
              <a:buClr>
                <a:srgbClr val="9900CC"/>
              </a:buClr>
              <a:buFont typeface="Arial" pitchFamily="34" charset="0"/>
              <a:buChar char="•"/>
            </a:pPr>
            <a:r>
              <a:rPr lang="tr-TR" sz="2800" dirty="0"/>
              <a:t> No </a:t>
            </a:r>
            <a:r>
              <a:rPr lang="tr-TR" sz="2800" dirty="0" err="1"/>
              <a:t>salicylates</a:t>
            </a:r>
            <a:r>
              <a:rPr lang="tr-TR" sz="2800" dirty="0"/>
              <a:t> </a:t>
            </a:r>
            <a:r>
              <a:rPr lang="tr-TR" sz="2800" dirty="0" err="1"/>
              <a:t>when</a:t>
            </a:r>
            <a:r>
              <a:rPr lang="tr-TR" sz="2800" dirty="0"/>
              <a:t> </a:t>
            </a:r>
            <a:r>
              <a:rPr lang="tr-TR" sz="2800" dirty="0" err="1"/>
              <a:t>hyperuricemia</a:t>
            </a:r>
            <a:endParaRPr lang="tr-TR" sz="2800" dirty="0"/>
          </a:p>
          <a:p>
            <a:pPr marL="342900" indent="-342900">
              <a:lnSpc>
                <a:spcPct val="150000"/>
              </a:lnSpc>
              <a:buClr>
                <a:srgbClr val="9900CC"/>
              </a:buClr>
              <a:buFont typeface="Arial" pitchFamily="34" charset="0"/>
              <a:buChar char="•"/>
            </a:pPr>
            <a:endParaRPr lang="tr-T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896549" y="288345"/>
            <a:ext cx="842493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tr-TR" sz="3600" i="1" dirty="0" err="1">
                <a:solidFill>
                  <a:schemeClr val="bg1"/>
                </a:solidFill>
              </a:rPr>
              <a:t>drug-induced</a:t>
            </a:r>
            <a:r>
              <a:rPr lang="tr-TR" sz="3600" i="1" dirty="0">
                <a:solidFill>
                  <a:schemeClr val="bg1"/>
                </a:solidFill>
              </a:rPr>
              <a:t> </a:t>
            </a:r>
            <a:r>
              <a:rPr lang="tr-TR" sz="3600" i="1" dirty="0" err="1">
                <a:solidFill>
                  <a:schemeClr val="bg1"/>
                </a:solidFill>
              </a:rPr>
              <a:t>hyperthermia</a:t>
            </a:r>
            <a:r>
              <a:rPr lang="tr-TR" sz="3600" i="1" dirty="0">
                <a:solidFill>
                  <a:schemeClr val="bg1"/>
                </a:solidFill>
              </a:rPr>
              <a:t>, %10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328931" y="1883599"/>
            <a:ext cx="835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? ?</a:t>
            </a:r>
            <a:endParaRPr lang="en-US" sz="44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128465" y="3212976"/>
            <a:ext cx="9433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spc="300" dirty="0" err="1">
                <a:solidFill>
                  <a:srgbClr val="FF0000"/>
                </a:solidFill>
              </a:rPr>
              <a:t>Homework</a:t>
            </a:r>
            <a:r>
              <a:rPr lang="tr-TR" sz="3600" b="1" spc="300" dirty="0">
                <a:solidFill>
                  <a:srgbClr val="FF0000"/>
                </a:solidFill>
              </a:rPr>
              <a:t>:</a:t>
            </a:r>
          </a:p>
          <a:p>
            <a:r>
              <a:rPr lang="tr-TR" sz="3600" dirty="0">
                <a:solidFill>
                  <a:srgbClr val="FF0000"/>
                </a:solidFill>
              </a:rPr>
              <a:t>	1. </a:t>
            </a:r>
            <a:r>
              <a:rPr lang="tr-TR" sz="3600" dirty="0"/>
              <a:t>Name at </a:t>
            </a:r>
            <a:r>
              <a:rPr lang="tr-TR" sz="3600" dirty="0" err="1"/>
              <a:t>least</a:t>
            </a:r>
            <a:r>
              <a:rPr lang="tr-TR" sz="3600" dirty="0"/>
              <a:t> 6 </a:t>
            </a:r>
            <a:r>
              <a:rPr lang="tr-TR" sz="3600" dirty="0" err="1"/>
              <a:t>drugs</a:t>
            </a:r>
            <a:r>
              <a:rPr lang="tr-TR" sz="3600" dirty="0"/>
              <a:t> </a:t>
            </a:r>
            <a:r>
              <a:rPr lang="tr-TR" sz="3600" dirty="0" err="1"/>
              <a:t>that</a:t>
            </a:r>
            <a:r>
              <a:rPr lang="tr-TR" sz="3600" dirty="0"/>
              <a:t> </a:t>
            </a:r>
            <a:r>
              <a:rPr lang="tr-TR" sz="3600" dirty="0" err="1"/>
              <a:t>induce</a:t>
            </a:r>
            <a:r>
              <a:rPr lang="tr-TR" sz="3600" dirty="0"/>
              <a:t> 	</a:t>
            </a:r>
            <a:r>
              <a:rPr lang="tr-TR" sz="3600" dirty="0" err="1"/>
              <a:t>hyperthermia</a:t>
            </a:r>
            <a:endParaRPr lang="tr-TR" sz="3600" dirty="0"/>
          </a:p>
          <a:p>
            <a:endParaRPr lang="tr-TR" sz="3600" dirty="0"/>
          </a:p>
          <a:p>
            <a:r>
              <a:rPr lang="tr-TR" sz="3600" dirty="0"/>
              <a:t>	</a:t>
            </a:r>
            <a:r>
              <a:rPr lang="tr-TR" sz="3600" dirty="0">
                <a:solidFill>
                  <a:srgbClr val="FF0000"/>
                </a:solidFill>
              </a:rPr>
              <a:t>2. </a:t>
            </a:r>
            <a:r>
              <a:rPr lang="tr-TR" sz="3600" dirty="0"/>
              <a:t>Name </a:t>
            </a:r>
            <a:r>
              <a:rPr lang="tr-TR" sz="3600" dirty="0" err="1"/>
              <a:t>one</a:t>
            </a:r>
            <a:r>
              <a:rPr lang="tr-TR" sz="3600" dirty="0"/>
              <a:t> </a:t>
            </a:r>
            <a:r>
              <a:rPr lang="tr-TR" sz="3600" dirty="0" err="1"/>
              <a:t>indicator</a:t>
            </a:r>
            <a:r>
              <a:rPr lang="tr-TR" sz="3600" dirty="0"/>
              <a:t> of </a:t>
            </a:r>
            <a:r>
              <a:rPr lang="tr-TR" sz="3600" dirty="0" err="1"/>
              <a:t>drug-induced</a:t>
            </a:r>
            <a:r>
              <a:rPr lang="tr-TR" sz="3600" dirty="0"/>
              <a:t> 	</a:t>
            </a:r>
            <a:r>
              <a:rPr lang="tr-TR" sz="3600" dirty="0" err="1"/>
              <a:t>hyperthermia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214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BAAMAAwEBAAAAAAAAAAAAAAUGBwECBAMI/8QAPhAAAQMDAgIGBwQIBwAAAAAAAQACAwQFEQYhEjETQVFhkbEHFCJxgaHBIzJCUiQzNENTktHwJWJjc7LS4f/EABoBAQACAwEAAAAAAAAAAAAAAAAEBQECAwb/xAApEQACAgIBAgQHAQEAAAAAAAAAAQIDBBEhBTESEyJRMjNBYXGBkVLw/9oADAMBAAIRAxEAPwDcUREAREQBEXVxwOaA6yysiHFI4NHaSom46koaBhc8TykDlFET/wCKk6j1pPHqN1tt1N6zM1vE6Rx9mIHOBjrP99ShLjddQzPLnUNNNFzBDpGkj4Mwq2V+TYvFTFa+myRGuuL1Nlwfr8TyFlBbJHkHH2rwD4DK+TtR3yofjjpaUHk0M4j8yfJUKomm6F1WGTUsrSGkOBGSew4HENuxWmiqmRW6mqLhVuhdNGHiKJob5BQLcnIXD3v2RL8mpLa7Epw3GpcfX7nVBjvxNfwNHwwPJciO3U8oLazpMb5a57n594OFCT3yjaSYKd0p/NK5Rty1PVU1M6eCKBnA5p4eHORxAY+K1jDMnyoa+7Zp4q1xsvlPqOoicyL1V0zScNkceAnHd2493LqVtieJI2vbycMhUaoH6VTcgTJkjOcew5XK2/sNOT/Db5KT0zLuunKNj7HLJqjBJxPUiIroiBERAEREAREQBRt+rI6G1zzSv4Wtacnu6/llSJWdemO4vjsQt9K79Jrntp4wOsuP9AfFR8pvy/Cu74/p0rjuRSNPhtTFXXq6TNp2XCdz+kc4MEcQ2G5/vdWyYW+Wimo5aqExRhsUw6ZoLdhgE9RIx71HwUbI3U1ljL46VlL0LnMaSdgMjONiQefcvlWTQVEEEtaG/pMGS0jg4M4aW7jfAfJv3LDglpL6Glj8UmyIv1LHRz+qU0b2tJBBJzxkgAeHLxVlvkdJHVQxPdE4wwNi6NznAjbbYePeoMZu2saZhwWtkZxYG2GgE/PK9E1znFdVzxFrTLLxBzhkjByMKvrr825vetE+x+CuK0dpad9RG5sMRPEcNPRiNjcOydzucDAUNfqPhoGxvqIjK+pgYI4zxZzK0cxyUg9ldcZC9zZ53H8XCcD48gvZT6Uq6qqo5amRkMMFRHO4fec7hOQOzmApcr8fHi4uRHUZTaei3VjQK5mBymx4NKt9u/YYP9seSp9QSaqB3W6Uk/yuVxt+1HAP9MeSq+jPds3/AN3O2X8MT0oiL0RBCIiAIiIAiIgODyWQ6+qmO1jZZq6VlPbYHyyvqJSAwuA4Wtz28itecMjCrk9upJIJaG4wRTwvyDHM0Frx2781Ay5yhZXLXC3v+HarWn7lFoaq33CN8kd4EUjpHE+r1DRz7fBeiQzCI1D55IwSJpGNcfZB9ktB4yPZG/v3GF479pXTlFPx0tqo253+7kKuVszeEQROaI27NY0hrW/QKK89WScYRZ3jh79UmTWgoTVX2qrXAYjjP8zj/TKuMVsoadxdHTRh5OS/hGfFVLS87rfbZ30z2PDncckgPsjbAAPWpi3TyXWlkqpZ3CMOLWhm3FjmqvJjdzLTSJTcZS1smJaiGPm9uy+Dax07gykhlnceXRtJHipK0aZtVZSQVlTHJO57c8Mkriw7/lzg/FWiGGOCJscLGsjaMNawYAHcFJp6NKxKVku/sR55UY8RRVqOx11TNFJWlsEbd+AHLz3bbDxPNWtjQ0AN2AGy7IrrGw6sZagiJZbKx8hERSjmEREAREQBERAFU9aPdLVWqhaSGySvlkx1ta3GPFw8FbFRNU1mL5WSvx0VBQt3z+JxJd8g1YlFSWmZXcyXXFTPHUyCGqmawyPDW8QIDQ7A7+pVCBz56hole55zsXHKmNVPcJ2xPeXOYxrXOPMnG5+JyvBY4umro29rlrGuEfhWjp4m+7NTjjbT6TgicMCWVvH3tG5z4L2ae4qXTMUkuz5GOnfntcS76pcoWutsFJ1uaAMdp2CslmttPV1LaOphZLTMj9pjh7JAxhVPUt2Trp92SMdqMJSLBpA8WmrcT/ACmF0iY2NgYwANaMAAYAC7q4S0tEIIiLICIiAIiIAiIgCIiA4PJZdqJ7ZG3qVxy2oreiz2taWsI8AVp8rxHG57jhrQSfgsZv1Q42SilcMGYvqXt94J83BDKMv1BOZ7hK8nOXE5Xv0XT9NdYRjODlQlc4vqHe/qVv8AR1DxXEOx90LDNi/uPTXanjxlrHB38oz54V00rFl1TOe0MB+Z+ipVrzJdJJD+CJx+JIHkCtA0vHw2tr+t73H54+iqG/M6il/lEh+nH/JLjkuURXBECIiAIiIAiIgCIiAIiICM1LK6GwXF7Dhwpn4PfghY9rZ4hoooh+6pgzxI/wCq1XXEpi07UBp3lkii94dI0H5ZWM+kSdvrU4a4kANZjvGT9QhlGdSHMpPetA9HwEUU82OTeaz3nKtI0g3o7PO4deywzJbrGcx1MzuZeG8uwZ+q0m0RdFbadhGCIxn47rN7G3/Dcj95K7f48P0WoxDhY0dgwqnC9eXbP9EnI4rij6IiK3IgREQBERAEREAREQBERAVbX0uKO3wn97Ws+TXO+ixHXc3HVVG/OVx+TR9FsvpCP21oB+6JpH/EMwPNYZrSQmtk73uPzKGyKzHvIFpenRwWUD8zgs0p95QtJtbhHZ4snqyjBeNPxZit0OPvOaSPe7J81pACoen2ZrqCMfha0+AV9CqOkrasl7sk5feK+xyiIrciBERAEREAREQBERAEREBSPSDMBcLZGeQinf8A8B9VguqJekqHE/md5lbb6Sn8N2ot8cNLJ83N/osGvUnSFjussB8QENkeKl/XBX+B/DbY2jraqBSfrmq+0pDoqZnaQD8StZvUWzMe6NW02ALxC38rD5K7Kl6ZAdeweyN30V1Cq+j/ACG/uzvmfM/QREVsRQiIgCIiAIiIAiIgCIiAy/0pyOjvNPxbM9U2J7eI5+iwy482DsY0fJfqjVOnbfqGgMNwbIHRAuilidwvjOOo/Q5HcvzzqvTNLbbq6kiqaqRg2DpCzi+TQhsirUn60e9XO3ygz0bMjeRg3P8AmCl9K+jm1XSLjnrriw4z9m+MebCrTrTRdk07Z6KotcMrJ462PMskrpHPztgl2duvAxuuV3y5fg3q5mkTNlmey8U/R7uc/hPuPNXwclCaes1JSRtqmB753j78hzw56h1BTgULpmPKmn1Pe+TplTU7ODlERWRGCIiAIiIAiIgP/9k="/>
          <p:cNvSpPr>
            <a:spLocks noChangeAspect="1" noChangeArrowheads="1"/>
          </p:cNvSpPr>
          <p:nvPr/>
        </p:nvSpPr>
        <p:spPr bwMode="auto">
          <a:xfrm>
            <a:off x="91724" y="-723167"/>
            <a:ext cx="3095625" cy="14837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data:image/jpeg;base64,/9j/4AAQSkZJRgABAQAAAQABAAD/2wCEAAkGBhAREBUSEBQSEhUQFBQQFBYUEhQXFxUVFxUXFBQYFxUXHSYeFxkjGRQUHy8hJCgpLSwsFx4xNTAqNSYrLCkBCQoKDgwOGg8PGikkHyQsKTAsLzQpLCwqLCwsLCwsLSwsLC40NC8pLywsLC0sLDQ0LCkpLCkpLCwsLCwsKSwvLP/AABEIAOIA3wMBIgACEQEDEQH/xAAcAAEAAQUBAQAAAAAAAAAAAAAABQMEBgcIAgH/xABGEAACAQIDAwkEBwQIBwEAAAABAgADEQQSIQUGMQcTQVFhcYGRoSIyUrEjQnKSssHRFGKiwjNDU2OC4fDxFjVzdKPS4hX/xAAbAQEAAgMBAQAAAAAAAAAAAAAAAgMBBAUGB//EAC8RAAIBAwIDBgYCAwAAAAAAAAABAgMRMQQhBRJBE1FxkaHRIjJhgfDxQsEUseH/2gAMAwEAAhEDEQA/AN4xEQBERAEREAREQBERAEREAREQBERAEREAREQBERAEREATyHB0BGnbI3eLHGlR9k2LnKD1DiZiGFxjIwdG1B6Dx7DNepXUJWsbtDRyqwcr2NhxKWGrh0Vh9YA+cqzYW5ptW2EREGBEit495sPgaXOVydTZEUXdz1KPmTYCa+xvLZU/qcMo7alUn+FVHzmUmzDaRtaJo7FcrW0H4FaYP9mi/NwTLL/jXE1TZsTWueg1GX0BtM8rCaN/RNC0tu1kNxUqA9YdgfMG8khvjVcBatauo4XSo3qL3PnIPmXQ2adOnN257eK/f9G5K2IRBd2VR1sQB6yMxO9mCTjWQ/Yu/wCAGalr1QpzMRWDag5jmt3Xl5hNpYcjgoPUy6+Zms6+9jsx4PG3M5N+C/ZndXlEw3CmlaoexQB6m/pLSrvziW/o8OiDrqVCfRQJitXeBAPZt4CRuI2+7cNJW9RbqbMOFU3/AA82/wCrGTY3fPHjUvTQfuUwQO/NcieMPymYlD9IKdUdxU+BGnpMMrY1m4kzHtuh1CtTJCk5SOi5BII6uB9O2WUtUpy5WjR1vCOxpurTeMo6I3c3tw2NB5prOou1NrZgOFx8S36R42k1OUdi7Ur4bEU8RTYhqTh+PEfWU9YIuD3zpatvbgk41lP2bt+EGbMmo5ZxqdOdTaKb8CYiQB3tzf0OHxNXqPN2X72vynk7R2k/uYanSHXVqBvRSD6SHaR6b/Yu/wAWp/Ky8Wl/0yGJjv8A+btJ/fxNOkD0U6eb1IB9ZRxG69MLmxWKrMo4l6iqn8d7ecxzy6RJKhTw5r7Jv2J7EbUoU/fq01PUXUHyveR2I3xwifXLdysPVrD1mPNW2ahyYehUxT9QNQr4g8R2hSJdYfZOOqe4lDAofgRQ9u9bk/eQyp1Zv5bfbf2RtrSUoq9S68bR9N2XGK3+RbFaT2PAsbX7sga8tqO+GIrNlpUxfqCMzDvANx4qJJYPcmgpzVi9djxLsbHvA1YfaLSdoYdEXKiqijgFAAHgIUKsvmlYhOrpIK1OF33vH55GH7zbPxNbDfSsV9oX924B7F6PGQGzNnCimUEm5uSevum0K1JXUqwuCLESKobr0lfNdmANwptbx65XV0zcrotocQUabpy2WbJF9sukVo0weIUS6iJupWVjkSfM2xESL3m2r+y4OtX6aaEr9s+yg+8VmTBpLlP3hOJx7gG6UL0E109k2cjvfN4BZiuycHWxOb9npVKoQ2JVb/KW+0q9gzHWwOvWf95szk12bUw+GoIlMVHxF69UtUyc3RDKhb3TmbO72XS+VtdJaUtmvcVhKtI2qI9M/voy/iAlAV+vUTc+BzZ6jvVrKornDmlWCFc+ZSMmVjcEMAO/UC0oY3ZGDYVDiKeGbIHY5UVWAUZyCRrcKV879MlYXNRVtpvTUWN1OgvxEs6m1qrdJnvaHBB4y1EgyaMg3cr1GVgdbEW8f9pN69Mi92qVqRPxN8haZJTZMlvZu1NlHxZ84JvoTqtgOjouNZyK0FKbPd8Pbhpad9/b9EWTrPYpiVRhGbUA9/R5yiuGdjZQW7rn0lCjbodK66HsBZH7dYGg37pVvAMCfS8vBhzD4MEWOoOhHYeMnCXK0yqvT7WnKHemjDziVnTG4uLoV8Bh61FVGakoaygHOoyVAbdOYNOZ6dAADs08tPym4uSP9tOBdMPzSpz7/SVLkglKdwqDz101nXk9rnzynFuXLe33NqO4AuSABqSToPGQuL3vwynJTLV36Formv48D4Xnhd01c5sXVq4g8bE5EHci8POTGFwVOkMtNFQdSqBfvtxlfxv6GxahDN5PyXv6IgjW2niPdWnhEPSxz1LdgtbwIB7Z7obl0i2fEPUxD9bsQB3AG9uwkiZDEdmv5bh6qa2p2j4Z88+pRw2Ep01y00VF6lUAeQlaIlhrNtu7EREGBERAEREATXfLRtTJhaVEcazlz9mmP/Z0PhNiTSHLPtDPjRT6KNJF/wATXqH0ZPKSjkjLBrarQNWpSojU1aiqR+6NWm88TVGFepzNQD9m2eEqnKrqrozmj7IsS2mIJXML3XpN5q/kx2fz+1lc2y4VDU14Z7Flv923jNjYnD4eqTnSjmSsajCmGQGqLAuyi2c6jU3Go43lkVcrbszy1dEyCqWH7Kj46udCOcq85mJI6QTiCAB0DqEi9435jZpBN6uJchjYglqrGrV06LABewACSuIwKVM4a/0xpl9feyWsO4hQCOq/WZiO/wDXCvTogkikr12ubkvWcub+FvAybIp3MDxr3qfZFpSWeC1yT1m8r4SlmdV6yB+sob6l8YuTUV1My2KBTSnmAYAZiD031/OSwxRYjmqaJYg3A1BB0u7cPGXO6lNA1Wo6qwoUi4DC4vcW8dCPGWTY53YHInG4CqbDW+gBtOY8Xbye7glfs1H5Ele+2O4u2pO1QrUJdipawOVLDgCeq/UOjjPj01s6s4pqGUWUXB0zdHvWvx14Cea2Ppmt7akLYq2YEtfW4tew18oo4qkzvmT2SbqADfS9r+1YafOSuiHLO17PCwl39OnoWmMtnOU3Gmp4n2Rqe2UVF5c8xcknpJPHt6TLHbmIyUrLoXYJp1WLN6KR4yEYOUjYq6iNCk5ZsjFqVC4v4+es6N3C3fOCwFKk3vm9Wp2O5uR4Cy+E0buxs44jGUKIF89VM32FOZ/4VadJzqS7j58t3cRESJIREQBERAEREAREQBERAE5v5R8Yam0MQeP0rr9z6MfgnSE5i2yecr1HP1ndvN2b85OKISJHkvxHM0qtQC71SwtoDYEezrw90ceuZJSw7NYVAT0swYliR9Ie8mo//iHZNfUsym6llPWpIPpJHD7zYqn9fOOp1B9eMsWxU43Mt2EHbEAl6gDXdkZnGUm3vKbXAuvRxNvqmYPvXtTnalWr/bOQvYg0X+ECTi7+VWRk5pVd1KBwxstxZjlPTYm2vG0wfaWIzPYcF0Ew3sSiiksmN3qF6hb4B6n/ACvIZTMr2Jh8lIX4t7R8eHpNPUT5YeJ2uEUO11KfSO/t6k3h8e6I6La1UBW01sDcWPRrKj7SqswIOU6gZRbQ8e3olnSQsbCXZy0x1kznRcrZ2PZShTveybf6C0Nbse0/5yqHHQJbqxYyR2fs96jBEUuzcFUa9/YO06SyO+CFRqKvNlIUyZ7p7m4rHui0VtTS5aq+iBjoADxYgZtBf3hwmwNh7hItnxVnPEUx7g+0frnyHfMvRAAAAABoAOAE3KdNp3Z5niHEI1IOlTx1ZjG6G4GHwHtgmrWIymowtYHiEX6o0HWe2ZRES84QiIgCIiAIiIAiIgCIiAIiIAM5ixK+2w6mI9Z07OcN48NzWMxFP4K9UDuzkr6ESymQmRZWeCkqmU3IGp0tLSBbY2uKaE9J0EgQ0qbQxnOPpwGglBZTJ3JpEhs3Dc5UC9HE9w4zNaFEsQB/tIbYeA5tLt7zcewdAmQ4aqFF5zK01Of0R7XhemenoczXxS/EXNQrSWy8ZaIpY98tcdtRE9pze5sFGrMeoDpk7uPuvido1M9Qmhh0PthDZ2/c5zjcjjltYdJuJiNN1MYLdRrqWkVpO8n0/MExu3ufVxBuPYQcahGncg+sfQek2XsnYtHDJlpLa/vMdWY9bN0/IdFpeIgUADQAADuHCepuwpqODyuq1tTUv4sdwiIlhpCIiAIiIAiIgCIiAIiIAiIgCIiAJpzle2FzWJXEqPYxICsegVVFv4kAP+FpuOQO/GxFxeAr0mtfIaiH4XT21PmLHsJmU7bmLX2OeqlQAXJAEx/am1M/sr7o9Z92hhaimzBh2EGUMPses/BCB1toPWZlUVsko0KjlyqLv4FqsyDYmyDpUqDtUH5mV9n7BWnq3tN6DuEl1WaNWvdWieh0HC3GSqVvsvc9LLfa+0hRUD3mOiqOlv0EulNtT0THUbn67VeIJyp2Lfj48ZVQp88t8HR4lq3pqXw/M8e5Lbt7HavXXObs7KhboXMQLKOgC/jOk9mbNp4ektKkLKgsOs9ZPWSdZo7dejkxGHX+9pk/eE33N9STbiuh5avRlCEKk3vK79vcRESRqiIiAIiIAiIgCIiAIiIAiIgCIiAIiIAlrtU/QVf+m/4TLqR+8FTLhK56qNX8BmJbJllNXml9UaQIltVpy95u8t6wnAV1ufRpJNFg6wqz1Ulvj8etFMx1J0UdLHqmzBOWyNWc404uUsIjt4sbZeaU+049rsU6eZOndefdhUL1FHRp5SGLFmzMbsxzE/p2DSZjuHs0VsVTptezsFa2hsT7Vj0aXnWpQ5I2PE6zVPU1ed46eBL7EDNiqWUFiaqEAC594H5TfMjtkbvYbCi1CmqX0Lalj3u1ye68kZVSpuCd+psa/WR1Mo8kbKKshERLjmiIiAIiIAiIgCIiAIiIAiIgCIiAIiIAmPb+Y1aeBqXNjVy0l7SzC4+6GPhMhmrOXLaHs4agCRdnrmxsRkAVD5u/lMSjzJxLKVRU6kZtXs0/IitnYLMe4fPX9JFbSXK5Ei9m714tKZIakb3F2pm5ANgdGA1A6pj21t4q7k3YC/HKtv1M0paSXKkemXGqKblv4WJXaW1UpcdW6FHE/oO2Y5XxLVGzubngB0KOof61lirEm51J1PbLlZtUqKpr6nD1mvqal2xHu9yrRGv+v9dU2byQ4XNjUPwhm8kP5kTWuHGvj/l+U3DyL4X6V3+GmfMso+QMv6HPNuRESBIREQBERAEREAREQBERAEREAREQBERAEREATQ/LFtDNtJh0YeiieJBqn8Y8pvicz77YrndoYluObEMg+yr5PwrJRIyI6p7FIL1AD01mPYp7mTW0KvszH6jayUiMT7Tl0kt6Ur30PcZEkXmDF7duvnrN7cjmFtRqv1lF8gxP4hNH4JNR5Tofkxw2TAA/G7N5WT+UzLwFky2IiQJCIiAIiIAiIgCIiAIiIAiIgCIiAIiIAiIgHmrUCqWPBQSe4amcp1axepmPFmaofEH82nTO9WI5vA4l/hw9Yjv5tres5h+t3L8z/wDMnEhIt9pVZEEy/wAe8j4ZlFalK3V2kfMSlSlZfeXvJ9D+omATOyqd2A7Z0pufh8mBoDrph/vEv/NOc9g0r1BadP4KhzdNE+BFT7oA/KHgIrRESJIREQBERAEREAREQBERAEREAREQBERAEREAxjlKrZdlYk9aKn3qir+c5wY6t4D0v+c6A5YK+XZbj46lJf4s38s58rNx7/yA/KTWCLyRuMfWW0q4g6ykJgFxTlegPb7gfUj9JbpLnBi7HwHzP5wDOuTzZ/O4yitr3qKT3KczeimdFTT3I1s69dqh/qqZI+0xCj0zzcMSCEREiSEREAREQBERAEREAREQBERAEREAREQBERAMA5av+XL/ANxT/BUmgKjaHvb5mdBcs6X2bf4a9M+jr+c53rNp4n5mSWCLyWVY6zwIcz4sAuEl5s4an7X6D8pZJL/ZfR2kn1MA39yO4XLh6rfEyL91Sf55sGYdyV07YC/xVGPkFX8pmMw8mVgRETBkREQBERAEREAREQBERAEREAREQBERAEREAx/fvZRxGAq01XORkqBQLk5HDGw6TYHSc+bR3cLZsgVbaix0OuoI6D2zqOQW2tysHiiWdCjni9M5WPf0Me0gympGbfNBnQ0tehGDp143T6rKOSq9MqSCLEaETws3/tnkKSoS1OuCf7ynr99CPwzF8XyCYxfc5l/s1mHo6D5yxTfVGtKjC/wTTX1un/o1crW16tZK7Hp+6OwTOMPyCY6oj3anRYAZA7hg/WL075dOk37ukS27fIxilqL+0ZERSM1qgLEdOUKD6kSSkivsnurrzNn7j4Pmtn0FOhKc4f8AGS49GEnZ5p0woCgWCgADqA0E9QQEREAREQBERAEREAREQBERAEREARE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91723" y="-723167"/>
            <a:ext cx="3068108" cy="149029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http://www.digital-meters.com/WebRoot/ePagesForSAPlarge/Shops/digital-meters/4D9D/A845/56EA/7C71/BA43/0A0C/05E8/2266/8861__16255_zo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553" y="487751"/>
            <a:ext cx="3264360" cy="17934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7945" y="2281164"/>
            <a:ext cx="4055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Non-contact</a:t>
            </a:r>
            <a:r>
              <a:rPr lang="tr-TR" dirty="0"/>
              <a:t> </a:t>
            </a:r>
            <a:r>
              <a:rPr lang="tr-TR" dirty="0" err="1"/>
              <a:t>infrared</a:t>
            </a:r>
            <a:r>
              <a:rPr lang="tr-TR" dirty="0"/>
              <a:t> </a:t>
            </a:r>
            <a:r>
              <a:rPr lang="tr-TR" dirty="0" err="1"/>
              <a:t>thermometer</a:t>
            </a:r>
            <a:endParaRPr lang="tr-TR" dirty="0"/>
          </a:p>
        </p:txBody>
      </p:sp>
      <p:sp>
        <p:nvSpPr>
          <p:cNvPr id="1032" name="AutoShape 8" descr="data:image/jpeg;base64,/9j/4AAQSkZJRgABAQAAAQABAAD/2wCEAAkGBhQSEBEUEhIVFBURFBQVFRcWFBkVGBcUFRsVFRUVFRYXGyYeFxojGRQXHy8gIygpLCwsFR4xNTAqNSYrLSkBCQoKDgwOGg8PGC8kHyUuKSksLCwpLCksKSwsLykpKSwpKSosKSksKSwpKSkpLCwsLCksLCkpKSwsLCksLCksKf/AABEIAOAA4AMBIgACEQEDEQH/xAAcAAACAwEBAQEAAAAAAAAAAAAAAwQFBgcBAgj/xABLEAABAgMDBwgGBwUGBwEAAAABAAIDBBEFEiEGFDEyUnKxEyJBUWFxkZIHFTOBodIjQlOTwdHwFjRUguI1Q2J0srMIY3ODosLhJP/EABkBAQADAQEAAAAAAAAAAAAAAAABAgMFBP/EACgRAQEAAgEDBAICAgMAAAAAAAABAhEDITEyEhNRkQRBcbFhgQUUIv/aAAwDAQACEQMRAD8A7RLSzbjea3VHQOoJmbN2W+UIltRm63gE1ArNm7LfKEZs3Zb5QmoQKzZuy3yhGbN2W+UJqECs2bst8oRmzdlvlCahArNm7LfKEZs3Zb5QmoQKzZuy3yhGbN2W+UJqECs2bst8oRmzdlvlCahArNm7LfKEZs3Zb5QmoQKzZuy3yhGbN2W+UJqECs2bst8oRmzdlvlCahArNm7LfKEZs3Zb5QmoQKzZuy3yhGbN2W+UJqECs2bst8oRmzdlvlCahArNm7LfKEuYlm3Hc1uqegdRUlKmdR+67gUBLajN1vAJqVLajN1vAJqAQhCAQhCAQhRbSmjDhPe2hLRhXRpA/FEW6m0pCope0Jp7Q5sOGQ7EY0/9kzOZv7KH5v6lOlPcnxfpcoVNnU59lD839SM6m/sofm/qTR7k+L9LlCpTNzf2LPMPmXjp2bH9yzzD51Oke5Pi/S7Qs423Y5NA2CT1co350/PZz7FniPnUaT7k+L9LxCo8+nPsG+P9a8M9OfYN8f61Oke7Pi/S9QqH1hOfYN/X86jWjbE6yE9zZdhLRUV0aR/j6k9KLzSTer9NOhVmTs9EjS0OJGaGPdeq0aBRzgKYnoAOnpVmqtcb6puBCEIkIQhAJUzqP3XcCmpUzqP3XcCgJbUZut4BNSpbUZut4BNQCEIQCEIQCr7d/d4ncOIVgoFufu8TuHEKZ3Uz8aLE9hD3fxKnKFY3sIe7+JU1Re5h4wIKFzL0yZamBCErBddiRm1iOBoWwzUBoPQXUNewdqLvjLf0ysgOdBkw2I9tQ6IcWNOghgGuR16O9cntfLKbmSTGmIjgfq3iG+5jaNHgqpkPpOj9aE6FAaTzQaV6eCt2Z9aIFqPZiDo/WkYrcZK+lWYgEBzjFhjTDea0H+B2kcOxYWapU82g6FGa4jEImZXHo/VWTWVEGdhF8Enm0D2nBzScaHrHURgaK4X5iyTysiScdkaHjTB7K4Phk85h4g9Bov0pZs+yPBhxYZqyK1rmnsIrj2qKtvaSodrj6CLulTFDtf2ETdKRGfjXzYX7vD9/EqeoFhfu8P38Sp6Xujj8YEIQoXCEIQCVM6j913ApqVM6j913AoCW1GbreATUqW1GbreATUAhCEAhCEAoFt+widw4hT1BtofQRO4cQpndTPxosb2EPd/Eqaodkewh7v4lS3OA0qKnDxj1fmLLS0TOWjGcDUPiuDd1vNb8GhfpCcn2hjrrgXFpu0xxoaVPeuQwvRtBlyI0ebq4EEtDQ1te8kk/BZ3lxx/bbHiyzutINi5AMcwXie3pxVxGyEYBzf0SrqZnIUOzo8WBUxGObyYrznNvQw4tBaQRQuxunQufO9JE4ALzT21hN/w9TRT63w7VnJnnN7erLPi476binzno+BFa6Fl7VyXLCaHxVnF9JUYg4DsrDHWdPP6rvx7Fp5Sz4U1Z8OPEiFkSIX01fque0cztu9atPXjN2qX2eW6xnVyi6Wkg6Qu7eg62uVkokFxqZeJzf+nEq4f+Qf4rBRvRnEiEvZHhkE6CHA06dAIW2yAyaNnzsUh1ZeNBAvFwJERpaaOAAw1qEDpV/ewvTbz/APX5MbbY6eodr+wibpUmFGDhVpBHWMVHtb2ETdKvGWfjXzYnsIfv4lTlBsUfQM9/EqcpvdGHjAhCFC4QhCASpnUfuu4FNSpnUfuu4FAS2ozdbwCalS2ozdbwCagEIQgEIQgFCtn2ETuHEKaoVs+widw4hIpn41Bl7UDIDA0Xn3dHQO8qFV7sXuJX1ADQxpJxovp0Vo+subzZ5ZZWXs9/BJjhNT9REtIgNpW6D0g0PisBaeRcXOWxzHMZgOLX4Fo6KU5pGPUPetvPm+atLcOg6D+SzLrQaJqFLtNHRSS5nQ1jAXVHQASKe9Uwtx7PbMMbjPUg2hlM2A66YsUubgRDglzQequHwqr2xrT5dl4A+8FviDoV7MSDXMqRp9yjwJUNBDRoC1t6Jxu7btkbVthsMuqWimkkE6NNABUqph2myNUQ4zYhxq0tLDTsqBVamUk2ujub041/XSpVoWJDhioY28Om6BwVplNFxvqnVU5FZOue50V0xFa0PIbBa7m4Uq51Qemuimhb2FLNaMGgd5qfeVjMkbTaHRoZdQtffPax2ApX/ED+ir+FlLLOdchxmOdTRygcfCqzy3WOeN3qVDFsxJWOS01YTzm9Dh2dR7VsJmcbFlXPYatcyoP4HqI6liLRhhxJrVfFkzcRl5rXcx+Dm9B7R1HtWvByXHpWf5XDMsLlO+nQLG9gz38Spqg2L7CH3HiVOXuvdzMPGBCEKFwhCEAlTOo/ddwKalTOo/ddwKAltRm63gE1KltRm63gE1AIQhAIQhAKFbHsX9w4hTVCtj2L+4cQpimfjVHByZMRrX8u9t7GgaMB1AqbL5JQm4vc+L2PdzfK0AH31USFldBhMawiI5zBQ3W4V7yRVJiekWE3TBi0/lPwvLC3jl/W3pwnNcJ31pSelidZKQIBgsYyI6JWrWhpMNgN5pIGglwXMLAygdFtODFiUbWsMdgINB21J+Kt/SZlS2cj1ZW4xoa28KGvTh3rn14ggjA6RTopoPwWnoxyUvJnhZ1/y75adsljWto43j0CtB0nBfDbQhvqWRi00pSlKd4cFm8hssM4bcja7KY9Br09hw0LYmysKsNK/rBeK42Xq7HHnhljuMvEtFsKIDy14g4d57hiri0LSvwQ6hFR0iigWhZ4hvvOoTX9Eqmytyr5OHRmJ0NHRXrKnW+kM88cP/VY7KScImX3HEG5ddQ0rXEg/BUrCQQQaEHA9S+g8vc4k1JqSeslEMaPevfjjqacDPO55bd9GTMUwIMSEb4fChuLCaOBc0E0JwIqexRoElFhkcpCey8aAkYV6qrdWMyktAFKUhQx4NavbV9jE3fyWXtS3b1ZfkZTCy/FeWKPoIfceJU5QrH9gzuPEqata8+HjAhCFCwQhCASpnUfuu4FNSpnUfuu4FAS2ozdbwCalS2ozdbwCagEIQgEIQgFBtr2ETuHEKcoNt+widw4hTFM/GsQ+ALxJCi2hJtuONNAK+Zm0aPcK6qprYyg+hiAHSMPxXMuN9d/l3OLOe1j/E/pzudfee7qFT+viq+J0n9Y6PzUh0Qmp6CSV9SkqYj4bAMXOHx/+UXRxmo42d9VdOyCyHOaQ47TVz8XNOBodF09PcVbTEzEg83EU6HAinitpkrKiHLQ2jQGN+AVnVrsCAewivFZ58cyu3qw57xz06can7Qc81cfyWUt+TfFoWtNB06B4ld4taVhAEiHDH8jfyWCygs5z2OIboPcCOpacXD+9p5OT3Mdacw9UuYwuOi7+iobIeB7D8Fq7aHMu9fN6senupQqkloAJIGg1HvVrdPNePrJG/yUL3saTEiHAY8o781q2RIgFOViFvSC4uBHvWJyKn7sNrTpxHgVtWxwR3rn31TknX9unlMbwW6/V/psrEP0EPuPEqcoNh/u8PuPEqcuhXHw8YEIQoXCEIQCVM6j913ApqVM6j913AoCW1GbreATUqW1GbreATUAhCEAhCEAoNsj6CJ3DiFOUK2PYv7hxCmd1c/GvmyoI5FmAxHUsD6Y7AaJbOIbQ1wIa+gpUHQ407qe8LoNl+xh7qp/SHI8rZsy3qZe8pBPwqq2J47dR+bQzmAdy1fo3kmvtCAHaA2I7wY6iyQi4d3Ho/XYrSw7fzaNDe3Sw1HAjwNFJhZvq/QOSMY5s1rtZhcw98NzmHgrjkudXrWdyHj8rCdE6IkR8Rvc8k8arVUUtM/Kq605WrSqu15RjIDK4AODn9wxNT7lezmqewV8Fm8vnkWe9w0Vhh24XNveIw96mXSY4vbUzec49FXU/mqSfiollyTgzlDql1PfQ/kfBJmYpc5x6gPjpVvy/wD+aHDA51KnvxpxVf1drS+rPfwufR/k2+cfFDIghthmrnUvHnE3QG1Fa0Pgt9EyKiQRfzm+1mJaYd0kaMCHHgsb6L4zpe0GMOiYY5vfQFw+Lfiuv2t7CJu/kqzGb2ry8mcxs3+nliD6CH3HiVOUKxvYM7jxKmq97sMPGBCEKFwhCEAlTOo/ddwKalTOo/ddwKAltRm63gE1KltRm63gE1AIQhAIQhAKFbHsX9w4hTVFtKCXQntaKk0p4hTO6uXjXzZfsYe6oeVt7MZkNbec6E9oGP1gRXDqrX3L4g5yxoaGNoMBo+ZfTo819m34fMp0zx5NSdL9PzDGlXMdde0ildII8R0KO2GXOAGkmgX6HnMkXRXh74VXDtb+aVMZCse++6VZf2hdB99DitNY/Kvqnxfo30dEtlmNON1oFeugW0Cz0nIxoYAbCAA7R8ymiYmfsm/r+ZUym70a+7L+r9J0bHBVs9Z7HwnQ34tcCKHQK6KBfRizB/uh8PmS3tjn+6HiPmSQnLPi/ThduZPRJZ7qVoDT9d4xBUeQtFg9oCaadJNPcuz2tk2+YHPhUwpUXa06jjjjis2fRILwcOVB6eczEdRU3Gd0+/rtv6QMm7QhRrQstku1x5BsQxHFpFS6891K6Q2tK9q6za3sIm7+IVBY1h5oXGBJsY5+DnXi5xHVec4mnYrCZizD2OaYIAcKYEfmq66s8+Tcvf6T7H9gzuPEqaotlwi2EwOFCAaj3lSlF7tMPGBCEKFghCEAlTOo/ddwKalTOo/ddwKAltRm63gE1KltRm63gE1AIQvh0UDSUH2hR8+Z1oz5m0gkIUfPmbQXufM2ggehIz1m0EZ6zaCB6EnPGbQXmeM2ggehJzxm0EZ2zaCByEnO2bQXudN2ggahKzpu0PFGdN2ggahKzlu0EZy3aHigahKzlu0PFe8u3rHigYhL5dvWPFHLt6x4oGIXgK9QCVM6j913ApqVM6j913AoCW1GbreATUqW1GbreATUEWdm7g7VEbKF2MQndrgO8jSUP50fHQwE+/QFLVpFcqSJNmw3wC9zRmw3yhNQpUcO9OFsx5eegMl40SC0yzXFsN7mAu5SKKkNOmgA9yxpyni8mD6ymr2al5HLPwmeVc0QtGryVHd509C03/EF/aMv/lG/7kZcuoorSdmviZRxPpLlpTZIzQQxyz+cYjazNcPqPwGj+bSpk/a74U1GgvtObaIVo8h7Z5OaNc9r4xIFC4XW6OvQVTZJ2vKy5cZmHywN6sIy0GIHc2jSIz3B8Mg9ABHTpX3atuSsSSZCZBa2M3kQHtl4cHBjS2JykTlHuilxoagMxqT0BVSkSmU8UiFftKaaXCa5SkZ/NLGEywGH134HT7lKnLYjw2wS60ZsctZ+cD6dxrMF8RjYYoMGkM6ce1ZmwpqHDi3ougDRyEOYBxFQWRXAAEV5wxHQtNM5T2a5k0GyZhmLEiuhlsKCSGuY1sJoLiRBDXhziGg4OwNcUESYynigRblpTRLWSph/TP5z3taZkHD6ji4DRo6VZvtOJcMUWnOGD6zza/y7/wB0u3+VpSt+7jo/lWHkXtERheSGhwJIhti0/wC3EIa/HocaLXjKuSbHZEEq1zYctdcwyks1seZa55Y57edyUOjgHFhvG5TBSEQsp4h5O9ac2Kumg/6Z/NaxoMsRh9d1QdPuUmQtiPFhxXNtGbLoNnumHDl3ikw2M2HyeOlvJua7DGp09CxceNfe5xAF5xcQ1oa0VJNGtGDRjgBoWzlcqJBjYAfLcsYbopdEMpLwiWuhOZDDobHlsQtiEOxI1etQIs1lRFDIhZac2XNhSrmDln86K9rDMsOGhji4DRo0lWFnWxEjTUOC205wiLaDIDSI7wTKPN3lakUDqkafBZjKe0IEeZL5aFyUO5DbduNZV7WgPfcYSG3nAmgJ0qdZlsSsOTiw4kLlYj2UZeloI5OJfDr3Lh/KPaWgihAONBQYoJsvlLF+jES05tpMSabEHLP5rIbGmXcMDi+IXNOnR0aUqHlVGuVNpTYdmrn05aJ+9CKWthaNUwgHd509CRldbkpMNg5tLiE5rohiOENkIFrrtyGGQyahtHc5xLudSp0rzI+2ZOXc8zcs6MXVaDdhxGtYWuFGsiYB98tN+uAbQaSgtLctqPAMVotGbviDIxIQMd5vGPCZFjgkYUbfw0e9dW9C06+Ys0vjvdFfnEVt6I4vddAh0FXY0xPiuLxrbkzJ8k2XpE5BkMfRQ6iOIl50yZm9yrrzObyVLor2Bdh9Av8AZTv81G/0wlMRezoebt2R4IdLNP1R7sOCYhWZ7QYpdB5wJczprpb+YVlLTAeKhKIqKHQdPcqux4pZEfD2XEe7oVbF8av0qZ1H7ruBTUqZ1H7ruBULCW1GbreATUqW1GbreATUFU7mzGOh4I9+kfipa8n5S+O0aFEZPXcImB2qYHvpoVpVMomIShNs22+YfmjOmbbfMPzVlXB/+IL+0Zf/ACjf9yMueSjAW4gaT0Lpfp0s2LGn4DoMKJFaJZoJhsc8A8pFNCWggGhGHauew7EnGiglY/3ET5Vrw544Z7yaxCnWgEUFMCrHJeA1z4l5odRopUA9PakxbCm3aZWPh/yInyp0jZs7BJLJWPzhQ1l4h7dlZfkZTPK3Fh+Rhlycdxx7p2UcqxsCrWNab7cQ0Dr6go2QMBr7SlWva17XPNWuAcDzH6QcCidlp6K26+VjUqDhLxBiPcviyZCdlo0ONClY1+GatrLxCKkEYi7jgSvHyceWXDlhO9lk/wBxn+HxZ8XH6c713/LsmUdgSzZOac2WghzYEUgiEwEEMcQQQMCvz+t9OZXWvFhxIb5Z92IxzHUlHg3XChoaYYFZH9nJr+FmPuInyrn/APE/ic/4uGWPNd23p1t/t7Ldq9Csf2cmv4WY+4ifKj9nJr+FmPuInyrsoVyFY/s5Nfwsf7mJ8qP2cmv4WP8AcxPlQVyFY/s5Nfwsx9xE+VH7OTX8LMfcRPlQVy/Q3oF/sp3+ajf6YS4T+zk1/CzH3ET5V3n0JQjBswsjAwnZxFN2ICx1C2HQ0dQ0wOPYpiK6IhKztm23zD818vn4Y0xG+YH4BSz0cTTSqWyTfjvf0FxPxROWgY3MhA3Tpdor2dgVrZUhybVFq+MWCVM6j913ApqVM6j913AqqwltRm63gE1KltRm63gE1AJcSAHaQmIQRDZbOpeeqmdSmIQQvVTOpHqmH1KahBC9Uw+peeqGdSnIQQfU7Opeep2dSnoQQPUzOpeepYfUrBCCv9Sw+pHqWH1KwQgrvUjOpHqNisUIK71GzqXnqJiskIK31ExeeoWKzQgrPULEeoWKzQgjQJFrdAUlCEAlTOo/ddwKalTOo/ddwKAltRm63gE1RpaYbcbzm6o6R1BNzlu03xCBiEvOW7TfEIzlu03xCBiEvOW7TfEIzlu03xCBiEvOW7TfEIzlu03xCBiEvOW7TfEIzlu03xCBiEvOW7TfEIzlu03xCBiEvOW7TfEIzlu03xCBiEvOW7TfEIzlu03xCBiEvOW7TfEIzlu03xCBiEvOW7TfEIzlu03xCBiEvOW7TfEIzlu03xCBiEvOW7TfEIzlu03xCBiEvOW7TfEIzlu03xCBiVM6j913Ar3OW7TfEJUxMNuO5zdU9I6ig//Z"/>
          <p:cNvSpPr>
            <a:spLocks noChangeAspect="1" noChangeArrowheads="1"/>
          </p:cNvSpPr>
          <p:nvPr/>
        </p:nvSpPr>
        <p:spPr bwMode="auto">
          <a:xfrm>
            <a:off x="91722" y="-717672"/>
            <a:ext cx="3081867" cy="147710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6" name="Picture 12" descr="http://www.ehealthconnection.com/thomson/care%20notes/en141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984" y="408313"/>
            <a:ext cx="3214885" cy="158261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207624" y="2125463"/>
            <a:ext cx="313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Tympanic</a:t>
            </a:r>
            <a:r>
              <a:rPr lang="tr-TR" dirty="0"/>
              <a:t> </a:t>
            </a:r>
            <a:r>
              <a:rPr lang="tr-TR" dirty="0" err="1"/>
              <a:t>thermometer</a:t>
            </a:r>
            <a:endParaRPr lang="tr-TR" dirty="0"/>
          </a:p>
        </p:txBody>
      </p:sp>
      <p:pic>
        <p:nvPicPr>
          <p:cNvPr id="1038" name="Picture 14" descr="http://www.quickmedical.com/images/page/original/adc-427-temporal-thermometer-in-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82" y="2980335"/>
            <a:ext cx="4406363" cy="22433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79206" y="5094534"/>
            <a:ext cx="294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Temporal termometre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457056" y="4679035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3M™ </a:t>
            </a:r>
            <a:r>
              <a:rPr lang="en-US" b="1" dirty="0" err="1"/>
              <a:t>Tempa•DOT</a:t>
            </a:r>
            <a:r>
              <a:rPr lang="en-US" b="1" dirty="0"/>
              <a:t>™ </a:t>
            </a:r>
            <a:r>
              <a:rPr lang="tr-TR" b="1" dirty="0" err="1"/>
              <a:t>Single</a:t>
            </a:r>
            <a:r>
              <a:rPr lang="tr-TR" b="1" dirty="0"/>
              <a:t> </a:t>
            </a:r>
            <a:r>
              <a:rPr lang="tr-TR" b="1" dirty="0" err="1"/>
              <a:t>use</a:t>
            </a:r>
            <a:r>
              <a:rPr lang="tr-TR" b="1" dirty="0"/>
              <a:t> </a:t>
            </a:r>
            <a:r>
              <a:rPr lang="tr-TR" b="1" dirty="0" err="1"/>
              <a:t>thermometer</a:t>
            </a:r>
            <a:endParaRPr lang="en-US" b="1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88" y="3582110"/>
            <a:ext cx="2038413" cy="10397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pic>
        <p:nvPicPr>
          <p:cNvPr id="1026" name="Picture 2" descr="http://cdn2.bigcommerce.com/server500/rd4j7/product_images/uploaded_images/t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3076746"/>
            <a:ext cx="8620922" cy="37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pacifier shape thermometer"/>
          <p:cNvSpPr>
            <a:spLocks noChangeAspect="1" noChangeArrowheads="1"/>
          </p:cNvSpPr>
          <p:nvPr/>
        </p:nvSpPr>
        <p:spPr bwMode="auto">
          <a:xfrm>
            <a:off x="224719" y="-100012"/>
            <a:ext cx="440267" cy="21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Digital thermometer for taking your temper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2" y="692696"/>
            <a:ext cx="33337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064568" y="1820874"/>
            <a:ext cx="277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4353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Digital thermometer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01.i.aliimg.com/img/pb/161/786/431/431786161_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9024" y="3284984"/>
            <a:ext cx="4433829" cy="2343030"/>
          </a:xfrm>
          <a:prstGeom prst="rect">
            <a:avLst/>
          </a:prstGeom>
          <a:noFill/>
        </p:spPr>
      </p:pic>
      <p:pic>
        <p:nvPicPr>
          <p:cNvPr id="5" name="Picture 8" descr="http://g01.a.alicdn.com/kf/HTB1F3wyHVXXXXXiXVXXq6xXFXXXy/Safe-Infant-Digital-Nipple-Pacifier-Shaped-Thermometer-Soft-Soother-Children-Temperature-Baby-Tester-Free-Shipp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774333"/>
            <a:ext cx="4508342" cy="25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6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pic>
        <p:nvPicPr>
          <p:cNvPr id="23554" name="Picture 2" descr="http://www.mychildhealth.net/wp-content/uploads/2008/12/child-fever-spon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81" y="2083006"/>
            <a:ext cx="3714500" cy="1968375"/>
          </a:xfrm>
          <a:prstGeom prst="rect">
            <a:avLst/>
          </a:prstGeom>
          <a:noFill/>
        </p:spPr>
      </p:pic>
      <p:pic>
        <p:nvPicPr>
          <p:cNvPr id="2050" name="Picture 2" descr="https://encrypted-tbn1.gstatic.com/images?q=tbn:ANd9GcT7FWftZNoj0HLdk78EZX-1SphxtN4ndI1JlEGXSkwCRLmZOX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92" y="2930483"/>
            <a:ext cx="2488898" cy="12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wshealth.com/wp-content/uploads/2010/03/high-fever-symptoms-signs-treat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69" y="338195"/>
            <a:ext cx="2167480" cy="16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iptoptens.com/wp-content/uploads/2011/09/8.-More-Fluids-e13167046957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1" y="4588485"/>
            <a:ext cx="4290563" cy="19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032803" y="6507407"/>
            <a:ext cx="19415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33CC"/>
              </a:buClr>
            </a:pPr>
            <a:r>
              <a:rPr lang="tr-TR" sz="1600" dirty="0">
                <a:solidFill>
                  <a:schemeClr val="bg2"/>
                </a:solidFill>
                <a:latin typeface="Comic Sans MS" pitchFamily="66" charset="0"/>
              </a:rPr>
              <a:t>OTC DRUGS, AOB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2840" y="764704"/>
            <a:ext cx="3988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FF33CC"/>
              </a:buClr>
            </a:pP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Exclusions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self-</a:t>
            </a:r>
            <a:r>
              <a:rPr lang="tr-T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328931" y="1883599"/>
            <a:ext cx="835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? 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5744</TotalTime>
  <Words>944</Words>
  <Application>Microsoft Office PowerPoint</Application>
  <PresentationFormat>A4 Kağıt (210x297 mm)</PresentationFormat>
  <Paragraphs>178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Arial</vt:lpstr>
      <vt:lpstr>Arial</vt:lpstr>
      <vt:lpstr>Arial Rounded MT Bold</vt:lpstr>
      <vt:lpstr>Calibri</vt:lpstr>
      <vt:lpstr>Comic Sans MS</vt:lpstr>
      <vt:lpstr>Segoe UI Light</vt:lpstr>
      <vt:lpstr>Symbol</vt:lpstr>
      <vt:lpstr>Wingdings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Ankara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kullanici</dc:creator>
  <cp:lastModifiedBy>Windows Kullanıcısı</cp:lastModifiedBy>
  <cp:revision>438</cp:revision>
  <dcterms:created xsi:type="dcterms:W3CDTF">2009-09-10T12:23:29Z</dcterms:created>
  <dcterms:modified xsi:type="dcterms:W3CDTF">2021-11-23T07:15:41Z</dcterms:modified>
</cp:coreProperties>
</file>