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6"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             Krediler</a:t>
            </a:r>
            <a:endParaRPr lang="tr-TR" dirty="0"/>
          </a:p>
          <a:p>
            <a:r>
              <a:rPr lang="tr-TR" b="1" dirty="0"/>
              <a:t>             </a:t>
            </a:r>
            <a:r>
              <a:rPr lang="tr-TR" dirty="0"/>
              <a:t>Bankalarca verilen nakdî krediler ile teminat mektupları, </a:t>
            </a:r>
            <a:r>
              <a:rPr lang="tr-TR" dirty="0" err="1"/>
              <a:t>kontrgarantiler</a:t>
            </a:r>
            <a:r>
              <a:rPr lang="tr-TR" dirty="0"/>
              <a:t>, kefaletler, aval, ciro, kabul gibi </a:t>
            </a:r>
            <a:r>
              <a:rPr lang="tr-TR" dirty="0" err="1"/>
              <a:t>gayrinakdî</a:t>
            </a:r>
            <a:r>
              <a:rPr lang="tr-TR" dirty="0"/>
              <a:t> krediler ve bu niteliği haiz taahhütler, satın alınan tahvil ve benzeri sermaye piyasası araçları, tevdiatta bulunmak suretiyle ya da herhangi bir şekil ve surette verilen ödünçler, varlıkların vadeli satışından doğan alacaklar, vadesi geçmiş nakdî krediler, tahakkuk etmekle birlikte tahsil edilmemiş faizler, </a:t>
            </a:r>
            <a:r>
              <a:rPr lang="tr-TR" dirty="0" err="1"/>
              <a:t>gayrinakdî</a:t>
            </a:r>
            <a:r>
              <a:rPr lang="tr-TR" dirty="0"/>
              <a:t> kredilerin nakde tahvil olan bedelleri, ters repo işlemlerinden alacaklar, vadeli işlem ve opsiyon sözleşmeleri ile benzeri diğer sözleşmeler nedeniyle üstlenilen riskler, ortaklık payları ve Kurulca kredi olarak kabul edilen işlemler izlendikleri hesaba bakılmaksızın bu Kanun uygulamasında kredi sayılır.</a:t>
            </a:r>
          </a:p>
          <a:p>
            <a:endParaRPr lang="tr-TR" dirty="0"/>
          </a:p>
        </p:txBody>
      </p:sp>
    </p:spTree>
    <p:extLst>
      <p:ext uri="{BB962C8B-B14F-4D97-AF65-F5344CB8AC3E}">
        <p14:creationId xmlns:p14="http://schemas.microsoft.com/office/powerpoint/2010/main" val="3680217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b="1" dirty="0"/>
              <a:t>Risk grubu</a:t>
            </a:r>
            <a:r>
              <a:rPr lang="tr-TR" sz="2000" dirty="0"/>
              <a:t/>
            </a:r>
            <a:br>
              <a:rPr lang="tr-TR" sz="2000" dirty="0"/>
            </a:br>
            <a:r>
              <a:rPr lang="tr-TR" sz="2000" b="1" dirty="0"/>
              <a:t>             </a:t>
            </a:r>
            <a:r>
              <a:rPr lang="tr-TR" sz="2000" dirty="0"/>
              <a:t>Bir gerçek kişi ile eşi ve çocukları, bunların yönetim kurulu üyesi veya genel müdürü oldukları veya bunların ya da bir tüzel kişinin birlikte veya tek başlarına, doğrudan ya da dolaylı olarak kontrol ettikleri ya da sınırsız sorumlulukla katıldıkları ortaklıklar bir risk grubunu oluşturur.</a:t>
            </a:r>
            <a:br>
              <a:rPr lang="tr-TR" sz="2000" dirty="0"/>
            </a:br>
            <a:r>
              <a:rPr lang="tr-TR" sz="2000" dirty="0"/>
              <a:t>             Bir banka ile bu bankanın nitelikli pay sahipleri, yönetim kurulu üyeleri ve genel müdürü, bunların birlikte veya tek başına, doğrudan ya da dolaylı olarak kontrol ettikleri ya da bunların sınırsız sorumlulukla katıldıkları veya yönetim kurulu üyesi ya da genel müdürü oldukları ortaklıklar bankanın dahil olduğu risk grubunu oluşturur.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321398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Dâhil olunan risk grubu ve mensuplara kredi kullandırma koşulları</a:t>
            </a:r>
            <a:endParaRPr lang="tr-TR" dirty="0"/>
          </a:p>
          <a:p>
            <a:r>
              <a:rPr lang="tr-TR" b="1" dirty="0"/>
              <a:t>             </a:t>
            </a:r>
            <a:r>
              <a:rPr lang="tr-TR" dirty="0"/>
              <a:t>Bankalar;</a:t>
            </a:r>
          </a:p>
          <a:p>
            <a:r>
              <a:rPr lang="tr-TR" dirty="0"/>
              <a:t>             a) Yönetim kurulu üyelerine, genel müdüre, genel müdür yardımcılarına ve kredi açmaya yetkili mensuplarına; bunların eş ve velâyet altındaki çocuklarına; tek başlarına ya da birlikte sermayesinin yüzde </a:t>
            </a:r>
            <a:r>
              <a:rPr lang="tr-TR" dirty="0" err="1"/>
              <a:t>yirmibeş</a:t>
            </a:r>
            <a:r>
              <a:rPr lang="tr-TR" dirty="0"/>
              <a:t> veya fazlasına sahip oldukları ortaklıklara,</a:t>
            </a:r>
          </a:p>
          <a:p>
            <a:r>
              <a:rPr lang="tr-TR" dirty="0"/>
              <a:t>             b) (a) bendinde sayılanlar dışında kalan mensupları ile bunların eş ve velâyeti altındaki çocuklarına,</a:t>
            </a:r>
          </a:p>
          <a:p>
            <a:r>
              <a:rPr lang="tr-TR" dirty="0"/>
              <a:t>             c) Mensuplarının kurduğu veya bunlar için kurulan sandık, dernek, sendika veya vakıflara,</a:t>
            </a:r>
          </a:p>
          <a:p>
            <a:r>
              <a:rPr lang="tr-TR" dirty="0"/>
              <a:t>             Her ne şekil ve surette olursa olsun nakdî ve </a:t>
            </a:r>
            <a:r>
              <a:rPr lang="tr-TR" dirty="0" err="1"/>
              <a:t>gayrinakdî</a:t>
            </a:r>
            <a:r>
              <a:rPr lang="tr-TR" dirty="0"/>
              <a:t> kredi veremez, tahvil ya da benzeri menkul kıymetlerini satın alamazlar.</a:t>
            </a:r>
          </a:p>
          <a:p>
            <a:r>
              <a:rPr lang="tr-TR" dirty="0"/>
              <a:t>             Birinci fıkra hükümleri, yönetim kurulu üyeliklerinde aslen bulunan veya temsilci bulunduran ve banka sermayesinde doğrudan veya dolaylı olarak nitelikli paya sahip olan gerçek kişi ortaklar ile tüzel kişi ortaklar hakkında uygulanmaz.</a:t>
            </a:r>
          </a:p>
          <a:p>
            <a:r>
              <a:rPr lang="tr-TR" dirty="0"/>
              <a:t>             Bir bankanın ortaklıklarının yönetim ve denetim kurullarında bulunan kimselerin aynı zamanda ilgili bankanın mensubu olması, bu ortaklıkların ilgili banka ile işlem yapmasına engel değildir.</a:t>
            </a:r>
          </a:p>
          <a:p>
            <a:r>
              <a:rPr lang="tr-TR" dirty="0"/>
              <a:t>             Bankanın dâhil olduğu risk grubunda bulunan gerçek ve tüzel kişilere kredi kullandırılması hâlinde, gerekli kararların yönetim kurulunun üye tam sayısının üçte iki çoğunluğu ile alınması ve bunlara sağlanan kredi koşullarının kredi kullananın lehine diğer kişi ve gruplara kullandırılanlardan ve piyasa koşullarından farklılık arz etmemesi şarttır.</a:t>
            </a:r>
            <a:endParaRPr lang="tr-TR" dirty="0"/>
          </a:p>
        </p:txBody>
      </p:sp>
    </p:spTree>
    <p:extLst>
      <p:ext uri="{BB962C8B-B14F-4D97-AF65-F5344CB8AC3E}">
        <p14:creationId xmlns:p14="http://schemas.microsoft.com/office/powerpoint/2010/main" val="875287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 bankanın yönetim kurulu üyelerine, mensupları ile bunların eşlerine ve velâyet altındaki çocuklarına, aylık net ücretleri toplamının beş katını aşmamak üzere verilecek krediler, üç katını aşmamak üzere çek karnesi veya kredi kartı verilmesi suretiyle kullandırılacak krediler ile bu Kanunun 55 inci maddesinin (a) ve (b) bentlerinde belirtilen menkul kıymetler karşılığı kullandırılan krediler birinci ve dördüncü fıkra hükümlerine tâbi değildir.</a:t>
            </a:r>
          </a:p>
          <a:p>
            <a:r>
              <a:rPr lang="tr-TR" dirty="0"/>
              <a:t>             Banka, bankanın risk grubunda yer alan kişilere açtığı kredileri Kuruma düzenli olarak raporlar.</a:t>
            </a:r>
          </a:p>
          <a:p>
            <a:r>
              <a:rPr lang="tr-TR" dirty="0"/>
              <a:t>             Sonradan bu madde hükümlerine aykırı hale gelen kredilerin en geç altı ay içinde tasfiye edilmesi zorunludur.</a:t>
            </a:r>
          </a:p>
          <a:p>
            <a:endParaRPr lang="tr-TR" dirty="0"/>
          </a:p>
        </p:txBody>
      </p:sp>
    </p:spTree>
    <p:extLst>
      <p:ext uri="{BB962C8B-B14F-4D97-AF65-F5344CB8AC3E}">
        <p14:creationId xmlns:p14="http://schemas.microsoft.com/office/powerpoint/2010/main" val="29858227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78</Words>
  <Application>Microsoft Office PowerPoint</Application>
  <PresentationFormat>Geniş ekran</PresentationFormat>
  <Paragraphs>15</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PowerPoint Sunusu</vt:lpstr>
      <vt:lpstr>Risk grubu              Bir gerçek kişi ile eşi ve çocukları, bunların yönetim kurulu üyesi veya genel müdürü oldukları veya bunların ya da bir tüzel kişinin birlikte veya tek başlarına, doğrudan ya da dolaylı olarak kontrol ettikleri ya da sınırsız sorumlulukla katıldıkları ortaklıklar bir risk grubunu oluşturur.              Bir banka ile bu bankanın nitelikli pay sahipleri, yönetim kurulu üyeleri ve genel müdürü, bunların birlikte veya tek başına, doğrudan ya da dolaylı olarak kontrol ettikleri ya da bunların sınırsız sorumlulukla katıldıkları veya yönetim kurulu üyesi ya da genel müdürü oldukları ortaklıklar bankanın dahil olduğu risk grubunu oluşturur.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2018-01-19T22:45:52Z</dcterms:created>
  <dcterms:modified xsi:type="dcterms:W3CDTF">2018-01-19T22:47:53Z</dcterms:modified>
</cp:coreProperties>
</file>