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58" r:id="rId3"/>
    <p:sldId id="359" r:id="rId4"/>
    <p:sldId id="360" r:id="rId5"/>
    <p:sldId id="361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94BADF-425E-6997-1EFB-E44B1EACB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ACC33D8-9837-E16F-D842-AD3F7EB68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75F7F6-4C2A-EB32-C5D1-56CDCD55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6072-F258-4195-817E-95B65775E52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14855F6-77E0-4DD9-C505-A8143F69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B3D11AD-F71F-8CD2-E13A-5930CB75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51D-F7F7-4632-927D-D060550DDF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7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97AB82-78A0-A8FD-DF7B-1C6608A32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EA12F6A-D6B9-E7FE-E8FF-9B15E2D8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C2101F-23C3-C38F-BB89-2E3637C4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6072-F258-4195-817E-95B65775E52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874A2A-875C-0588-1454-D8FAF42A0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64D08D-941B-52A3-C205-EE7653C6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51D-F7F7-4632-927D-D060550DDF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52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A466971-795A-2A34-FF8F-5A63FB9BC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F902229-F938-E4A3-8925-93AAD1AE8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4F3A06D-E7E4-C146-A5EE-C67F09EA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6072-F258-4195-817E-95B65775E52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BCED1E-3E3D-36A6-F73C-713E2B54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CE3EE7-9486-9FAE-2129-417A2FEA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51D-F7F7-4632-927D-D060550DDF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8245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102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71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1559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335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8965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358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8368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7703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464CC9-B3A0-F8A7-0438-821F01C6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ABF67B-EA43-A701-E73E-F21EBC85D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7151AD9-3FD4-5362-FBAE-6770CD18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6072-F258-4195-817E-95B65775E52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33C6E5-2951-C99E-DF6A-83649619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11F394-9E67-90B0-FE5D-BFC142F0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51D-F7F7-4632-927D-D060550DDF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50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6723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2072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2978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806533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293467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9729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85367" y="1131767"/>
            <a:ext cx="77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3467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01467" y="3314401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4272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47233" y="1402600"/>
            <a:ext cx="709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Font typeface="Abril Fatface"/>
              <a:buChar char="▫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493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483800" y="799933"/>
            <a:ext cx="5354800" cy="4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▫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2026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75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88584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94796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30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80A4D8-0BC2-4A2D-A04A-9B0BB6227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5FC6A5C-E291-7C14-13C4-D18DCCF9A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900975A-B887-13D9-43CC-32F6B6DCE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6072-F258-4195-817E-95B65775E52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571CF6D-F8FF-7E9C-E8BE-128ED118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DEC220E-78B7-C8F3-DC33-5042FBAE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51D-F7F7-4632-927D-D060550DDF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249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131FC3-46B4-DB87-7986-3B418565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E02B53-874E-27AE-1C16-5820BB241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577E079-38C7-5A93-E27A-3510E05C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5697F49-E975-1DE8-1578-36CD0261A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6072-F258-4195-817E-95B65775E52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C2AD588-1495-1D88-795C-A7909EDC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D4E6DC2-7E51-E970-B5F3-92EF352D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51D-F7F7-4632-927D-D060550DDF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56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DEC55A-C3CC-B6BF-0CE6-FE2EA030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E6267EA-3DAA-F9B9-E624-9FC8C5D53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80E2BEE-3866-6AF1-3835-3EFEAF03C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69BEDB1-44D7-0FEA-7A29-319928E0E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995D1D4-16B9-11C3-78EA-9B7D4ADA2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3C0C930-290B-7DC9-1130-78BBFF71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6072-F258-4195-817E-95B65775E52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16AEB49-D756-8D61-0D2D-A403EE78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A301391-8A2A-CADD-3DD5-2E700C5B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51D-F7F7-4632-927D-D060550DDF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057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7AC410-7015-38BD-77FB-624B68641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4CA39D7-9FFC-E105-4B8E-B527E467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6072-F258-4195-817E-95B65775E52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1100AC9-D47D-875B-9840-9CB9FFFB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10FCEA6-0F32-B82D-9943-805846D2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51D-F7F7-4632-927D-D060550DDF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2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94A0454-0424-8990-7144-8DC58DF1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6072-F258-4195-817E-95B65775E52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262176D-D70D-D654-DBF9-A6F4BB0D6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D5B635A-3110-36A0-1874-7E058FDF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51D-F7F7-4632-927D-D060550DDF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957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774533-90D8-7802-B6FB-430CE43B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E8FCAA-C8C7-9D03-8AE2-B54807D52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5EAF6C4-ECF8-E4B5-EA94-C88624F3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8C9815F-CCE1-0EF3-59FA-36A22C28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6072-F258-4195-817E-95B65775E52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7A71832-124F-75D1-EBAB-14A873B8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6CC5D69-6C27-A51D-3FE8-4C90A33B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51D-F7F7-4632-927D-D060550DDF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939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9D1A41-CACC-F58F-FA88-D199697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BE75466-303E-39A1-A96D-8999BC522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48DA52F-C9FE-062E-05CC-8DB029280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8333405-C0D4-3299-5E8A-2A8AEE57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6072-F258-4195-817E-95B65775E52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D5EE5A3-0BF7-62C0-A51E-BB5D38D77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22B1073-D8BF-138F-F97B-962EC20F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51D-F7F7-4632-927D-D060550DDF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76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31383CC-E69D-1546-1FA2-6D162372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2E3D6F-1D7F-27C7-D648-C0FD1B765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D1DC9DC-2BF6-7A23-8689-8BC2E3DA0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56072-F258-4195-817E-95B65775E52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A2BC3C8-828C-0912-4013-DECD7A523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D3FA35-3C94-BFAE-3067-04C4CE65C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3451D-F7F7-4632-927D-D060550DDF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883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787-D3DC-45D5-B56C-69A6C1B7972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254B-239C-4179-BDCB-5F38BC1EE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522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5">
            <a:extLst>
              <a:ext uri="{FF2B5EF4-FFF2-40B4-BE49-F238E27FC236}">
                <a16:creationId xmlns:a16="http://schemas.microsoft.com/office/drawing/2014/main" id="{C867DA06-1832-457B-97A8-4131C822C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7" y="3429001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tr-TR" sz="4000" b="1" dirty="0">
                <a:solidFill>
                  <a:srgbClr val="000000"/>
                </a:solidFill>
              </a:rPr>
              <a:t>THE STORY OF CATS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04B7B74-FB81-4974-BB0B-66DDC0273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543" r="3" b="3"/>
          <a:stretch/>
        </p:blipFill>
        <p:spPr>
          <a:xfrm>
            <a:off x="1" y="770038"/>
            <a:ext cx="5298683" cy="6097439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1204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F119C9-9A90-4F19-B5BE-C3AEA97A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Important</a:t>
            </a:r>
            <a:r>
              <a:rPr lang="tr-TR" b="1" dirty="0"/>
              <a:t> Preliminary Information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011E85-35E6-42B7-8182-E551B54B0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6078167" cy="4400077"/>
          </a:xfrm>
        </p:spPr>
        <p:txBody>
          <a:bodyPr>
            <a:normAutofit/>
          </a:bodyPr>
          <a:lstStyle/>
          <a:p>
            <a:r>
              <a:rPr lang="en-US" dirty="0"/>
              <a:t>Cats are not small dogs.</a:t>
            </a:r>
            <a:endParaRPr lang="tr-TR" dirty="0"/>
          </a:p>
          <a:p>
            <a:r>
              <a:rPr lang="en-US" dirty="0"/>
              <a:t>The cat's domestication story and life philosophy are different.</a:t>
            </a:r>
            <a:endParaRPr lang="tr-TR" dirty="0"/>
          </a:p>
          <a:p>
            <a:r>
              <a:rPr lang="en-US" dirty="0"/>
              <a:t>The story of cats and humans began approximately 10,000 years ago.</a:t>
            </a:r>
            <a:endParaRPr lang="tr-TR" dirty="0"/>
          </a:p>
          <a:p>
            <a:r>
              <a:rPr lang="en-US" sz="1467" dirty="0"/>
              <a:t>A domestic cat is domesticated.</a:t>
            </a:r>
            <a:endParaRPr lang="tr-TR" sz="1467" dirty="0"/>
          </a:p>
          <a:p>
            <a:pPr lvl="2"/>
            <a:r>
              <a:rPr lang="en-US" sz="1467" dirty="0"/>
              <a:t>However; It shows none of the typical signs</a:t>
            </a:r>
            <a:endParaRPr lang="tr-TR" sz="1467" dirty="0"/>
          </a:p>
          <a:p>
            <a:pPr marL="914377" lvl="2" indent="0">
              <a:buNone/>
            </a:pPr>
            <a:r>
              <a:rPr lang="en-US" sz="1467" dirty="0"/>
              <a:t> of domestication, such as infantile</a:t>
            </a:r>
            <a:r>
              <a:rPr lang="tr-TR" sz="1467" dirty="0"/>
              <a:t> </a:t>
            </a:r>
            <a:r>
              <a:rPr lang="en-US" sz="1467" dirty="0"/>
              <a:t>facial features, </a:t>
            </a:r>
            <a:endParaRPr lang="tr-TR" sz="1467" dirty="0"/>
          </a:p>
          <a:p>
            <a:pPr marL="914377" lvl="2" indent="0">
              <a:buNone/>
            </a:pPr>
            <a:r>
              <a:rPr lang="en-US" sz="1467" dirty="0"/>
              <a:t>reduced teeth, and</a:t>
            </a:r>
            <a:r>
              <a:rPr lang="tr-TR" sz="1467" dirty="0"/>
              <a:t> </a:t>
            </a:r>
            <a:r>
              <a:rPr lang="en-US" sz="1467" dirty="0"/>
              <a:t>gentleness</a:t>
            </a:r>
            <a:r>
              <a:rPr lang="en-US" sz="2133" dirty="0"/>
              <a:t>.</a:t>
            </a:r>
            <a:endParaRPr lang="tr-TR" sz="2133" dirty="0"/>
          </a:p>
          <a:p>
            <a:pPr marL="914377" lvl="2" indent="0">
              <a:buNone/>
            </a:pPr>
            <a:endParaRPr lang="tr-TR" sz="1733" dirty="0"/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90408E3-2A25-4CDE-9980-2C1C56D2D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16" t="19574" r="16782" b="9930"/>
          <a:stretch/>
        </p:blipFill>
        <p:spPr>
          <a:xfrm>
            <a:off x="7056107" y="1220755"/>
            <a:ext cx="4805464" cy="368559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C6B1E70-C99D-41CE-A2B3-4C32BD9A6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053" y="6073013"/>
            <a:ext cx="805263" cy="78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2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C858A090-9501-4B8E-81FE-4E8CFEB16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688" y="6094250"/>
            <a:ext cx="777989" cy="75839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B84A52C-2149-4121-84D4-F2EC234E9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688" y="6099602"/>
            <a:ext cx="777989" cy="758399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03DF6989-8B04-4894-882E-42D663AB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5"/>
            <a:ext cx="6204984" cy="1344975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The beginning of the story</a:t>
            </a:r>
            <a:endParaRPr lang="tr-TR" sz="48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C16086-57F1-4286-8B41-B0E0E6528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3"/>
            <a:ext cx="6204984" cy="3626917"/>
          </a:xfrm>
        </p:spPr>
        <p:txBody>
          <a:bodyPr>
            <a:normAutofit/>
          </a:bodyPr>
          <a:lstStyle/>
          <a:p>
            <a:r>
              <a:rPr lang="en-US" dirty="0"/>
              <a:t>The ancestor of today's domestic cat - the Near Eastern Wild Cat (Felis </a:t>
            </a:r>
            <a:r>
              <a:rPr lang="en-US" dirty="0" err="1"/>
              <a:t>silvestris</a:t>
            </a:r>
            <a:r>
              <a:rPr lang="en-US" dirty="0"/>
              <a:t> </a:t>
            </a:r>
            <a:r>
              <a:rPr lang="en-US" dirty="0" err="1"/>
              <a:t>lybica</a:t>
            </a:r>
            <a:r>
              <a:rPr lang="en-US" dirty="0"/>
              <a:t>).</a:t>
            </a:r>
            <a:endParaRPr lang="tr-TR" dirty="0"/>
          </a:p>
          <a:p>
            <a:r>
              <a:rPr lang="en-US" dirty="0"/>
              <a:t>Cats came to human habitats to hunt mice, rats, etc.-they were introduced.</a:t>
            </a:r>
            <a:endParaRPr lang="tr-TR" dirty="0"/>
          </a:p>
          <a:p>
            <a:r>
              <a:rPr lang="en-US" dirty="0"/>
              <a:t>Wild cats still exist today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133" dirty="0" err="1"/>
              <a:t>neither</a:t>
            </a:r>
            <a:r>
              <a:rPr lang="tr-TR" sz="2133" dirty="0"/>
              <a:t> </a:t>
            </a:r>
            <a:r>
              <a:rPr lang="tr-TR" sz="2133" dirty="0" err="1"/>
              <a:t>social</a:t>
            </a:r>
            <a:r>
              <a:rPr lang="tr-TR" sz="2133" dirty="0"/>
              <a:t> </a:t>
            </a:r>
            <a:r>
              <a:rPr lang="tr-TR" sz="2133" dirty="0" err="1"/>
              <a:t>nor</a:t>
            </a:r>
            <a:r>
              <a:rPr lang="tr-TR" sz="2133" dirty="0"/>
              <a:t> </a:t>
            </a:r>
            <a:r>
              <a:rPr lang="tr-TR" sz="2133" dirty="0" err="1"/>
              <a:t>hierarchical</a:t>
            </a:r>
            <a:endParaRPr lang="tr-TR" sz="2133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133" dirty="0"/>
              <a:t>are difficult to integrate into human communities</a:t>
            </a:r>
            <a:endParaRPr lang="tr-TR" sz="1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1DB03DC-7D69-4A4E-8252-E9D07142E8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72" t="22310" r="40000" b="32541"/>
          <a:stretch/>
        </p:blipFill>
        <p:spPr>
          <a:xfrm>
            <a:off x="7842206" y="306909"/>
            <a:ext cx="4017103" cy="2286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0461CC8-FA6E-42DB-854B-934F7F3C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733" y="2828925"/>
            <a:ext cx="3372049" cy="338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2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144D655-D922-4C99-87E0-987A1B6E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5" cy="1692795"/>
          </a:xfrm>
        </p:spPr>
        <p:txBody>
          <a:bodyPr>
            <a:normAutofit/>
          </a:bodyPr>
          <a:lstStyle/>
          <a:p>
            <a:r>
              <a:rPr lang="en-US" sz="3700" b="1" dirty="0"/>
              <a:t>DO CATS CARE ABOUT HUMAN EMOTIONS?</a:t>
            </a:r>
            <a:endParaRPr lang="tr-TR" sz="37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77BB25-0614-4B80-8207-130D8E0D7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2" y="1796820"/>
            <a:ext cx="6313151" cy="4195417"/>
          </a:xfrm>
        </p:spPr>
        <p:txBody>
          <a:bodyPr>
            <a:noAutofit/>
          </a:bodyPr>
          <a:lstStyle/>
          <a:p>
            <a:r>
              <a:rPr lang="en-US" sz="2000" b="1" dirty="0"/>
              <a:t>Man’s other best friend: domestic cats (</a:t>
            </a:r>
            <a:r>
              <a:rPr lang="en-US" sz="2000" b="1" i="1" dirty="0"/>
              <a:t>F</a:t>
            </a:r>
            <a:r>
              <a:rPr lang="en-US" sz="2000" b="1" dirty="0"/>
              <a:t>. </a:t>
            </a:r>
            <a:r>
              <a:rPr lang="en-US" sz="2000" b="1" i="1" dirty="0" err="1"/>
              <a:t>silvestris</a:t>
            </a:r>
            <a:r>
              <a:rPr lang="en-US" sz="2000" b="1" dirty="0"/>
              <a:t> </a:t>
            </a:r>
            <a:r>
              <a:rPr lang="en-US" sz="2000" b="1" i="1" dirty="0" err="1"/>
              <a:t>catus</a:t>
            </a:r>
            <a:r>
              <a:rPr lang="en-US" sz="2000" b="1" dirty="0"/>
              <a:t>) and their discrimination of human emotion cues</a:t>
            </a:r>
            <a:r>
              <a:rPr lang="tr-TR" sz="2000" b="1" dirty="0"/>
              <a:t> (</a:t>
            </a:r>
            <a:r>
              <a:rPr lang="tr-TR" sz="2000" b="1" dirty="0" err="1"/>
              <a:t>Animal</a:t>
            </a:r>
            <a:r>
              <a:rPr lang="tr-TR" sz="2000" b="1" dirty="0"/>
              <a:t> </a:t>
            </a:r>
            <a:r>
              <a:rPr lang="tr-TR" sz="2000" b="1" dirty="0" err="1"/>
              <a:t>cognition</a:t>
            </a:r>
            <a:r>
              <a:rPr lang="tr-TR" sz="2000" b="1" dirty="0"/>
              <a:t>, 2017):</a:t>
            </a:r>
          </a:p>
          <a:p>
            <a:r>
              <a:rPr lang="en-US" sz="2400" dirty="0"/>
              <a:t>When their owners smile, they make more body contact.</a:t>
            </a:r>
            <a:endParaRPr lang="tr-TR" sz="2400" dirty="0"/>
          </a:p>
          <a:p>
            <a:r>
              <a:rPr lang="en-US" dirty="0"/>
              <a:t>The result of the study: cats understand and care about human emotions.</a:t>
            </a:r>
            <a:endParaRPr lang="tr-TR" dirty="0"/>
          </a:p>
          <a:p>
            <a:r>
              <a:rPr lang="en-US" sz="1600" dirty="0" err="1"/>
              <a:t>Miklósi</a:t>
            </a:r>
            <a:r>
              <a:rPr lang="en-US" sz="1600" dirty="0"/>
              <a:t>, Á., </a:t>
            </a:r>
            <a:r>
              <a:rPr lang="en-US" sz="1600" dirty="0" err="1"/>
              <a:t>Pongrácz</a:t>
            </a:r>
            <a:r>
              <a:rPr lang="en-US" sz="1600" dirty="0"/>
              <a:t>, P., Lakatos, G., </a:t>
            </a:r>
            <a:r>
              <a:rPr lang="en-US" sz="1600" dirty="0" err="1"/>
              <a:t>Topál</a:t>
            </a:r>
            <a:r>
              <a:rPr lang="en-US" sz="1600" dirty="0"/>
              <a:t>, J., &amp; </a:t>
            </a:r>
            <a:r>
              <a:rPr lang="en-US" sz="1600" dirty="0" err="1"/>
              <a:t>Csányi</a:t>
            </a:r>
            <a:r>
              <a:rPr lang="en-US" sz="1600" dirty="0"/>
              <a:t>, V. (2005). A comparative study of the use of visual communicative signals in interactions between dogs (</a:t>
            </a:r>
            <a:r>
              <a:rPr lang="en-US" sz="1600" i="1" dirty="0" err="1"/>
              <a:t>Canis</a:t>
            </a:r>
            <a:r>
              <a:rPr lang="en-US" sz="1600" i="1" dirty="0"/>
              <a:t> </a:t>
            </a:r>
            <a:r>
              <a:rPr lang="en-US" sz="1600" i="1" dirty="0" err="1"/>
              <a:t>familiaris</a:t>
            </a:r>
            <a:r>
              <a:rPr lang="en-US" sz="1600" dirty="0"/>
              <a:t>) and humans and cats (</a:t>
            </a:r>
            <a:r>
              <a:rPr lang="en-US" sz="1600" i="1" dirty="0" err="1"/>
              <a:t>Felis</a:t>
            </a:r>
            <a:r>
              <a:rPr lang="en-US" sz="1600" i="1" dirty="0"/>
              <a:t> </a:t>
            </a:r>
            <a:r>
              <a:rPr lang="en-US" sz="1600" i="1" dirty="0" err="1"/>
              <a:t>catus</a:t>
            </a:r>
            <a:r>
              <a:rPr lang="en-US" sz="1600" dirty="0"/>
              <a:t>) and humans. </a:t>
            </a:r>
            <a:r>
              <a:rPr lang="en-US" sz="1600" i="1" dirty="0"/>
              <a:t>Journal of Comparative Psychology, 119</a:t>
            </a:r>
            <a:r>
              <a:rPr lang="en-US" sz="1600" dirty="0"/>
              <a:t>, 179.</a:t>
            </a:r>
            <a:r>
              <a:rPr lang="tr-TR" sz="2000" b="1" dirty="0"/>
              <a:t>:</a:t>
            </a:r>
          </a:p>
          <a:p>
            <a:r>
              <a:rPr lang="tr-TR" dirty="0"/>
              <a:t>They </a:t>
            </a:r>
            <a:r>
              <a:rPr lang="tr-TR" dirty="0" err="1"/>
              <a:t>utilise</a:t>
            </a:r>
            <a:r>
              <a:rPr lang="tr-TR" dirty="0"/>
              <a:t> </a:t>
            </a:r>
            <a:r>
              <a:rPr lang="tr-TR" dirty="0" err="1"/>
              <a:t>human</a:t>
            </a:r>
            <a:r>
              <a:rPr lang="tr-TR" dirty="0"/>
              <a:t> </a:t>
            </a:r>
            <a:r>
              <a:rPr lang="tr-TR" dirty="0" err="1"/>
              <a:t>cues</a:t>
            </a:r>
            <a:r>
              <a:rPr lang="tr-TR" dirty="0"/>
              <a:t>.</a:t>
            </a:r>
            <a:endParaRPr lang="en-US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C3DFE95-3061-4CF6-9EF5-DEC086FB2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355" b="-1"/>
          <a:stretch/>
        </p:blipFill>
        <p:spPr>
          <a:xfrm>
            <a:off x="5878850" y="11"/>
            <a:ext cx="6313151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9283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Geniş ekran</PresentationFormat>
  <Paragraphs>21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</vt:i4>
      </vt:variant>
    </vt:vector>
  </HeadingPairs>
  <TitlesOfParts>
    <vt:vector size="11" baseType="lpstr">
      <vt:lpstr>Abril Fatface</vt:lpstr>
      <vt:lpstr>Arial</vt:lpstr>
      <vt:lpstr>Calibri</vt:lpstr>
      <vt:lpstr>Calibri Light</vt:lpstr>
      <vt:lpstr>Wingdings</vt:lpstr>
      <vt:lpstr>Office Teması</vt:lpstr>
      <vt:lpstr>1_Office Teması</vt:lpstr>
      <vt:lpstr>PowerPoint Sunusu</vt:lpstr>
      <vt:lpstr>Important Preliminary Information</vt:lpstr>
      <vt:lpstr>The beginning of the story</vt:lpstr>
      <vt:lpstr>DO CATS CARE ABOUT HUMAN EMOTIONS?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2025-09-09T18:56:27Z</dcterms:created>
  <dcterms:modified xsi:type="dcterms:W3CDTF">2025-09-09T18:56:53Z</dcterms:modified>
</cp:coreProperties>
</file>