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3"/>
  </p:notesMasterIdLst>
  <p:sldIdLst>
    <p:sldId id="1186" r:id="rId4"/>
    <p:sldId id="1083" r:id="rId5"/>
    <p:sldId id="1084" r:id="rId6"/>
    <p:sldId id="1085" r:id="rId7"/>
    <p:sldId id="1086" r:id="rId8"/>
    <p:sldId id="1087" r:id="rId9"/>
    <p:sldId id="1088" r:id="rId10"/>
    <p:sldId id="1089" r:id="rId11"/>
    <p:sldId id="1090" r:id="rId12"/>
    <p:sldId id="1091" r:id="rId13"/>
    <p:sldId id="1092" r:id="rId14"/>
    <p:sldId id="1093" r:id="rId15"/>
    <p:sldId id="1094" r:id="rId16"/>
    <p:sldId id="1095" r:id="rId17"/>
    <p:sldId id="1096" r:id="rId18"/>
    <p:sldId id="1182" r:id="rId19"/>
    <p:sldId id="1183" r:id="rId20"/>
    <p:sldId id="1184" r:id="rId21"/>
    <p:sldId id="1185"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020267" y="53780"/>
            <a:ext cx="7608570" cy="685800"/>
          </a:xfrm>
          <a:prstGeom prst="rect">
            <a:avLst/>
          </a:prstGeom>
        </p:spPr>
        <p:txBody>
          <a:bodyPr lIns="0" tIns="0" rIns="0" bIns="0"/>
          <a:lstStyle>
            <a:lvl1pPr>
              <a:defRPr sz="3200" b="1" i="0">
                <a:solidFill>
                  <a:schemeClr val="tx1"/>
                </a:solidFill>
                <a:latin typeface="Carlito"/>
                <a:cs typeface="Carlito"/>
              </a:defRPr>
            </a:lvl1pPr>
          </a:lstStyle>
          <a:p>
            <a:endParaRPr/>
          </a:p>
        </p:txBody>
      </p:sp>
      <p:sp>
        <p:nvSpPr>
          <p:cNvPr id="3" name="Holder 3"/>
          <p:cNvSpPr>
            <a:spLocks noGrp="1"/>
          </p:cNvSpPr>
          <p:nvPr>
            <p:ph type="ftr" sz="quarter" idx="5"/>
          </p:nvPr>
        </p:nvSpPr>
        <p:spPr>
          <a:xfrm>
            <a:off x="3108960" y="6377941"/>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457200" y="6377941"/>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2/28/2020</a:t>
            </a:fld>
            <a:endParaRPr lang="en-US"/>
          </a:p>
        </p:txBody>
      </p:sp>
      <p:sp>
        <p:nvSpPr>
          <p:cNvPr id="5" name="Holder 5"/>
          <p:cNvSpPr>
            <a:spLocks noGrp="1"/>
          </p:cNvSpPr>
          <p:nvPr>
            <p:ph type="sldNum" sz="quarter" idx="7"/>
          </p:nvPr>
        </p:nvSpPr>
        <p:spPr>
          <a:xfrm>
            <a:off x="6583680" y="6377941"/>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2346225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020267" y="53780"/>
            <a:ext cx="7608570" cy="685800"/>
          </a:xfrm>
          <a:prstGeom prst="rect">
            <a:avLst/>
          </a:prstGeom>
        </p:spPr>
        <p:txBody>
          <a:bodyPr lIns="0" tIns="0" rIns="0" bIns="0"/>
          <a:lstStyle>
            <a:lvl1pPr>
              <a:defRPr sz="3200" b="1" i="0">
                <a:solidFill>
                  <a:schemeClr val="tx1"/>
                </a:solidFill>
                <a:latin typeface="Carlito"/>
                <a:cs typeface="Carlito"/>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lIns="0" tIns="0" rIns="0" bIns="0"/>
          <a:lstStyle>
            <a:lvl1pPr>
              <a:defRPr/>
            </a:lvl1pPr>
          </a:lstStyle>
          <a:p>
            <a:endParaRPr/>
          </a:p>
        </p:txBody>
      </p:sp>
      <p:sp>
        <p:nvSpPr>
          <p:cNvPr id="4" name="Holder 4"/>
          <p:cNvSpPr>
            <a:spLocks noGrp="1"/>
          </p:cNvSpPr>
          <p:nvPr>
            <p:ph type="ftr" sz="quarter" idx="5"/>
          </p:nvPr>
        </p:nvSpPr>
        <p:spPr>
          <a:xfrm>
            <a:off x="3108960" y="6377941"/>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1"/>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2/28/2020</a:t>
            </a:fld>
            <a:endParaRPr lang="en-US"/>
          </a:p>
        </p:txBody>
      </p:sp>
      <p:sp>
        <p:nvSpPr>
          <p:cNvPr id="6" name="Holder 6"/>
          <p:cNvSpPr>
            <a:spLocks noGrp="1"/>
          </p:cNvSpPr>
          <p:nvPr>
            <p:ph type="sldNum" sz="quarter" idx="7"/>
          </p:nvPr>
        </p:nvSpPr>
        <p:spPr>
          <a:xfrm>
            <a:off x="6583680" y="6377941"/>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6802106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97465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 id="2147483699"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447</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Yapım Maliyeti ve Yönetimi</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Mustafa YILMAZ</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55301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79726" y="60040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123470" y="1565402"/>
            <a:ext cx="3998595" cy="289823"/>
          </a:xfrm>
          <a:prstGeom prst="rect">
            <a:avLst/>
          </a:prstGeom>
        </p:spPr>
        <p:txBody>
          <a:bodyPr vert="horz" wrap="square" lIns="0" tIns="12700" rIns="0" bIns="0" rtlCol="0">
            <a:spAutoFit/>
          </a:bodyPr>
          <a:lstStyle/>
          <a:p>
            <a:pPr marL="12700">
              <a:spcBef>
                <a:spcPts val="100"/>
              </a:spcBef>
            </a:pPr>
            <a:r>
              <a:rPr u="heavy" spc="-600" dirty="0">
                <a:uFill>
                  <a:solidFill>
                    <a:srgbClr val="C00000"/>
                  </a:solidFill>
                </a:uFill>
                <a:latin typeface="Times New Roman"/>
                <a:cs typeface="Times New Roman"/>
              </a:rPr>
              <a:t> </a:t>
            </a:r>
            <a:r>
              <a:rPr b="1" u="heavy" spc="-10" dirty="0">
                <a:uFill>
                  <a:solidFill>
                    <a:srgbClr val="C00000"/>
                  </a:solidFill>
                </a:uFill>
                <a:latin typeface="Carlito"/>
                <a:cs typeface="Carlito"/>
              </a:rPr>
              <a:t>Proje ve </a:t>
            </a:r>
            <a:r>
              <a:rPr b="1" u="heavy" spc="-5" dirty="0">
                <a:uFill>
                  <a:solidFill>
                    <a:srgbClr val="C00000"/>
                  </a:solidFill>
                </a:uFill>
                <a:latin typeface="Carlito"/>
                <a:cs typeface="Carlito"/>
              </a:rPr>
              <a:t>İnşaat </a:t>
            </a:r>
            <a:r>
              <a:rPr b="1" u="heavy" spc="-30" dirty="0">
                <a:uFill>
                  <a:solidFill>
                    <a:srgbClr val="C00000"/>
                  </a:solidFill>
                </a:uFill>
                <a:latin typeface="Carlito"/>
                <a:cs typeface="Carlito"/>
              </a:rPr>
              <a:t>Yatırım</a:t>
            </a:r>
            <a:r>
              <a:rPr b="1" u="heavy" spc="-65" dirty="0">
                <a:uFill>
                  <a:solidFill>
                    <a:srgbClr val="C00000"/>
                  </a:solidFill>
                </a:uFill>
                <a:latin typeface="Carlito"/>
                <a:cs typeface="Carlito"/>
              </a:rPr>
              <a:t> </a:t>
            </a:r>
            <a:r>
              <a:rPr b="1" u="heavy" spc="-5" dirty="0">
                <a:uFill>
                  <a:solidFill>
                    <a:srgbClr val="C00000"/>
                  </a:solidFill>
                </a:uFill>
                <a:latin typeface="Carlito"/>
                <a:cs typeface="Carlito"/>
              </a:rPr>
              <a:t>Projeleri</a:t>
            </a:r>
            <a:endParaRPr dirty="0">
              <a:latin typeface="Carlito"/>
              <a:cs typeface="Carlito"/>
            </a:endParaRPr>
          </a:p>
        </p:txBody>
      </p:sp>
      <p:sp>
        <p:nvSpPr>
          <p:cNvPr id="4" name="object 4"/>
          <p:cNvSpPr txBox="1"/>
          <p:nvPr/>
        </p:nvSpPr>
        <p:spPr>
          <a:xfrm>
            <a:off x="123546" y="1933906"/>
            <a:ext cx="6666230" cy="259686"/>
          </a:xfrm>
          <a:prstGeom prst="rect">
            <a:avLst/>
          </a:prstGeom>
        </p:spPr>
        <p:txBody>
          <a:bodyPr vert="horz" wrap="square" lIns="0" tIns="13335" rIns="0" bIns="0" rtlCol="0">
            <a:spAutoFit/>
          </a:bodyPr>
          <a:lstStyle/>
          <a:p>
            <a:pPr marL="12700">
              <a:spcBef>
                <a:spcPts val="105"/>
              </a:spcBef>
              <a:tabLst>
                <a:tab pos="887072" algn="l"/>
                <a:tab pos="1426809" algn="l"/>
                <a:tab pos="2193236" algn="l"/>
                <a:tab pos="3391451" algn="l"/>
                <a:tab pos="4842389" algn="l"/>
              </a:tabLst>
            </a:pPr>
            <a:r>
              <a:rPr sz="1600" b="1" spc="-5" dirty="0">
                <a:latin typeface="Carlito"/>
                <a:cs typeface="Carlito"/>
              </a:rPr>
              <a:t>Proje</a:t>
            </a:r>
            <a:r>
              <a:rPr sz="1600" spc="-5" dirty="0">
                <a:latin typeface="Carlito"/>
                <a:cs typeface="Carlito"/>
              </a:rPr>
              <a:t>,	bir	</a:t>
            </a:r>
            <a:r>
              <a:rPr sz="1600" spc="-25" dirty="0">
                <a:latin typeface="Carlito"/>
                <a:cs typeface="Carlito"/>
              </a:rPr>
              <a:t>konu	</a:t>
            </a:r>
            <a:r>
              <a:rPr sz="1600" spc="-10" dirty="0">
                <a:latin typeface="Carlito"/>
                <a:cs typeface="Carlito"/>
              </a:rPr>
              <a:t>etrafında	</a:t>
            </a:r>
            <a:r>
              <a:rPr sz="1600" spc="-5" dirty="0">
                <a:latin typeface="Carlito"/>
                <a:cs typeface="Carlito"/>
              </a:rPr>
              <a:t>düşüncenin	yoğunlaştırılması,</a:t>
            </a:r>
            <a:endParaRPr sz="1600" dirty="0">
              <a:latin typeface="Carlito"/>
              <a:cs typeface="Carlito"/>
            </a:endParaRPr>
          </a:p>
        </p:txBody>
      </p:sp>
      <p:sp>
        <p:nvSpPr>
          <p:cNvPr id="5" name="object 5"/>
          <p:cNvSpPr txBox="1"/>
          <p:nvPr/>
        </p:nvSpPr>
        <p:spPr>
          <a:xfrm>
            <a:off x="7019291" y="1933906"/>
            <a:ext cx="881380" cy="629018"/>
          </a:xfrm>
          <a:prstGeom prst="rect">
            <a:avLst/>
          </a:prstGeom>
        </p:spPr>
        <p:txBody>
          <a:bodyPr vert="horz" wrap="square" lIns="0" tIns="13335" rIns="0" bIns="0" rtlCol="0">
            <a:spAutoFit/>
          </a:bodyPr>
          <a:lstStyle/>
          <a:p>
            <a:pPr marL="12700">
              <a:spcBef>
                <a:spcPts val="105"/>
              </a:spcBef>
            </a:pPr>
            <a:r>
              <a:rPr sz="2000" spc="-5" dirty="0">
                <a:latin typeface="Carlito"/>
                <a:cs typeface="Carlito"/>
              </a:rPr>
              <a:t>so</a:t>
            </a:r>
            <a:r>
              <a:rPr sz="2000" spc="-15" dirty="0">
                <a:latin typeface="Carlito"/>
                <a:cs typeface="Carlito"/>
              </a:rPr>
              <a:t>r</a:t>
            </a:r>
            <a:r>
              <a:rPr sz="2000" spc="-5" dirty="0">
                <a:latin typeface="Carlito"/>
                <a:cs typeface="Carlito"/>
              </a:rPr>
              <a:t>u</a:t>
            </a:r>
            <a:r>
              <a:rPr sz="2000" spc="-10" dirty="0">
                <a:latin typeface="Carlito"/>
                <a:cs typeface="Carlito"/>
              </a:rPr>
              <a:t>n</a:t>
            </a:r>
            <a:r>
              <a:rPr sz="2000" spc="-5" dirty="0">
                <a:latin typeface="Carlito"/>
                <a:cs typeface="Carlito"/>
              </a:rPr>
              <a:t>un</a:t>
            </a:r>
            <a:endParaRPr sz="2000">
              <a:latin typeface="Carlito"/>
              <a:cs typeface="Carlito"/>
            </a:endParaRPr>
          </a:p>
        </p:txBody>
      </p:sp>
      <p:sp>
        <p:nvSpPr>
          <p:cNvPr id="6" name="object 6"/>
          <p:cNvSpPr txBox="1"/>
          <p:nvPr/>
        </p:nvSpPr>
        <p:spPr>
          <a:xfrm>
            <a:off x="8133334" y="1933906"/>
            <a:ext cx="824865" cy="629018"/>
          </a:xfrm>
          <a:prstGeom prst="rect">
            <a:avLst/>
          </a:prstGeom>
        </p:spPr>
        <p:txBody>
          <a:bodyPr vert="horz" wrap="square" lIns="0" tIns="13335" rIns="0" bIns="0" rtlCol="0">
            <a:spAutoFit/>
          </a:bodyPr>
          <a:lstStyle/>
          <a:p>
            <a:pPr marL="12700">
              <a:spcBef>
                <a:spcPts val="105"/>
              </a:spcBef>
            </a:pPr>
            <a:r>
              <a:rPr sz="2000" spc="-20" dirty="0">
                <a:latin typeface="Carlito"/>
                <a:cs typeface="Carlito"/>
              </a:rPr>
              <a:t>ç</a:t>
            </a:r>
            <a:r>
              <a:rPr sz="2000" spc="-30" dirty="0">
                <a:latin typeface="Carlito"/>
                <a:cs typeface="Carlito"/>
              </a:rPr>
              <a:t>ö</a:t>
            </a:r>
            <a:r>
              <a:rPr sz="2000" spc="-15" dirty="0">
                <a:latin typeface="Carlito"/>
                <a:cs typeface="Carlito"/>
              </a:rPr>
              <a:t>z</a:t>
            </a:r>
            <a:r>
              <a:rPr sz="2000" spc="-5" dirty="0">
                <a:latin typeface="Carlito"/>
                <a:cs typeface="Carlito"/>
              </a:rPr>
              <a:t>üme</a:t>
            </a:r>
            <a:endParaRPr sz="2000">
              <a:latin typeface="Carlito"/>
              <a:cs typeface="Carlito"/>
            </a:endParaRPr>
          </a:p>
        </p:txBody>
      </p:sp>
      <p:sp>
        <p:nvSpPr>
          <p:cNvPr id="7" name="object 7"/>
          <p:cNvSpPr txBox="1"/>
          <p:nvPr/>
        </p:nvSpPr>
        <p:spPr>
          <a:xfrm>
            <a:off x="123546" y="2239264"/>
            <a:ext cx="8836660" cy="3060453"/>
          </a:xfrm>
          <a:prstGeom prst="rect">
            <a:avLst/>
          </a:prstGeom>
        </p:spPr>
        <p:txBody>
          <a:bodyPr vert="horz" wrap="square" lIns="0" tIns="13335" rIns="0" bIns="0" rtlCol="0">
            <a:spAutoFit/>
          </a:bodyPr>
          <a:lstStyle/>
          <a:p>
            <a:pPr marL="12700" marR="6985" algn="just">
              <a:spcBef>
                <a:spcPts val="105"/>
              </a:spcBef>
            </a:pPr>
            <a:r>
              <a:rPr spc="-10" dirty="0">
                <a:latin typeface="Carlito"/>
                <a:cs typeface="Carlito"/>
              </a:rPr>
              <a:t>kavuşturulması </a:t>
            </a:r>
            <a:r>
              <a:rPr dirty="0">
                <a:latin typeface="Carlito"/>
                <a:cs typeface="Carlito"/>
              </a:rPr>
              <a:t>için tüm </a:t>
            </a:r>
            <a:r>
              <a:rPr spc="-10" dirty="0">
                <a:latin typeface="Carlito"/>
                <a:cs typeface="Carlito"/>
              </a:rPr>
              <a:t>ayrıntıların </a:t>
            </a:r>
            <a:r>
              <a:rPr spc="-5" dirty="0">
                <a:latin typeface="Carlito"/>
                <a:cs typeface="Carlito"/>
              </a:rPr>
              <a:t>düşünülmesi </a:t>
            </a:r>
            <a:r>
              <a:rPr spc="-15" dirty="0">
                <a:latin typeface="Carlito"/>
                <a:cs typeface="Carlito"/>
              </a:rPr>
              <a:t>ve </a:t>
            </a:r>
            <a:r>
              <a:rPr spc="-5" dirty="0">
                <a:latin typeface="Carlito"/>
                <a:cs typeface="Carlito"/>
              </a:rPr>
              <a:t>uygulanacak </a:t>
            </a:r>
            <a:r>
              <a:rPr spc="-10" dirty="0">
                <a:latin typeface="Carlito"/>
                <a:cs typeface="Carlito"/>
              </a:rPr>
              <a:t>yöntemlerin  </a:t>
            </a:r>
            <a:r>
              <a:rPr spc="-5" dirty="0">
                <a:latin typeface="Carlito"/>
                <a:cs typeface="Carlito"/>
              </a:rPr>
              <a:t>sistematik </a:t>
            </a:r>
            <a:r>
              <a:rPr spc="-10" dirty="0">
                <a:latin typeface="Carlito"/>
                <a:cs typeface="Carlito"/>
              </a:rPr>
              <a:t>olarak </a:t>
            </a:r>
            <a:r>
              <a:rPr spc="-5" dirty="0">
                <a:latin typeface="Carlito"/>
                <a:cs typeface="Carlito"/>
              </a:rPr>
              <a:t>belirlenmesi </a:t>
            </a:r>
            <a:r>
              <a:rPr spc="-15" dirty="0">
                <a:latin typeface="Carlito"/>
                <a:cs typeface="Carlito"/>
              </a:rPr>
              <a:t>ve </a:t>
            </a:r>
            <a:r>
              <a:rPr spc="-20" dirty="0">
                <a:latin typeface="Carlito"/>
                <a:cs typeface="Carlito"/>
              </a:rPr>
              <a:t>ortaya </a:t>
            </a:r>
            <a:r>
              <a:rPr spc="-15" dirty="0">
                <a:latin typeface="Carlito"/>
                <a:cs typeface="Carlito"/>
              </a:rPr>
              <a:t>konulması </a:t>
            </a:r>
            <a:r>
              <a:rPr spc="-25" dirty="0">
                <a:latin typeface="Carlito"/>
                <a:cs typeface="Carlito"/>
              </a:rPr>
              <a:t>çabasıdır. </a:t>
            </a:r>
            <a:r>
              <a:rPr spc="-10" dirty="0">
                <a:latin typeface="Carlito"/>
                <a:cs typeface="Carlito"/>
              </a:rPr>
              <a:t>Proje </a:t>
            </a:r>
            <a:r>
              <a:rPr spc="-5" dirty="0">
                <a:latin typeface="Carlito"/>
                <a:cs typeface="Carlito"/>
              </a:rPr>
              <a:t>bir </a:t>
            </a:r>
            <a:r>
              <a:rPr spc="-25" dirty="0">
                <a:latin typeface="Carlito"/>
                <a:cs typeface="Carlito"/>
              </a:rPr>
              <a:t>konu </a:t>
            </a:r>
            <a:r>
              <a:rPr spc="-10" dirty="0">
                <a:latin typeface="Carlito"/>
                <a:cs typeface="Carlito"/>
              </a:rPr>
              <a:t>etrafında  ayrıntılı </a:t>
            </a:r>
            <a:r>
              <a:rPr spc="-15" dirty="0">
                <a:latin typeface="Carlito"/>
                <a:cs typeface="Carlito"/>
              </a:rPr>
              <a:t>ve </a:t>
            </a:r>
            <a:r>
              <a:rPr spc="-5" dirty="0">
                <a:latin typeface="Carlito"/>
                <a:cs typeface="Carlito"/>
              </a:rPr>
              <a:t>sistematik düşünce olgusu olduğu </a:t>
            </a:r>
            <a:r>
              <a:rPr spc="-35" dirty="0">
                <a:latin typeface="Carlito"/>
                <a:cs typeface="Carlito"/>
              </a:rPr>
              <a:t>kadar, </a:t>
            </a:r>
            <a:r>
              <a:rPr spc="-10" dirty="0">
                <a:latin typeface="Carlito"/>
                <a:cs typeface="Carlito"/>
              </a:rPr>
              <a:t>mevcut </a:t>
            </a:r>
            <a:r>
              <a:rPr spc="-5" dirty="0">
                <a:latin typeface="Carlito"/>
                <a:cs typeface="Carlito"/>
              </a:rPr>
              <a:t>bilgi </a:t>
            </a:r>
            <a:r>
              <a:rPr spc="-15" dirty="0">
                <a:latin typeface="Carlito"/>
                <a:cs typeface="Carlito"/>
              </a:rPr>
              <a:t>ve </a:t>
            </a:r>
            <a:r>
              <a:rPr spc="-5" dirty="0">
                <a:latin typeface="Carlito"/>
                <a:cs typeface="Carlito"/>
              </a:rPr>
              <a:t>ek </a:t>
            </a:r>
            <a:r>
              <a:rPr dirty="0">
                <a:latin typeface="Carlito"/>
                <a:cs typeface="Carlito"/>
              </a:rPr>
              <a:t>çalışmalarla </a:t>
            </a:r>
            <a:r>
              <a:rPr spc="-5" dirty="0">
                <a:latin typeface="Carlito"/>
                <a:cs typeface="Carlito"/>
              </a:rPr>
              <a:t>bir  </a:t>
            </a:r>
            <a:r>
              <a:rPr spc="-20" dirty="0">
                <a:latin typeface="Carlito"/>
                <a:cs typeface="Carlito"/>
              </a:rPr>
              <a:t>senteze </a:t>
            </a:r>
            <a:r>
              <a:rPr spc="-5" dirty="0">
                <a:latin typeface="Carlito"/>
                <a:cs typeface="Carlito"/>
              </a:rPr>
              <a:t>ulaşma </a:t>
            </a:r>
            <a:r>
              <a:rPr spc="-10" dirty="0">
                <a:latin typeface="Carlito"/>
                <a:cs typeface="Carlito"/>
              </a:rPr>
              <a:t>davranışıdır (Kıvanç,</a:t>
            </a:r>
            <a:r>
              <a:rPr spc="85" dirty="0">
                <a:latin typeface="Carlito"/>
                <a:cs typeface="Carlito"/>
              </a:rPr>
              <a:t> </a:t>
            </a:r>
            <a:r>
              <a:rPr dirty="0">
                <a:latin typeface="Carlito"/>
                <a:cs typeface="Carlito"/>
              </a:rPr>
              <a:t>1985).</a:t>
            </a:r>
          </a:p>
          <a:p>
            <a:pPr>
              <a:spcBef>
                <a:spcPts val="20"/>
              </a:spcBef>
            </a:pPr>
            <a:endParaRPr dirty="0">
              <a:latin typeface="Carlito"/>
              <a:cs typeface="Carlito"/>
            </a:endParaRPr>
          </a:p>
          <a:p>
            <a:pPr marL="12700" marR="5080" algn="just"/>
            <a:r>
              <a:rPr b="1" spc="-5" dirty="0">
                <a:latin typeface="Carlito"/>
                <a:cs typeface="Carlito"/>
              </a:rPr>
              <a:t>İnşaat </a:t>
            </a:r>
            <a:r>
              <a:rPr b="1" spc="-10" dirty="0">
                <a:latin typeface="Carlito"/>
                <a:cs typeface="Carlito"/>
              </a:rPr>
              <a:t>yatırım </a:t>
            </a:r>
            <a:r>
              <a:rPr b="1" spc="-5" dirty="0">
                <a:latin typeface="Carlito"/>
                <a:cs typeface="Carlito"/>
              </a:rPr>
              <a:t>projeleri </a:t>
            </a:r>
            <a:r>
              <a:rPr dirty="0">
                <a:latin typeface="Carlito"/>
                <a:cs typeface="Carlito"/>
              </a:rPr>
              <a:t>mal sahibinin </a:t>
            </a:r>
            <a:r>
              <a:rPr spc="-10" dirty="0">
                <a:latin typeface="Carlito"/>
                <a:cs typeface="Carlito"/>
              </a:rPr>
              <a:t>hayalindeki </a:t>
            </a:r>
            <a:r>
              <a:rPr spc="-5" dirty="0">
                <a:latin typeface="Carlito"/>
                <a:cs typeface="Carlito"/>
              </a:rPr>
              <a:t>resmi </a:t>
            </a:r>
            <a:r>
              <a:rPr dirty="0">
                <a:latin typeface="Carlito"/>
                <a:cs typeface="Carlito"/>
              </a:rPr>
              <a:t>alıp, </a:t>
            </a:r>
            <a:r>
              <a:rPr spc="-10" dirty="0">
                <a:latin typeface="Carlito"/>
                <a:cs typeface="Carlito"/>
              </a:rPr>
              <a:t>kendisine </a:t>
            </a:r>
            <a:r>
              <a:rPr spc="-5" dirty="0">
                <a:latin typeface="Carlito"/>
                <a:cs typeface="Carlito"/>
              </a:rPr>
              <a:t>fiziksel </a:t>
            </a:r>
            <a:r>
              <a:rPr spc="-10" dirty="0">
                <a:latin typeface="Carlito"/>
                <a:cs typeface="Carlito"/>
              </a:rPr>
              <a:t>olarak  </a:t>
            </a:r>
            <a:r>
              <a:rPr spc="-5" dirty="0">
                <a:latin typeface="Carlito"/>
                <a:cs typeface="Carlito"/>
              </a:rPr>
              <a:t>teslim </a:t>
            </a:r>
            <a:r>
              <a:rPr dirty="0">
                <a:latin typeface="Carlito"/>
                <a:cs typeface="Carlito"/>
              </a:rPr>
              <a:t>edince </a:t>
            </a:r>
            <a:r>
              <a:rPr spc="-10" dirty="0">
                <a:latin typeface="Carlito"/>
                <a:cs typeface="Carlito"/>
              </a:rPr>
              <a:t>biten </a:t>
            </a:r>
            <a:r>
              <a:rPr spc="-5" dirty="0">
                <a:latin typeface="Carlito"/>
                <a:cs typeface="Carlito"/>
              </a:rPr>
              <a:t>bir </a:t>
            </a:r>
            <a:r>
              <a:rPr spc="-30" dirty="0">
                <a:latin typeface="Carlito"/>
                <a:cs typeface="Carlito"/>
              </a:rPr>
              <a:t>süreçtir. </a:t>
            </a:r>
            <a:r>
              <a:rPr spc="-5" dirty="0">
                <a:latin typeface="Carlito"/>
                <a:cs typeface="Carlito"/>
              </a:rPr>
              <a:t>Dolayısıyla </a:t>
            </a:r>
            <a:r>
              <a:rPr spc="-10" dirty="0">
                <a:latin typeface="Carlito"/>
                <a:cs typeface="Carlito"/>
              </a:rPr>
              <a:t>proje </a:t>
            </a:r>
            <a:r>
              <a:rPr spc="-15" dirty="0">
                <a:latin typeface="Carlito"/>
                <a:cs typeface="Carlito"/>
              </a:rPr>
              <a:t>ekonomik ve </a:t>
            </a:r>
            <a:r>
              <a:rPr spc="-5" dirty="0">
                <a:latin typeface="Carlito"/>
                <a:cs typeface="Carlito"/>
              </a:rPr>
              <a:t>teknik yapılabilirliğe  sahip </a:t>
            </a:r>
            <a:r>
              <a:rPr dirty="0">
                <a:latin typeface="Carlito"/>
                <a:cs typeface="Carlito"/>
              </a:rPr>
              <a:t>minimum </a:t>
            </a:r>
            <a:r>
              <a:rPr spc="-25" dirty="0">
                <a:latin typeface="Carlito"/>
                <a:cs typeface="Carlito"/>
              </a:rPr>
              <a:t>yatırımdır. </a:t>
            </a:r>
            <a:r>
              <a:rPr spc="-15" dirty="0">
                <a:latin typeface="Carlito"/>
                <a:cs typeface="Carlito"/>
              </a:rPr>
              <a:t>Ülke </a:t>
            </a:r>
            <a:r>
              <a:rPr spc="-5" dirty="0">
                <a:latin typeface="Carlito"/>
                <a:cs typeface="Carlito"/>
              </a:rPr>
              <a:t>kaynaklarının mal </a:t>
            </a:r>
            <a:r>
              <a:rPr spc="-15" dirty="0">
                <a:latin typeface="Carlito"/>
                <a:cs typeface="Carlito"/>
              </a:rPr>
              <a:t>ve </a:t>
            </a:r>
            <a:r>
              <a:rPr spc="-10" dirty="0">
                <a:latin typeface="Carlito"/>
                <a:cs typeface="Carlito"/>
              </a:rPr>
              <a:t>hizmet </a:t>
            </a:r>
            <a:r>
              <a:rPr spc="-5" dirty="0">
                <a:latin typeface="Carlito"/>
                <a:cs typeface="Carlito"/>
              </a:rPr>
              <a:t>üretilmesi </a:t>
            </a:r>
            <a:r>
              <a:rPr dirty="0">
                <a:latin typeface="Carlito"/>
                <a:cs typeface="Carlito"/>
              </a:rPr>
              <a:t>amacına  </a:t>
            </a:r>
            <a:r>
              <a:rPr spc="-5" dirty="0">
                <a:latin typeface="Carlito"/>
                <a:cs typeface="Carlito"/>
              </a:rPr>
              <a:t>dönük </a:t>
            </a:r>
            <a:r>
              <a:rPr spc="-10" dirty="0">
                <a:latin typeface="Carlito"/>
                <a:cs typeface="Carlito"/>
              </a:rPr>
              <a:t>olarak </a:t>
            </a:r>
            <a:r>
              <a:rPr spc="-5" dirty="0">
                <a:latin typeface="Carlito"/>
                <a:cs typeface="Carlito"/>
              </a:rPr>
              <a:t>kullanılmasını </a:t>
            </a:r>
            <a:r>
              <a:rPr spc="-10" dirty="0">
                <a:latin typeface="Carlito"/>
                <a:cs typeface="Carlito"/>
              </a:rPr>
              <a:t>ihtiva </a:t>
            </a:r>
            <a:r>
              <a:rPr dirty="0">
                <a:latin typeface="Carlito"/>
                <a:cs typeface="Carlito"/>
              </a:rPr>
              <a:t>eden </a:t>
            </a:r>
            <a:r>
              <a:rPr spc="-15" dirty="0">
                <a:latin typeface="Carlito"/>
                <a:cs typeface="Carlito"/>
              </a:rPr>
              <a:t>ve </a:t>
            </a:r>
            <a:r>
              <a:rPr spc="-5" dirty="0">
                <a:latin typeface="Carlito"/>
                <a:cs typeface="Carlito"/>
              </a:rPr>
              <a:t>belli girdileri (arazi, </a:t>
            </a:r>
            <a:r>
              <a:rPr dirty="0">
                <a:latin typeface="Carlito"/>
                <a:cs typeface="Carlito"/>
              </a:rPr>
              <a:t>insan </a:t>
            </a:r>
            <a:r>
              <a:rPr spc="-5" dirty="0">
                <a:latin typeface="Carlito"/>
                <a:cs typeface="Carlito"/>
              </a:rPr>
              <a:t>gücü,  hammadde, </a:t>
            </a:r>
            <a:r>
              <a:rPr spc="-10" dirty="0">
                <a:latin typeface="Carlito"/>
                <a:cs typeface="Carlito"/>
              </a:rPr>
              <a:t>sermaye, </a:t>
            </a:r>
            <a:r>
              <a:rPr spc="-40" dirty="0">
                <a:latin typeface="Carlito"/>
                <a:cs typeface="Carlito"/>
              </a:rPr>
              <a:t>v.s.) </a:t>
            </a:r>
            <a:r>
              <a:rPr dirty="0">
                <a:latin typeface="Carlito"/>
                <a:cs typeface="Carlito"/>
              </a:rPr>
              <a:t>seçilmiş bir </a:t>
            </a:r>
            <a:r>
              <a:rPr spc="-5" dirty="0">
                <a:latin typeface="Carlito"/>
                <a:cs typeface="Carlito"/>
              </a:rPr>
              <a:t>teknolojiye </a:t>
            </a:r>
            <a:r>
              <a:rPr spc="-20" dirty="0">
                <a:latin typeface="Carlito"/>
                <a:cs typeface="Carlito"/>
              </a:rPr>
              <a:t>göre </a:t>
            </a:r>
            <a:r>
              <a:rPr spc="-10" dirty="0">
                <a:latin typeface="Carlito"/>
                <a:cs typeface="Carlito"/>
              </a:rPr>
              <a:t>kullanarak, mevcut </a:t>
            </a:r>
            <a:r>
              <a:rPr spc="-30" dirty="0">
                <a:latin typeface="Carlito"/>
                <a:cs typeface="Carlito"/>
              </a:rPr>
              <a:t>ve  </a:t>
            </a:r>
            <a:r>
              <a:rPr spc="-5" dirty="0">
                <a:latin typeface="Carlito"/>
                <a:cs typeface="Carlito"/>
              </a:rPr>
              <a:t>potansiyel talebi </a:t>
            </a:r>
            <a:r>
              <a:rPr spc="-10" dirty="0">
                <a:latin typeface="Carlito"/>
                <a:cs typeface="Carlito"/>
              </a:rPr>
              <a:t>karşılamak </a:t>
            </a:r>
            <a:r>
              <a:rPr spc="-15" dirty="0">
                <a:latin typeface="Carlito"/>
                <a:cs typeface="Carlito"/>
              </a:rPr>
              <a:t>üzere </a:t>
            </a:r>
            <a:r>
              <a:rPr dirty="0">
                <a:latin typeface="Carlito"/>
                <a:cs typeface="Carlito"/>
              </a:rPr>
              <a:t>mal </a:t>
            </a:r>
            <a:r>
              <a:rPr spc="-15" dirty="0">
                <a:latin typeface="Carlito"/>
                <a:cs typeface="Carlito"/>
              </a:rPr>
              <a:t>ve </a:t>
            </a:r>
            <a:r>
              <a:rPr spc="-10" dirty="0">
                <a:latin typeface="Carlito"/>
                <a:cs typeface="Carlito"/>
              </a:rPr>
              <a:t>hizmet </a:t>
            </a:r>
            <a:r>
              <a:rPr spc="-5" dirty="0">
                <a:latin typeface="Carlito"/>
                <a:cs typeface="Carlito"/>
              </a:rPr>
              <a:t>üretmek </a:t>
            </a:r>
            <a:r>
              <a:rPr dirty="0">
                <a:latin typeface="Carlito"/>
                <a:cs typeface="Carlito"/>
              </a:rPr>
              <a:t>için </a:t>
            </a:r>
            <a:r>
              <a:rPr spc="-5" dirty="0">
                <a:latin typeface="Carlito"/>
                <a:cs typeface="Carlito"/>
              </a:rPr>
              <a:t>yapılan çalışmalara </a:t>
            </a:r>
            <a:r>
              <a:rPr spc="5" dirty="0">
                <a:latin typeface="Carlito"/>
                <a:cs typeface="Carlito"/>
              </a:rPr>
              <a:t>da  </a:t>
            </a:r>
            <a:r>
              <a:rPr spc="-10" dirty="0">
                <a:latin typeface="Carlito"/>
                <a:cs typeface="Carlito"/>
              </a:rPr>
              <a:t>proje</a:t>
            </a:r>
            <a:r>
              <a:rPr spc="-15" dirty="0">
                <a:latin typeface="Carlito"/>
                <a:cs typeface="Carlito"/>
              </a:rPr>
              <a:t> </a:t>
            </a:r>
            <a:r>
              <a:rPr spc="-25" dirty="0">
                <a:latin typeface="Carlito"/>
                <a:cs typeface="Carlito"/>
              </a:rPr>
              <a:t>denmektedir.</a:t>
            </a:r>
            <a:endParaRPr dirty="0">
              <a:latin typeface="Carlito"/>
              <a:cs typeface="Carlito"/>
            </a:endParaRPr>
          </a:p>
        </p:txBody>
      </p:sp>
    </p:spTree>
    <p:extLst>
      <p:ext uri="{BB962C8B-B14F-4D97-AF65-F5344CB8AC3E}">
        <p14:creationId xmlns:p14="http://schemas.microsoft.com/office/powerpoint/2010/main" val="2146743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33574" y="588976"/>
            <a:ext cx="4580255" cy="382797"/>
          </a:xfrm>
          <a:prstGeom prst="rect">
            <a:avLst/>
          </a:prstGeom>
        </p:spPr>
        <p:txBody>
          <a:bodyPr vert="horz" wrap="square" lIns="0" tIns="13335" rIns="0" bIns="0" rtlCol="0">
            <a:spAutoFit/>
          </a:bodyPr>
          <a:lstStyle/>
          <a:p>
            <a:pPr marL="12700">
              <a:lnSpc>
                <a:spcPct val="100000"/>
              </a:lnSpc>
              <a:spcBef>
                <a:spcPts val="105"/>
              </a:spcBef>
            </a:pPr>
            <a:r>
              <a:rPr sz="2400" spc="-50" dirty="0"/>
              <a:t>İNŞAAT </a:t>
            </a:r>
            <a:r>
              <a:rPr sz="2400" spc="-80" dirty="0"/>
              <a:t>YATIRIM</a:t>
            </a:r>
            <a:r>
              <a:rPr sz="2400" spc="-10" dirty="0"/>
              <a:t> PROJELERİ</a:t>
            </a:r>
          </a:p>
        </p:txBody>
      </p:sp>
      <p:sp>
        <p:nvSpPr>
          <p:cNvPr id="3" name="object 3"/>
          <p:cNvSpPr txBox="1"/>
          <p:nvPr/>
        </p:nvSpPr>
        <p:spPr>
          <a:xfrm>
            <a:off x="169188" y="1439673"/>
            <a:ext cx="8709025" cy="3090590"/>
          </a:xfrm>
          <a:prstGeom prst="rect">
            <a:avLst/>
          </a:prstGeom>
        </p:spPr>
        <p:txBody>
          <a:bodyPr vert="horz" wrap="square" lIns="0" tIns="12700" rIns="0" bIns="0" rtlCol="0">
            <a:spAutoFit/>
          </a:bodyPr>
          <a:lstStyle/>
          <a:p>
            <a:pPr marL="12700">
              <a:spcBef>
                <a:spcPts val="100"/>
              </a:spcBef>
            </a:pPr>
            <a:r>
              <a:rPr sz="2000" u="heavy" spc="-600" dirty="0">
                <a:uFill>
                  <a:solidFill>
                    <a:srgbClr val="C00000"/>
                  </a:solidFill>
                </a:uFill>
                <a:latin typeface="Times New Roman"/>
                <a:cs typeface="Times New Roman"/>
              </a:rPr>
              <a:t> </a:t>
            </a:r>
            <a:r>
              <a:rPr sz="2000" b="1" u="heavy" spc="-5" dirty="0">
                <a:uFill>
                  <a:solidFill>
                    <a:srgbClr val="C00000"/>
                  </a:solidFill>
                </a:uFill>
                <a:latin typeface="Carlito"/>
                <a:cs typeface="Carlito"/>
              </a:rPr>
              <a:t>Projenin</a:t>
            </a:r>
            <a:r>
              <a:rPr sz="2000" b="1" u="heavy" spc="-25" dirty="0">
                <a:uFill>
                  <a:solidFill>
                    <a:srgbClr val="C00000"/>
                  </a:solidFill>
                </a:uFill>
                <a:latin typeface="Carlito"/>
                <a:cs typeface="Carlito"/>
              </a:rPr>
              <a:t> </a:t>
            </a:r>
            <a:r>
              <a:rPr sz="2000" b="1" u="heavy" spc="-5" dirty="0">
                <a:uFill>
                  <a:solidFill>
                    <a:srgbClr val="C00000"/>
                  </a:solidFill>
                </a:uFill>
                <a:latin typeface="Carlito"/>
                <a:cs typeface="Carlito"/>
              </a:rPr>
              <a:t>Unsurları</a:t>
            </a:r>
            <a:endParaRPr sz="2000" dirty="0">
              <a:latin typeface="Carlito"/>
              <a:cs typeface="Carlito"/>
            </a:endParaRPr>
          </a:p>
          <a:p>
            <a:pPr marL="12700">
              <a:spcBef>
                <a:spcPts val="25"/>
              </a:spcBef>
            </a:pPr>
            <a:r>
              <a:rPr spc="-10" dirty="0">
                <a:latin typeface="Carlito"/>
                <a:cs typeface="Carlito"/>
              </a:rPr>
              <a:t>Projenin </a:t>
            </a:r>
            <a:r>
              <a:rPr spc="-5" dirty="0">
                <a:latin typeface="Carlito"/>
                <a:cs typeface="Carlito"/>
              </a:rPr>
              <a:t>yapısını tam </a:t>
            </a:r>
            <a:r>
              <a:rPr spc="-10" dirty="0">
                <a:latin typeface="Carlito"/>
                <a:cs typeface="Carlito"/>
              </a:rPr>
              <a:t>olarak </a:t>
            </a:r>
            <a:r>
              <a:rPr spc="-15" dirty="0">
                <a:latin typeface="Carlito"/>
                <a:cs typeface="Carlito"/>
              </a:rPr>
              <a:t>kavrayabilmek </a:t>
            </a:r>
            <a:r>
              <a:rPr spc="-5" dirty="0">
                <a:latin typeface="Carlito"/>
                <a:cs typeface="Carlito"/>
              </a:rPr>
              <a:t>için belirleyici unsurları </a:t>
            </a:r>
            <a:r>
              <a:rPr dirty="0">
                <a:latin typeface="Carlito"/>
                <a:cs typeface="Carlito"/>
              </a:rPr>
              <a:t>açıklamak</a:t>
            </a:r>
            <a:r>
              <a:rPr spc="160" dirty="0">
                <a:latin typeface="Carlito"/>
                <a:cs typeface="Carlito"/>
              </a:rPr>
              <a:t> </a:t>
            </a:r>
            <a:r>
              <a:rPr spc="-10" dirty="0">
                <a:latin typeface="Carlito"/>
                <a:cs typeface="Carlito"/>
              </a:rPr>
              <a:t>gerekir</a:t>
            </a:r>
            <a:endParaRPr dirty="0">
              <a:latin typeface="Carlito"/>
              <a:cs typeface="Carlito"/>
            </a:endParaRPr>
          </a:p>
          <a:p>
            <a:pPr marL="12700">
              <a:spcBef>
                <a:spcPts val="5"/>
              </a:spcBef>
            </a:pPr>
            <a:r>
              <a:rPr spc="-5" dirty="0">
                <a:latin typeface="Carlito"/>
                <a:cs typeface="Carlito"/>
              </a:rPr>
              <a:t>(Çimen,</a:t>
            </a:r>
            <a:r>
              <a:rPr spc="-10" dirty="0">
                <a:latin typeface="Carlito"/>
                <a:cs typeface="Carlito"/>
              </a:rPr>
              <a:t> </a:t>
            </a:r>
            <a:r>
              <a:rPr dirty="0">
                <a:latin typeface="Carlito"/>
                <a:cs typeface="Carlito"/>
              </a:rPr>
              <a:t>1994);</a:t>
            </a:r>
          </a:p>
          <a:p>
            <a:pPr marL="355591" marR="822305" indent="-342892">
              <a:buFont typeface="Arial"/>
              <a:buChar char="•"/>
              <a:tabLst>
                <a:tab pos="355591" algn="l"/>
                <a:tab pos="356226" algn="l"/>
              </a:tabLst>
            </a:pPr>
            <a:r>
              <a:rPr spc="-10" dirty="0">
                <a:latin typeface="Carlito"/>
                <a:cs typeface="Carlito"/>
              </a:rPr>
              <a:t>Projenin </a:t>
            </a:r>
            <a:r>
              <a:rPr dirty="0">
                <a:latin typeface="Carlito"/>
                <a:cs typeface="Carlito"/>
              </a:rPr>
              <a:t>açıklanmış </a:t>
            </a:r>
            <a:r>
              <a:rPr spc="-5" dirty="0">
                <a:latin typeface="Carlito"/>
                <a:cs typeface="Carlito"/>
              </a:rPr>
              <a:t>belli bir </a:t>
            </a:r>
            <a:r>
              <a:rPr b="1" spc="-5" dirty="0">
                <a:latin typeface="Carlito"/>
                <a:cs typeface="Carlito"/>
              </a:rPr>
              <a:t>amacı </a:t>
            </a:r>
            <a:r>
              <a:rPr spc="-35" dirty="0">
                <a:latin typeface="Carlito"/>
                <a:cs typeface="Carlito"/>
              </a:rPr>
              <a:t>vardır, </a:t>
            </a:r>
            <a:r>
              <a:rPr spc="-5" dirty="0">
                <a:latin typeface="Carlito"/>
                <a:cs typeface="Carlito"/>
              </a:rPr>
              <a:t>bu </a:t>
            </a:r>
            <a:r>
              <a:rPr dirty="0">
                <a:latin typeface="Carlito"/>
                <a:cs typeface="Carlito"/>
              </a:rPr>
              <a:t>amaç </a:t>
            </a:r>
            <a:r>
              <a:rPr spc="-5" dirty="0">
                <a:latin typeface="Carlito"/>
                <a:cs typeface="Carlito"/>
              </a:rPr>
              <a:t>yeni olup alışagelmişin  </a:t>
            </a:r>
            <a:r>
              <a:rPr spc="-25" dirty="0">
                <a:latin typeface="Carlito"/>
                <a:cs typeface="Carlito"/>
              </a:rPr>
              <a:t>dışındadır.</a:t>
            </a:r>
            <a:endParaRPr dirty="0">
              <a:latin typeface="Carlito"/>
              <a:cs typeface="Carlito"/>
            </a:endParaRPr>
          </a:p>
          <a:p>
            <a:pPr marL="355591" indent="-343526">
              <a:buFont typeface="Arial"/>
              <a:buChar char="•"/>
              <a:tabLst>
                <a:tab pos="355591" algn="l"/>
                <a:tab pos="356226" algn="l"/>
              </a:tabLst>
            </a:pPr>
            <a:r>
              <a:rPr spc="-5" dirty="0">
                <a:latin typeface="Carlito"/>
                <a:cs typeface="Carlito"/>
              </a:rPr>
              <a:t>Kendine </a:t>
            </a:r>
            <a:r>
              <a:rPr spc="-10" dirty="0">
                <a:latin typeface="Carlito"/>
                <a:cs typeface="Carlito"/>
              </a:rPr>
              <a:t>özgü, </a:t>
            </a:r>
            <a:r>
              <a:rPr b="1" spc="-10" dirty="0">
                <a:latin typeface="Carlito"/>
                <a:cs typeface="Carlito"/>
              </a:rPr>
              <a:t>tek ve </a:t>
            </a:r>
            <a:r>
              <a:rPr b="1" spc="-15" dirty="0">
                <a:latin typeface="Carlito"/>
                <a:cs typeface="Carlito"/>
              </a:rPr>
              <a:t>tekrarlanmayan </a:t>
            </a:r>
            <a:r>
              <a:rPr spc="-25" dirty="0">
                <a:latin typeface="Carlito"/>
                <a:cs typeface="Carlito"/>
              </a:rPr>
              <a:t>niteliktedir.</a:t>
            </a:r>
            <a:endParaRPr dirty="0">
              <a:latin typeface="Carlito"/>
              <a:cs typeface="Carlito"/>
            </a:endParaRPr>
          </a:p>
          <a:p>
            <a:pPr marL="355591" indent="-343526">
              <a:buFont typeface="Arial"/>
              <a:buChar char="•"/>
              <a:tabLst>
                <a:tab pos="355591" algn="l"/>
                <a:tab pos="356226" algn="l"/>
              </a:tabLst>
            </a:pPr>
            <a:r>
              <a:rPr b="1" dirty="0">
                <a:latin typeface="Carlito"/>
                <a:cs typeface="Carlito"/>
              </a:rPr>
              <a:t>Başlangıç </a:t>
            </a:r>
            <a:r>
              <a:rPr b="1" spc="-15" dirty="0">
                <a:latin typeface="Carlito"/>
                <a:cs typeface="Carlito"/>
              </a:rPr>
              <a:t>ve </a:t>
            </a:r>
            <a:r>
              <a:rPr b="1" dirty="0">
                <a:latin typeface="Carlito"/>
                <a:cs typeface="Carlito"/>
              </a:rPr>
              <a:t>bitiş </a:t>
            </a:r>
            <a:r>
              <a:rPr b="1" spc="-5" dirty="0">
                <a:latin typeface="Carlito"/>
                <a:cs typeface="Carlito"/>
              </a:rPr>
              <a:t>süreleri</a:t>
            </a:r>
            <a:r>
              <a:rPr b="1" spc="-30" dirty="0">
                <a:latin typeface="Carlito"/>
                <a:cs typeface="Carlito"/>
              </a:rPr>
              <a:t> </a:t>
            </a:r>
            <a:r>
              <a:rPr spc="-25" dirty="0">
                <a:latin typeface="Carlito"/>
                <a:cs typeface="Carlito"/>
              </a:rPr>
              <a:t>bellidir.</a:t>
            </a:r>
            <a:endParaRPr dirty="0">
              <a:latin typeface="Carlito"/>
              <a:cs typeface="Carlito"/>
            </a:endParaRPr>
          </a:p>
          <a:p>
            <a:pPr marL="355591" indent="-343526">
              <a:buFont typeface="Arial"/>
              <a:buChar char="•"/>
              <a:tabLst>
                <a:tab pos="355591" algn="l"/>
                <a:tab pos="356226" algn="l"/>
              </a:tabLst>
            </a:pPr>
            <a:r>
              <a:rPr spc="-5" dirty="0">
                <a:latin typeface="Carlito"/>
                <a:cs typeface="Carlito"/>
              </a:rPr>
              <a:t>Belirlenen bir amaca belirlenen bir sürede </a:t>
            </a:r>
            <a:r>
              <a:rPr dirty="0">
                <a:latin typeface="Carlito"/>
                <a:cs typeface="Carlito"/>
              </a:rPr>
              <a:t>ulaşmak için </a:t>
            </a:r>
            <a:r>
              <a:rPr b="1" spc="-5" dirty="0">
                <a:latin typeface="Carlito"/>
                <a:cs typeface="Carlito"/>
              </a:rPr>
              <a:t>maddi </a:t>
            </a:r>
            <a:r>
              <a:rPr b="1" spc="-15" dirty="0">
                <a:latin typeface="Carlito"/>
                <a:cs typeface="Carlito"/>
              </a:rPr>
              <a:t>ve</a:t>
            </a:r>
            <a:r>
              <a:rPr b="1" spc="70" dirty="0">
                <a:latin typeface="Carlito"/>
                <a:cs typeface="Carlito"/>
              </a:rPr>
              <a:t> </a:t>
            </a:r>
            <a:r>
              <a:rPr b="1" spc="-5" dirty="0">
                <a:latin typeface="Carlito"/>
                <a:cs typeface="Carlito"/>
              </a:rPr>
              <a:t>beşeri</a:t>
            </a:r>
            <a:endParaRPr dirty="0">
              <a:latin typeface="Carlito"/>
              <a:cs typeface="Carlito"/>
            </a:endParaRPr>
          </a:p>
          <a:p>
            <a:pPr marL="355591"/>
            <a:r>
              <a:rPr b="1" spc="-10" dirty="0">
                <a:latin typeface="Carlito"/>
                <a:cs typeface="Carlito"/>
              </a:rPr>
              <a:t>kaynaklar </a:t>
            </a:r>
            <a:r>
              <a:rPr spc="-10" dirty="0">
                <a:latin typeface="Carlito"/>
                <a:cs typeface="Carlito"/>
              </a:rPr>
              <a:t>kullanılarak</a:t>
            </a:r>
            <a:r>
              <a:rPr spc="20" dirty="0">
                <a:latin typeface="Carlito"/>
                <a:cs typeface="Carlito"/>
              </a:rPr>
              <a:t> </a:t>
            </a:r>
            <a:r>
              <a:rPr spc="-20" dirty="0">
                <a:latin typeface="Carlito"/>
                <a:cs typeface="Carlito"/>
              </a:rPr>
              <a:t>yürütülür.</a:t>
            </a:r>
            <a:endParaRPr dirty="0">
              <a:latin typeface="Carlito"/>
              <a:cs typeface="Carlito"/>
            </a:endParaRPr>
          </a:p>
          <a:p>
            <a:pPr marL="355591" indent="-343526">
              <a:buFont typeface="Arial"/>
              <a:buChar char="•"/>
              <a:tabLst>
                <a:tab pos="355591" algn="l"/>
                <a:tab pos="356226" algn="l"/>
              </a:tabLst>
            </a:pPr>
            <a:r>
              <a:rPr dirty="0">
                <a:latin typeface="Carlito"/>
                <a:cs typeface="Carlito"/>
              </a:rPr>
              <a:t>Bir </a:t>
            </a:r>
            <a:r>
              <a:rPr spc="-5" dirty="0">
                <a:latin typeface="Carlito"/>
                <a:cs typeface="Carlito"/>
              </a:rPr>
              <a:t>kurum içinde çeşitli örgütsel yapıların kurulmasına </a:t>
            </a:r>
            <a:r>
              <a:rPr spc="-15" dirty="0">
                <a:latin typeface="Carlito"/>
                <a:cs typeface="Carlito"/>
              </a:rPr>
              <a:t>ve </a:t>
            </a:r>
            <a:r>
              <a:rPr spc="-5" dirty="0">
                <a:latin typeface="Carlito"/>
                <a:cs typeface="Carlito"/>
              </a:rPr>
              <a:t>değişik</a:t>
            </a:r>
            <a:r>
              <a:rPr spc="45" dirty="0">
                <a:latin typeface="Carlito"/>
                <a:cs typeface="Carlito"/>
              </a:rPr>
              <a:t> </a:t>
            </a:r>
            <a:r>
              <a:rPr spc="-10" dirty="0">
                <a:latin typeface="Carlito"/>
                <a:cs typeface="Carlito"/>
              </a:rPr>
              <a:t>fonksiyonel</a:t>
            </a:r>
            <a:endParaRPr dirty="0">
              <a:latin typeface="Carlito"/>
              <a:cs typeface="Carlito"/>
            </a:endParaRPr>
          </a:p>
          <a:p>
            <a:pPr marL="355591">
              <a:spcBef>
                <a:spcPts val="5"/>
              </a:spcBef>
            </a:pPr>
            <a:r>
              <a:rPr spc="-5" dirty="0">
                <a:latin typeface="Carlito"/>
                <a:cs typeface="Carlito"/>
              </a:rPr>
              <a:t>ilişkilerin getirilmesine </a:t>
            </a:r>
            <a:r>
              <a:rPr spc="-10" dirty="0">
                <a:latin typeface="Carlito"/>
                <a:cs typeface="Carlito"/>
              </a:rPr>
              <a:t>yol</a:t>
            </a:r>
            <a:r>
              <a:rPr spc="65" dirty="0">
                <a:latin typeface="Carlito"/>
                <a:cs typeface="Carlito"/>
              </a:rPr>
              <a:t> </a:t>
            </a:r>
            <a:r>
              <a:rPr spc="-45" dirty="0">
                <a:latin typeface="Carlito"/>
                <a:cs typeface="Carlito"/>
              </a:rPr>
              <a:t>açar.</a:t>
            </a:r>
            <a:endParaRPr dirty="0">
              <a:latin typeface="Carlito"/>
              <a:cs typeface="Carlito"/>
            </a:endParaRPr>
          </a:p>
        </p:txBody>
      </p:sp>
    </p:spTree>
    <p:extLst>
      <p:ext uri="{BB962C8B-B14F-4D97-AF65-F5344CB8AC3E}">
        <p14:creationId xmlns:p14="http://schemas.microsoft.com/office/powerpoint/2010/main" val="1440738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98751" y="600406"/>
            <a:ext cx="4580255" cy="382797"/>
          </a:xfrm>
          <a:prstGeom prst="rect">
            <a:avLst/>
          </a:prstGeom>
        </p:spPr>
        <p:txBody>
          <a:bodyPr vert="horz" wrap="square" lIns="0" tIns="13335" rIns="0" bIns="0" rtlCol="0">
            <a:spAutoFit/>
          </a:bodyPr>
          <a:lstStyle/>
          <a:p>
            <a:pPr marL="12700">
              <a:lnSpc>
                <a:spcPct val="100000"/>
              </a:lnSpc>
              <a:spcBef>
                <a:spcPts val="105"/>
              </a:spcBef>
            </a:pPr>
            <a:r>
              <a:rPr sz="2400" spc="-50" dirty="0"/>
              <a:t>İNŞAAT </a:t>
            </a:r>
            <a:r>
              <a:rPr sz="2400" spc="-80" dirty="0"/>
              <a:t>YATIRIM</a:t>
            </a:r>
            <a:r>
              <a:rPr sz="2400" spc="-10" dirty="0"/>
              <a:t> PROJELERİ</a:t>
            </a:r>
          </a:p>
        </p:txBody>
      </p:sp>
      <p:sp>
        <p:nvSpPr>
          <p:cNvPr id="3" name="object 3"/>
          <p:cNvSpPr txBox="1"/>
          <p:nvPr/>
        </p:nvSpPr>
        <p:spPr>
          <a:xfrm>
            <a:off x="180620" y="1895936"/>
            <a:ext cx="8836025" cy="2813591"/>
          </a:xfrm>
          <a:prstGeom prst="rect">
            <a:avLst/>
          </a:prstGeom>
        </p:spPr>
        <p:txBody>
          <a:bodyPr vert="horz" wrap="square" lIns="0" tIns="12700" rIns="0" bIns="0" rtlCol="0">
            <a:spAutoFit/>
          </a:bodyPr>
          <a:lstStyle/>
          <a:p>
            <a:pPr marL="12700">
              <a:spcBef>
                <a:spcPts val="100"/>
              </a:spcBef>
            </a:pPr>
            <a:r>
              <a:rPr sz="2000" u="heavy" spc="-600" dirty="0">
                <a:uFill>
                  <a:solidFill>
                    <a:srgbClr val="C00000"/>
                  </a:solidFill>
                </a:uFill>
                <a:latin typeface="Times New Roman"/>
                <a:cs typeface="Times New Roman"/>
              </a:rPr>
              <a:t> </a:t>
            </a:r>
            <a:r>
              <a:rPr sz="2000" b="1" u="heavy" spc="-5" dirty="0">
                <a:uFill>
                  <a:solidFill>
                    <a:srgbClr val="C00000"/>
                  </a:solidFill>
                </a:uFill>
                <a:latin typeface="Carlito"/>
                <a:cs typeface="Carlito"/>
              </a:rPr>
              <a:t>Projenin</a:t>
            </a:r>
            <a:r>
              <a:rPr sz="2000" b="1" u="heavy" spc="-25" dirty="0">
                <a:uFill>
                  <a:solidFill>
                    <a:srgbClr val="C00000"/>
                  </a:solidFill>
                </a:uFill>
                <a:latin typeface="Carlito"/>
                <a:cs typeface="Carlito"/>
              </a:rPr>
              <a:t> </a:t>
            </a:r>
            <a:r>
              <a:rPr sz="2000" b="1" u="heavy" spc="-5" dirty="0">
                <a:uFill>
                  <a:solidFill>
                    <a:srgbClr val="C00000"/>
                  </a:solidFill>
                </a:uFill>
                <a:latin typeface="Carlito"/>
                <a:cs typeface="Carlito"/>
              </a:rPr>
              <a:t>Amaçları</a:t>
            </a:r>
            <a:endParaRPr sz="2000" dirty="0">
              <a:latin typeface="Carlito"/>
              <a:cs typeface="Carlito"/>
            </a:endParaRPr>
          </a:p>
          <a:p>
            <a:pPr marL="12700" marR="5080" algn="just">
              <a:lnSpc>
                <a:spcPct val="150000"/>
              </a:lnSpc>
              <a:spcBef>
                <a:spcPts val="25"/>
              </a:spcBef>
            </a:pPr>
            <a:r>
              <a:rPr dirty="0">
                <a:latin typeface="Carlito"/>
                <a:cs typeface="Carlito"/>
              </a:rPr>
              <a:t>Genel </a:t>
            </a:r>
            <a:r>
              <a:rPr spc="-10" dirty="0">
                <a:latin typeface="Carlito"/>
                <a:cs typeface="Carlito"/>
              </a:rPr>
              <a:t>olarak projeler </a:t>
            </a:r>
            <a:r>
              <a:rPr spc="-5" dirty="0">
                <a:latin typeface="Carlito"/>
                <a:cs typeface="Carlito"/>
              </a:rPr>
              <a:t>yeni ürünler geliştirmeye yönelik, deney yapmak </a:t>
            </a:r>
            <a:r>
              <a:rPr spc="-15" dirty="0">
                <a:latin typeface="Carlito"/>
                <a:cs typeface="Carlito"/>
              </a:rPr>
              <a:t>ve </a:t>
            </a:r>
            <a:r>
              <a:rPr spc="-5" dirty="0">
                <a:latin typeface="Carlito"/>
                <a:cs typeface="Carlito"/>
              </a:rPr>
              <a:t>yeni bilgiler  araştırmak, mevcut ürünleri geliştirmek, maliyetleri düşürmek, </a:t>
            </a:r>
            <a:r>
              <a:rPr spc="-10" dirty="0">
                <a:latin typeface="Carlito"/>
                <a:cs typeface="Carlito"/>
              </a:rPr>
              <a:t>mevcut </a:t>
            </a:r>
            <a:r>
              <a:rPr spc="-5" dirty="0">
                <a:latin typeface="Carlito"/>
                <a:cs typeface="Carlito"/>
              </a:rPr>
              <a:t>ürünlere yeni  </a:t>
            </a:r>
            <a:r>
              <a:rPr spc="-10" dirty="0">
                <a:latin typeface="Carlito"/>
                <a:cs typeface="Carlito"/>
              </a:rPr>
              <a:t>kullanım </a:t>
            </a:r>
            <a:r>
              <a:rPr dirty="0">
                <a:latin typeface="Carlito"/>
                <a:cs typeface="Carlito"/>
              </a:rPr>
              <a:t>alanları </a:t>
            </a:r>
            <a:r>
              <a:rPr spc="-15" dirty="0">
                <a:latin typeface="Carlito"/>
                <a:cs typeface="Carlito"/>
              </a:rPr>
              <a:t>keşfetmek, </a:t>
            </a:r>
            <a:r>
              <a:rPr spc="-5" dirty="0">
                <a:latin typeface="Carlito"/>
                <a:cs typeface="Carlito"/>
              </a:rPr>
              <a:t>gelişme projelerinde </a:t>
            </a:r>
            <a:r>
              <a:rPr spc="-10" dirty="0">
                <a:latin typeface="Carlito"/>
                <a:cs typeface="Carlito"/>
              </a:rPr>
              <a:t>yatırımı kolaylaştırmak, </a:t>
            </a:r>
            <a:r>
              <a:rPr spc="-5" dirty="0">
                <a:latin typeface="Carlito"/>
                <a:cs typeface="Carlito"/>
              </a:rPr>
              <a:t>pazarlama,  finans, </a:t>
            </a:r>
            <a:r>
              <a:rPr spc="-10" dirty="0">
                <a:latin typeface="Carlito"/>
                <a:cs typeface="Carlito"/>
              </a:rPr>
              <a:t>personel, </a:t>
            </a:r>
            <a:r>
              <a:rPr spc="-5" dirty="0">
                <a:latin typeface="Carlito"/>
                <a:cs typeface="Carlito"/>
              </a:rPr>
              <a:t>ürün </a:t>
            </a:r>
            <a:r>
              <a:rPr spc="-15" dirty="0">
                <a:latin typeface="Carlito"/>
                <a:cs typeface="Carlito"/>
              </a:rPr>
              <a:t>ve </a:t>
            </a:r>
            <a:r>
              <a:rPr spc="-5" dirty="0">
                <a:latin typeface="Carlito"/>
                <a:cs typeface="Carlito"/>
              </a:rPr>
              <a:t>mühendislik </a:t>
            </a:r>
            <a:r>
              <a:rPr dirty="0">
                <a:latin typeface="Carlito"/>
                <a:cs typeface="Carlito"/>
              </a:rPr>
              <a:t>gibi </a:t>
            </a:r>
            <a:r>
              <a:rPr spc="-5" dirty="0">
                <a:latin typeface="Carlito"/>
                <a:cs typeface="Carlito"/>
              </a:rPr>
              <a:t>alanlarda </a:t>
            </a:r>
            <a:r>
              <a:rPr spc="-15" dirty="0">
                <a:latin typeface="Carlito"/>
                <a:cs typeface="Carlito"/>
              </a:rPr>
              <a:t>fonksiyonel </a:t>
            </a:r>
            <a:r>
              <a:rPr dirty="0">
                <a:latin typeface="Carlito"/>
                <a:cs typeface="Carlito"/>
              </a:rPr>
              <a:t>çalışmalar  </a:t>
            </a:r>
            <a:r>
              <a:rPr spc="-5" dirty="0">
                <a:latin typeface="Carlito"/>
                <a:cs typeface="Carlito"/>
              </a:rPr>
              <a:t>geliştirmek, işletmelerde </a:t>
            </a:r>
            <a:r>
              <a:rPr spc="-10" dirty="0">
                <a:latin typeface="Carlito"/>
                <a:cs typeface="Carlito"/>
              </a:rPr>
              <a:t>fonksiyonel bölümlere </a:t>
            </a:r>
            <a:r>
              <a:rPr spc="-5" dirty="0">
                <a:latin typeface="Carlito"/>
                <a:cs typeface="Carlito"/>
              </a:rPr>
              <a:t>bir </a:t>
            </a:r>
            <a:r>
              <a:rPr dirty="0">
                <a:latin typeface="Carlito"/>
                <a:cs typeface="Carlito"/>
              </a:rPr>
              <a:t>teknik servis sağlamak gibi  amaçlar </a:t>
            </a:r>
            <a:r>
              <a:rPr spc="-5" dirty="0">
                <a:latin typeface="Carlito"/>
                <a:cs typeface="Carlito"/>
              </a:rPr>
              <a:t>güdebilmektedir </a:t>
            </a:r>
            <a:r>
              <a:rPr spc="-10" dirty="0">
                <a:latin typeface="Carlito"/>
                <a:cs typeface="Carlito"/>
              </a:rPr>
              <a:t>(Roman,</a:t>
            </a:r>
            <a:r>
              <a:rPr spc="5" dirty="0">
                <a:latin typeface="Carlito"/>
                <a:cs typeface="Carlito"/>
              </a:rPr>
              <a:t> </a:t>
            </a:r>
            <a:r>
              <a:rPr dirty="0">
                <a:latin typeface="Carlito"/>
                <a:cs typeface="Carlito"/>
              </a:rPr>
              <a:t>1988).</a:t>
            </a:r>
          </a:p>
        </p:txBody>
      </p:sp>
    </p:spTree>
    <p:extLst>
      <p:ext uri="{BB962C8B-B14F-4D97-AF65-F5344CB8AC3E}">
        <p14:creationId xmlns:p14="http://schemas.microsoft.com/office/powerpoint/2010/main" val="274818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51354" y="60040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123470" y="1565403"/>
            <a:ext cx="8836025" cy="2752035"/>
          </a:xfrm>
          <a:prstGeom prst="rect">
            <a:avLst/>
          </a:prstGeom>
        </p:spPr>
        <p:txBody>
          <a:bodyPr vert="horz" wrap="square" lIns="0" tIns="12700" rIns="0" bIns="0" rtlCol="0">
            <a:spAutoFit/>
          </a:bodyPr>
          <a:lstStyle/>
          <a:p>
            <a:pPr marL="12700">
              <a:spcBef>
                <a:spcPts val="100"/>
              </a:spcBef>
            </a:pPr>
            <a:r>
              <a:rPr u="heavy" spc="-600" dirty="0">
                <a:uFill>
                  <a:solidFill>
                    <a:srgbClr val="C00000"/>
                  </a:solidFill>
                </a:uFill>
                <a:latin typeface="Times New Roman"/>
                <a:cs typeface="Times New Roman"/>
              </a:rPr>
              <a:t> </a:t>
            </a:r>
            <a:r>
              <a:rPr b="1" u="heavy" spc="-35" dirty="0">
                <a:uFill>
                  <a:solidFill>
                    <a:srgbClr val="C00000"/>
                  </a:solidFill>
                </a:uFill>
                <a:latin typeface="Carlito"/>
                <a:cs typeface="Carlito"/>
              </a:rPr>
              <a:t>Yatırım</a:t>
            </a:r>
            <a:r>
              <a:rPr b="1" u="heavy" spc="-10" dirty="0">
                <a:uFill>
                  <a:solidFill>
                    <a:srgbClr val="C00000"/>
                  </a:solidFill>
                </a:uFill>
                <a:latin typeface="Carlito"/>
                <a:cs typeface="Carlito"/>
              </a:rPr>
              <a:t> </a:t>
            </a:r>
            <a:r>
              <a:rPr b="1" u="heavy" spc="-5" dirty="0">
                <a:uFill>
                  <a:solidFill>
                    <a:srgbClr val="C00000"/>
                  </a:solidFill>
                </a:uFill>
                <a:latin typeface="Carlito"/>
                <a:cs typeface="Carlito"/>
              </a:rPr>
              <a:t>Projesi</a:t>
            </a:r>
            <a:endParaRPr dirty="0">
              <a:latin typeface="Carlito"/>
              <a:cs typeface="Carlito"/>
            </a:endParaRPr>
          </a:p>
          <a:p>
            <a:pPr marL="12700" marR="5080" algn="just">
              <a:spcBef>
                <a:spcPts val="25"/>
              </a:spcBef>
            </a:pPr>
            <a:r>
              <a:rPr sz="1600" b="1" spc="-5" dirty="0">
                <a:latin typeface="Carlito"/>
                <a:cs typeface="Carlito"/>
              </a:rPr>
              <a:t>Proje</a:t>
            </a:r>
            <a:r>
              <a:rPr sz="1600" spc="-5" dirty="0">
                <a:latin typeface="Carlito"/>
                <a:cs typeface="Carlito"/>
              </a:rPr>
              <a:t>, belirli </a:t>
            </a:r>
            <a:r>
              <a:rPr sz="1600" dirty="0">
                <a:latin typeface="Carlito"/>
                <a:cs typeface="Carlito"/>
              </a:rPr>
              <a:t>bir </a:t>
            </a:r>
            <a:r>
              <a:rPr sz="1600" spc="-5" dirty="0">
                <a:latin typeface="Carlito"/>
                <a:cs typeface="Carlito"/>
              </a:rPr>
              <a:t>amaca </a:t>
            </a:r>
            <a:r>
              <a:rPr sz="1600" dirty="0">
                <a:latin typeface="Carlito"/>
                <a:cs typeface="Carlito"/>
              </a:rPr>
              <a:t>ulaşmak </a:t>
            </a:r>
            <a:r>
              <a:rPr sz="1600" spc="-15" dirty="0">
                <a:latin typeface="Carlito"/>
                <a:cs typeface="Carlito"/>
              </a:rPr>
              <a:t>üzere, </a:t>
            </a:r>
            <a:r>
              <a:rPr sz="1600" dirty="0">
                <a:latin typeface="Carlito"/>
                <a:cs typeface="Carlito"/>
              </a:rPr>
              <a:t>belirli </a:t>
            </a:r>
            <a:r>
              <a:rPr sz="1600" spc="-5" dirty="0">
                <a:latin typeface="Carlito"/>
                <a:cs typeface="Carlito"/>
              </a:rPr>
              <a:t>bir </a:t>
            </a:r>
            <a:r>
              <a:rPr sz="1600" spc="-10" dirty="0">
                <a:latin typeface="Carlito"/>
                <a:cs typeface="Carlito"/>
              </a:rPr>
              <a:t>zaman </a:t>
            </a:r>
            <a:r>
              <a:rPr sz="1600" spc="-15" dirty="0">
                <a:latin typeface="Carlito"/>
                <a:cs typeface="Carlito"/>
              </a:rPr>
              <a:t>ve </a:t>
            </a:r>
            <a:r>
              <a:rPr sz="1600" spc="-5" dirty="0">
                <a:latin typeface="Carlito"/>
                <a:cs typeface="Carlito"/>
              </a:rPr>
              <a:t>bütçe çerçevesinde, </a:t>
            </a:r>
            <a:r>
              <a:rPr sz="1600" dirty="0">
                <a:latin typeface="Carlito"/>
                <a:cs typeface="Carlito"/>
              </a:rPr>
              <a:t>insani  </a:t>
            </a:r>
            <a:r>
              <a:rPr sz="1600" spc="-15" dirty="0">
                <a:latin typeface="Carlito"/>
                <a:cs typeface="Carlito"/>
              </a:rPr>
              <a:t>ve </a:t>
            </a:r>
            <a:r>
              <a:rPr sz="1600" spc="-5" dirty="0">
                <a:latin typeface="Carlito"/>
                <a:cs typeface="Carlito"/>
              </a:rPr>
              <a:t>fiziksel kaynaklar </a:t>
            </a:r>
            <a:r>
              <a:rPr sz="1600" spc="-10" dirty="0">
                <a:latin typeface="Carlito"/>
                <a:cs typeface="Carlito"/>
              </a:rPr>
              <a:t>kullanılarak, </a:t>
            </a:r>
            <a:r>
              <a:rPr sz="1600" spc="-5" dirty="0">
                <a:latin typeface="Carlito"/>
                <a:cs typeface="Carlito"/>
              </a:rPr>
              <a:t>önceden planlanmış faaliyetlerin </a:t>
            </a:r>
            <a:r>
              <a:rPr sz="1600" spc="-15" dirty="0">
                <a:latin typeface="Carlito"/>
                <a:cs typeface="Carlito"/>
              </a:rPr>
              <a:t>ve </a:t>
            </a:r>
            <a:r>
              <a:rPr sz="1600" spc="-10" dirty="0">
                <a:latin typeface="Carlito"/>
                <a:cs typeface="Carlito"/>
              </a:rPr>
              <a:t>görevlerin  </a:t>
            </a:r>
            <a:r>
              <a:rPr sz="1600" spc="-5" dirty="0">
                <a:latin typeface="Carlito"/>
                <a:cs typeface="Carlito"/>
              </a:rPr>
              <a:t>gerçekleştirilmesi </a:t>
            </a:r>
            <a:r>
              <a:rPr sz="1600" spc="-10" dirty="0">
                <a:latin typeface="Carlito"/>
                <a:cs typeface="Carlito"/>
              </a:rPr>
              <a:t>olarak </a:t>
            </a:r>
            <a:r>
              <a:rPr sz="1600" spc="-5" dirty="0">
                <a:latin typeface="Carlito"/>
                <a:cs typeface="Carlito"/>
              </a:rPr>
              <a:t>tanımlanmıştı. </a:t>
            </a:r>
            <a:r>
              <a:rPr sz="1600" b="1" spc="-30" dirty="0">
                <a:latin typeface="Carlito"/>
                <a:cs typeface="Carlito"/>
              </a:rPr>
              <a:t>Yatırım </a:t>
            </a:r>
            <a:r>
              <a:rPr sz="1600" b="1" spc="-5" dirty="0">
                <a:latin typeface="Carlito"/>
                <a:cs typeface="Carlito"/>
              </a:rPr>
              <a:t>projesi </a:t>
            </a:r>
            <a:r>
              <a:rPr sz="1600" dirty="0">
                <a:latin typeface="Carlito"/>
                <a:cs typeface="Carlito"/>
              </a:rPr>
              <a:t>ise, </a:t>
            </a:r>
            <a:r>
              <a:rPr sz="1600" spc="-5" dirty="0">
                <a:latin typeface="Carlito"/>
                <a:cs typeface="Carlito"/>
              </a:rPr>
              <a:t>belli bir üretim işini en </a:t>
            </a:r>
            <a:r>
              <a:rPr sz="1600" dirty="0">
                <a:latin typeface="Carlito"/>
                <a:cs typeface="Carlito"/>
              </a:rPr>
              <a:t>az  </a:t>
            </a:r>
            <a:r>
              <a:rPr sz="1600" spc="-5" dirty="0">
                <a:latin typeface="Carlito"/>
                <a:cs typeface="Carlito"/>
              </a:rPr>
              <a:t>maliyetle gerçekleştirmek </a:t>
            </a:r>
            <a:r>
              <a:rPr sz="1600" spc="-15" dirty="0">
                <a:latin typeface="Carlito"/>
                <a:cs typeface="Carlito"/>
              </a:rPr>
              <a:t>ve </a:t>
            </a:r>
            <a:r>
              <a:rPr sz="1600" spc="-5" dirty="0">
                <a:latin typeface="Carlito"/>
                <a:cs typeface="Carlito"/>
              </a:rPr>
              <a:t>en </a:t>
            </a:r>
            <a:r>
              <a:rPr sz="1600" spc="-10" dirty="0">
                <a:latin typeface="Carlito"/>
                <a:cs typeface="Carlito"/>
              </a:rPr>
              <a:t>yüksek </a:t>
            </a:r>
            <a:r>
              <a:rPr sz="1600" spc="-15" dirty="0">
                <a:latin typeface="Carlito"/>
                <a:cs typeface="Carlito"/>
              </a:rPr>
              <a:t>ekonomik ve </a:t>
            </a:r>
            <a:r>
              <a:rPr sz="1600" spc="-5" dirty="0">
                <a:latin typeface="Carlito"/>
                <a:cs typeface="Carlito"/>
              </a:rPr>
              <a:t>teknik etkinliğe </a:t>
            </a:r>
            <a:r>
              <a:rPr sz="1600" dirty="0">
                <a:latin typeface="Carlito"/>
                <a:cs typeface="Carlito"/>
              </a:rPr>
              <a:t>ulaşmak için,  </a:t>
            </a:r>
            <a:r>
              <a:rPr sz="1600" spc="-5" dirty="0">
                <a:latin typeface="Carlito"/>
                <a:cs typeface="Carlito"/>
              </a:rPr>
              <a:t>hangi malın hangi kapasitede </a:t>
            </a:r>
            <a:r>
              <a:rPr sz="1600" spc="-15" dirty="0">
                <a:latin typeface="Carlito"/>
                <a:cs typeface="Carlito"/>
              </a:rPr>
              <a:t>ve </a:t>
            </a:r>
            <a:r>
              <a:rPr sz="1600" spc="-5" dirty="0">
                <a:latin typeface="Carlito"/>
                <a:cs typeface="Carlito"/>
              </a:rPr>
              <a:t>nerede üretileceğinin, bilgi </a:t>
            </a:r>
            <a:r>
              <a:rPr sz="1600" spc="-15" dirty="0">
                <a:latin typeface="Carlito"/>
                <a:cs typeface="Carlito"/>
              </a:rPr>
              <a:t>ve </a:t>
            </a:r>
            <a:r>
              <a:rPr sz="1600" spc="-5" dirty="0">
                <a:latin typeface="Carlito"/>
                <a:cs typeface="Carlito"/>
              </a:rPr>
              <a:t>verilerin </a:t>
            </a:r>
            <a:r>
              <a:rPr sz="1600" spc="-10" dirty="0">
                <a:latin typeface="Carlito"/>
                <a:cs typeface="Carlito"/>
              </a:rPr>
              <a:t>sistematik  </a:t>
            </a:r>
            <a:r>
              <a:rPr sz="1600" spc="-5" dirty="0">
                <a:latin typeface="Carlito"/>
                <a:cs typeface="Carlito"/>
              </a:rPr>
              <a:t>kullanılması ile </a:t>
            </a:r>
            <a:r>
              <a:rPr sz="1600" spc="-10" dirty="0">
                <a:latin typeface="Carlito"/>
                <a:cs typeface="Carlito"/>
              </a:rPr>
              <a:t>kararlaştırılması </a:t>
            </a:r>
            <a:r>
              <a:rPr sz="1600" spc="-15" dirty="0">
                <a:latin typeface="Carlito"/>
                <a:cs typeface="Carlito"/>
              </a:rPr>
              <a:t>ve </a:t>
            </a:r>
            <a:r>
              <a:rPr sz="1600" spc="-10" dirty="0">
                <a:latin typeface="Carlito"/>
                <a:cs typeface="Carlito"/>
              </a:rPr>
              <a:t>uygulamaya konulması</a:t>
            </a:r>
            <a:r>
              <a:rPr sz="1600" spc="114" dirty="0">
                <a:latin typeface="Carlito"/>
                <a:cs typeface="Carlito"/>
              </a:rPr>
              <a:t> </a:t>
            </a:r>
            <a:r>
              <a:rPr sz="1600" spc="-25" dirty="0">
                <a:latin typeface="Carlito"/>
                <a:cs typeface="Carlito"/>
              </a:rPr>
              <a:t>davranışıdır.</a:t>
            </a:r>
            <a:endParaRPr sz="1600" dirty="0">
              <a:latin typeface="Carlito"/>
              <a:cs typeface="Carlito"/>
            </a:endParaRPr>
          </a:p>
          <a:p>
            <a:pPr>
              <a:spcBef>
                <a:spcPts val="25"/>
              </a:spcBef>
            </a:pPr>
            <a:endParaRPr sz="1600" dirty="0">
              <a:latin typeface="Carlito"/>
              <a:cs typeface="Carlito"/>
            </a:endParaRPr>
          </a:p>
          <a:p>
            <a:pPr marL="12700" marR="5715" algn="just"/>
            <a:r>
              <a:rPr sz="1600" dirty="0">
                <a:latin typeface="Carlito"/>
                <a:cs typeface="Carlito"/>
              </a:rPr>
              <a:t>Bir </a:t>
            </a:r>
            <a:r>
              <a:rPr sz="1600" spc="-10" dirty="0">
                <a:latin typeface="Carlito"/>
                <a:cs typeface="Carlito"/>
              </a:rPr>
              <a:t>yatırım projesi </a:t>
            </a:r>
            <a:r>
              <a:rPr sz="1600" dirty="0">
                <a:latin typeface="Carlito"/>
                <a:cs typeface="Carlito"/>
              </a:rPr>
              <a:t>ile </a:t>
            </a:r>
            <a:r>
              <a:rPr sz="1600" b="1" spc="-5" dirty="0">
                <a:latin typeface="Carlito"/>
                <a:cs typeface="Carlito"/>
              </a:rPr>
              <a:t>mevcut </a:t>
            </a:r>
            <a:r>
              <a:rPr sz="1600" b="1" spc="-10" dirty="0">
                <a:latin typeface="Carlito"/>
                <a:cs typeface="Carlito"/>
              </a:rPr>
              <a:t>kapasite </a:t>
            </a:r>
            <a:r>
              <a:rPr sz="1600" b="1" spc="-5" dirty="0">
                <a:latin typeface="Carlito"/>
                <a:cs typeface="Carlito"/>
              </a:rPr>
              <a:t>büyütülür </a:t>
            </a:r>
            <a:r>
              <a:rPr sz="1600" spc="-20" dirty="0">
                <a:latin typeface="Carlito"/>
                <a:cs typeface="Carlito"/>
              </a:rPr>
              <a:t>veya </a:t>
            </a:r>
            <a:r>
              <a:rPr sz="1600" b="1" spc="-10" dirty="0">
                <a:latin typeface="Carlito"/>
                <a:cs typeface="Carlito"/>
              </a:rPr>
              <a:t>yeni </a:t>
            </a:r>
            <a:r>
              <a:rPr sz="1600" b="1" dirty="0">
                <a:latin typeface="Carlito"/>
                <a:cs typeface="Carlito"/>
              </a:rPr>
              <a:t>bir </a:t>
            </a:r>
            <a:r>
              <a:rPr sz="1600" b="1" spc="-10" dirty="0">
                <a:latin typeface="Carlito"/>
                <a:cs typeface="Carlito"/>
              </a:rPr>
              <a:t>üretim kapasitesi  </a:t>
            </a:r>
            <a:r>
              <a:rPr sz="1600" b="1" spc="-5" dirty="0">
                <a:latin typeface="Carlito"/>
                <a:cs typeface="Carlito"/>
              </a:rPr>
              <a:t>kurulur </a:t>
            </a:r>
            <a:r>
              <a:rPr sz="1600" spc="-15" dirty="0">
                <a:latin typeface="Carlito"/>
                <a:cs typeface="Carlito"/>
              </a:rPr>
              <a:t>ve </a:t>
            </a:r>
            <a:r>
              <a:rPr sz="1600" b="1" dirty="0">
                <a:latin typeface="Carlito"/>
                <a:cs typeface="Carlito"/>
              </a:rPr>
              <a:t>belli </a:t>
            </a:r>
            <a:r>
              <a:rPr sz="1600" b="1" spc="-5" dirty="0">
                <a:latin typeface="Carlito"/>
                <a:cs typeface="Carlito"/>
              </a:rPr>
              <a:t>bir </a:t>
            </a:r>
            <a:r>
              <a:rPr sz="1600" b="1" spc="-10" dirty="0">
                <a:latin typeface="Carlito"/>
                <a:cs typeface="Carlito"/>
              </a:rPr>
              <a:t>üretim </a:t>
            </a:r>
            <a:r>
              <a:rPr sz="1600" b="1" spc="-5" dirty="0">
                <a:latin typeface="Carlito"/>
                <a:cs typeface="Carlito"/>
              </a:rPr>
              <a:t>teknolojisinin uygulanması </a:t>
            </a:r>
            <a:r>
              <a:rPr sz="1600" spc="-25" dirty="0">
                <a:latin typeface="Carlito"/>
                <a:cs typeface="Carlito"/>
              </a:rPr>
              <a:t>sağlanır. </a:t>
            </a:r>
            <a:r>
              <a:rPr sz="1600" spc="-10" dirty="0">
                <a:latin typeface="Carlito"/>
                <a:cs typeface="Carlito"/>
              </a:rPr>
              <a:t>Sonuçta</a:t>
            </a:r>
            <a:r>
              <a:rPr sz="1600" u="heavy" spc="-10" dirty="0">
                <a:uFill>
                  <a:solidFill>
                    <a:srgbClr val="C00000"/>
                  </a:solidFill>
                </a:uFill>
                <a:latin typeface="Carlito"/>
                <a:cs typeface="Carlito"/>
              </a:rPr>
              <a:t> </a:t>
            </a:r>
            <a:r>
              <a:rPr sz="1600" b="1" u="heavy" spc="-10" dirty="0">
                <a:uFill>
                  <a:solidFill>
                    <a:srgbClr val="C00000"/>
                  </a:solidFill>
                </a:uFill>
                <a:latin typeface="Carlito"/>
                <a:cs typeface="Carlito"/>
              </a:rPr>
              <a:t>yatırım </a:t>
            </a:r>
            <a:r>
              <a:rPr sz="1600" b="1" spc="-10" dirty="0">
                <a:latin typeface="Carlito"/>
                <a:cs typeface="Carlito"/>
              </a:rPr>
              <a:t> </a:t>
            </a:r>
            <a:r>
              <a:rPr sz="1600" b="1" u="heavy" spc="-5" dirty="0">
                <a:uFill>
                  <a:solidFill>
                    <a:srgbClr val="C00000"/>
                  </a:solidFill>
                </a:uFill>
                <a:latin typeface="Carlito"/>
                <a:cs typeface="Carlito"/>
              </a:rPr>
              <a:t>projesi</a:t>
            </a:r>
            <a:r>
              <a:rPr sz="1600" spc="-5" dirty="0">
                <a:latin typeface="Carlito"/>
                <a:cs typeface="Carlito"/>
              </a:rPr>
              <a:t>, </a:t>
            </a:r>
            <a:r>
              <a:rPr sz="1600" spc="-15" dirty="0">
                <a:latin typeface="Carlito"/>
                <a:cs typeface="Carlito"/>
              </a:rPr>
              <a:t>ekonomik, </a:t>
            </a:r>
            <a:r>
              <a:rPr sz="1600" spc="-5" dirty="0">
                <a:latin typeface="Carlito"/>
                <a:cs typeface="Carlito"/>
              </a:rPr>
              <a:t>teknik, finansal </a:t>
            </a:r>
            <a:r>
              <a:rPr sz="1600" spc="-10" dirty="0">
                <a:latin typeface="Carlito"/>
                <a:cs typeface="Carlito"/>
              </a:rPr>
              <a:t>ve hukuki </a:t>
            </a:r>
            <a:r>
              <a:rPr sz="1600" dirty="0">
                <a:latin typeface="Carlito"/>
                <a:cs typeface="Carlito"/>
              </a:rPr>
              <a:t>analizlerin </a:t>
            </a:r>
            <a:r>
              <a:rPr sz="1600" spc="-5" dirty="0">
                <a:latin typeface="Carlito"/>
                <a:cs typeface="Carlito"/>
              </a:rPr>
              <a:t>planlı bir şekilde  hazırlanmasıdır </a:t>
            </a:r>
            <a:r>
              <a:rPr sz="1600" spc="-10" dirty="0">
                <a:latin typeface="Carlito"/>
                <a:cs typeface="Carlito"/>
              </a:rPr>
              <a:t>(Ayanoğlu </a:t>
            </a:r>
            <a:r>
              <a:rPr sz="1600" spc="-15" dirty="0">
                <a:latin typeface="Carlito"/>
                <a:cs typeface="Carlito"/>
              </a:rPr>
              <a:t>ve </a:t>
            </a:r>
            <a:r>
              <a:rPr sz="1600" spc="-5" dirty="0">
                <a:latin typeface="Carlito"/>
                <a:cs typeface="Carlito"/>
              </a:rPr>
              <a:t>diğerleri</a:t>
            </a:r>
            <a:r>
              <a:rPr sz="1600" spc="25" dirty="0">
                <a:latin typeface="Carlito"/>
                <a:cs typeface="Carlito"/>
              </a:rPr>
              <a:t> </a:t>
            </a:r>
            <a:r>
              <a:rPr sz="1600" dirty="0">
                <a:latin typeface="Carlito"/>
                <a:cs typeface="Carlito"/>
              </a:rPr>
              <a:t>1996).</a:t>
            </a:r>
          </a:p>
        </p:txBody>
      </p:sp>
    </p:spTree>
    <p:extLst>
      <p:ext uri="{BB962C8B-B14F-4D97-AF65-F5344CB8AC3E}">
        <p14:creationId xmlns:p14="http://schemas.microsoft.com/office/powerpoint/2010/main" val="72993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73071" y="56611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214909" y="1301576"/>
            <a:ext cx="8835390" cy="3336811"/>
          </a:xfrm>
          <a:prstGeom prst="rect">
            <a:avLst/>
          </a:prstGeom>
        </p:spPr>
        <p:txBody>
          <a:bodyPr vert="horz" wrap="square" lIns="0" tIns="12700" rIns="0" bIns="0" rtlCol="0">
            <a:spAutoFit/>
          </a:bodyPr>
          <a:lstStyle/>
          <a:p>
            <a:pPr marL="12700">
              <a:spcBef>
                <a:spcPts val="100"/>
              </a:spcBef>
            </a:pPr>
            <a:r>
              <a:rPr u="heavy" spc="-600" dirty="0">
                <a:uFill>
                  <a:solidFill>
                    <a:srgbClr val="C00000"/>
                  </a:solidFill>
                </a:uFill>
                <a:latin typeface="Times New Roman"/>
                <a:cs typeface="Times New Roman"/>
              </a:rPr>
              <a:t> </a:t>
            </a:r>
            <a:r>
              <a:rPr b="1" u="heavy" spc="-5" dirty="0">
                <a:uFill>
                  <a:solidFill>
                    <a:srgbClr val="C00000"/>
                  </a:solidFill>
                </a:uFill>
                <a:latin typeface="Carlito"/>
                <a:cs typeface="Carlito"/>
              </a:rPr>
              <a:t>İnşaat </a:t>
            </a:r>
            <a:r>
              <a:rPr b="1" u="heavy" spc="-30" dirty="0">
                <a:uFill>
                  <a:solidFill>
                    <a:srgbClr val="C00000"/>
                  </a:solidFill>
                </a:uFill>
                <a:latin typeface="Carlito"/>
                <a:cs typeface="Carlito"/>
              </a:rPr>
              <a:t>Yatırım </a:t>
            </a:r>
            <a:r>
              <a:rPr b="1" u="heavy" spc="-5" dirty="0">
                <a:uFill>
                  <a:solidFill>
                    <a:srgbClr val="C00000"/>
                  </a:solidFill>
                </a:uFill>
                <a:latin typeface="Carlito"/>
                <a:cs typeface="Carlito"/>
              </a:rPr>
              <a:t>Projelerinin</a:t>
            </a:r>
            <a:r>
              <a:rPr b="1" u="heavy" spc="15" dirty="0">
                <a:uFill>
                  <a:solidFill>
                    <a:srgbClr val="C00000"/>
                  </a:solidFill>
                </a:uFill>
                <a:latin typeface="Carlito"/>
                <a:cs typeface="Carlito"/>
              </a:rPr>
              <a:t> </a:t>
            </a:r>
            <a:r>
              <a:rPr b="1" u="heavy" spc="-10" dirty="0">
                <a:uFill>
                  <a:solidFill>
                    <a:srgbClr val="C00000"/>
                  </a:solidFill>
                </a:uFill>
                <a:latin typeface="Carlito"/>
                <a:cs typeface="Carlito"/>
              </a:rPr>
              <a:t>Kapsamı</a:t>
            </a:r>
            <a:endParaRPr dirty="0">
              <a:latin typeface="Carlito"/>
              <a:cs typeface="Carlito"/>
            </a:endParaRPr>
          </a:p>
          <a:p>
            <a:pPr marL="12700" marR="6985" algn="just">
              <a:spcBef>
                <a:spcPts val="25"/>
              </a:spcBef>
            </a:pPr>
            <a:r>
              <a:rPr sz="1600" dirty="0">
                <a:latin typeface="Carlito"/>
                <a:cs typeface="Carlito"/>
              </a:rPr>
              <a:t>Bir </a:t>
            </a:r>
            <a:r>
              <a:rPr sz="1600" spc="-5" dirty="0">
                <a:latin typeface="Carlito"/>
                <a:cs typeface="Carlito"/>
              </a:rPr>
              <a:t>inşaat </a:t>
            </a:r>
            <a:r>
              <a:rPr sz="1600" spc="-10" dirty="0">
                <a:latin typeface="Carlito"/>
                <a:cs typeface="Carlito"/>
              </a:rPr>
              <a:t>yatırım projesiyle birçok </a:t>
            </a:r>
            <a:r>
              <a:rPr sz="1600" spc="-5" dirty="0">
                <a:latin typeface="Carlito"/>
                <a:cs typeface="Carlito"/>
              </a:rPr>
              <a:t>kişi, kurum </a:t>
            </a:r>
            <a:r>
              <a:rPr sz="1600" spc="-20" dirty="0">
                <a:latin typeface="Carlito"/>
                <a:cs typeface="Carlito"/>
              </a:rPr>
              <a:t>veya </a:t>
            </a:r>
            <a:r>
              <a:rPr sz="1600" spc="-10" dirty="0">
                <a:latin typeface="Carlito"/>
                <a:cs typeface="Carlito"/>
              </a:rPr>
              <a:t>kuruluş </a:t>
            </a:r>
            <a:r>
              <a:rPr sz="1600" dirty="0">
                <a:latin typeface="Carlito"/>
                <a:cs typeface="Carlito"/>
              </a:rPr>
              <a:t>ilgilenir </a:t>
            </a:r>
            <a:r>
              <a:rPr sz="1600" spc="-15" dirty="0">
                <a:latin typeface="Carlito"/>
                <a:cs typeface="Carlito"/>
              </a:rPr>
              <a:t>ve </a:t>
            </a:r>
            <a:r>
              <a:rPr sz="1600" dirty="0">
                <a:latin typeface="Carlito"/>
                <a:cs typeface="Carlito"/>
              </a:rPr>
              <a:t>bunların  </a:t>
            </a:r>
            <a:r>
              <a:rPr sz="1600" spc="-10" dirty="0">
                <a:latin typeface="Carlito"/>
                <a:cs typeface="Carlito"/>
              </a:rPr>
              <a:t>projeden </a:t>
            </a:r>
            <a:r>
              <a:rPr sz="1600" spc="-5" dirty="0">
                <a:latin typeface="Carlito"/>
                <a:cs typeface="Carlito"/>
              </a:rPr>
              <a:t>beklentileri farklılık </a:t>
            </a:r>
            <a:r>
              <a:rPr sz="1600" spc="-25" dirty="0">
                <a:latin typeface="Carlito"/>
                <a:cs typeface="Carlito"/>
              </a:rPr>
              <a:t>gösterebilir. </a:t>
            </a:r>
            <a:r>
              <a:rPr sz="1600" spc="-10" dirty="0">
                <a:latin typeface="Carlito"/>
                <a:cs typeface="Carlito"/>
              </a:rPr>
              <a:t>Bu </a:t>
            </a:r>
            <a:r>
              <a:rPr sz="1600" spc="-5" dirty="0">
                <a:latin typeface="Carlito"/>
                <a:cs typeface="Carlito"/>
              </a:rPr>
              <a:t>nedenle </a:t>
            </a:r>
            <a:r>
              <a:rPr sz="1600" spc="-10" dirty="0">
                <a:latin typeface="Carlito"/>
                <a:cs typeface="Carlito"/>
              </a:rPr>
              <a:t>yatırımla </a:t>
            </a:r>
            <a:r>
              <a:rPr sz="1600" spc="-15" dirty="0">
                <a:latin typeface="Carlito"/>
                <a:cs typeface="Carlito"/>
              </a:rPr>
              <a:t>ilgilenenler,  </a:t>
            </a:r>
            <a:r>
              <a:rPr sz="1600" spc="-5" dirty="0">
                <a:latin typeface="Carlito"/>
                <a:cs typeface="Carlito"/>
              </a:rPr>
              <a:t>hazırlanacak </a:t>
            </a:r>
            <a:r>
              <a:rPr sz="1600" spc="-10" dirty="0">
                <a:latin typeface="Carlito"/>
                <a:cs typeface="Carlito"/>
              </a:rPr>
              <a:t>fizibilite </a:t>
            </a:r>
            <a:r>
              <a:rPr sz="1600" spc="-5" dirty="0">
                <a:latin typeface="Carlito"/>
                <a:cs typeface="Carlito"/>
              </a:rPr>
              <a:t>raporunun </a:t>
            </a:r>
            <a:r>
              <a:rPr sz="1600" spc="-15" dirty="0">
                <a:latin typeface="Carlito"/>
                <a:cs typeface="Carlito"/>
              </a:rPr>
              <a:t>kendi </a:t>
            </a:r>
            <a:r>
              <a:rPr sz="1600" spc="-5" dirty="0">
                <a:latin typeface="Carlito"/>
                <a:cs typeface="Carlito"/>
              </a:rPr>
              <a:t>beklentilerine </a:t>
            </a:r>
            <a:r>
              <a:rPr sz="1600" spc="-10" dirty="0">
                <a:latin typeface="Carlito"/>
                <a:cs typeface="Carlito"/>
              </a:rPr>
              <a:t>cevap </a:t>
            </a:r>
            <a:r>
              <a:rPr sz="1600" spc="-5" dirty="0">
                <a:latin typeface="Carlito"/>
                <a:cs typeface="Carlito"/>
              </a:rPr>
              <a:t>vermesini</a:t>
            </a:r>
            <a:r>
              <a:rPr sz="1600" spc="140" dirty="0">
                <a:latin typeface="Carlito"/>
                <a:cs typeface="Carlito"/>
              </a:rPr>
              <a:t> </a:t>
            </a:r>
            <a:r>
              <a:rPr sz="1600" spc="-30" dirty="0">
                <a:latin typeface="Carlito"/>
                <a:cs typeface="Carlito"/>
              </a:rPr>
              <a:t>isterler.</a:t>
            </a:r>
            <a:endParaRPr sz="1600" dirty="0">
              <a:latin typeface="Carlito"/>
              <a:cs typeface="Carlito"/>
            </a:endParaRPr>
          </a:p>
          <a:p>
            <a:pPr>
              <a:spcBef>
                <a:spcPts val="20"/>
              </a:spcBef>
            </a:pPr>
            <a:endParaRPr sz="1600" dirty="0">
              <a:latin typeface="Carlito"/>
              <a:cs typeface="Carlito"/>
            </a:endParaRPr>
          </a:p>
          <a:p>
            <a:pPr marL="12700" marR="5080" algn="just">
              <a:spcBef>
                <a:spcPts val="5"/>
              </a:spcBef>
            </a:pPr>
            <a:r>
              <a:rPr sz="1600" spc="-10" dirty="0">
                <a:latin typeface="Carlito"/>
                <a:cs typeface="Carlito"/>
              </a:rPr>
              <a:t>Projeyle </a:t>
            </a:r>
            <a:r>
              <a:rPr sz="1600" dirty="0">
                <a:latin typeface="Carlito"/>
                <a:cs typeface="Carlito"/>
              </a:rPr>
              <a:t>ilgili kişiler </a:t>
            </a:r>
            <a:r>
              <a:rPr sz="1600" spc="-5" dirty="0">
                <a:latin typeface="Carlito"/>
                <a:cs typeface="Carlito"/>
              </a:rPr>
              <a:t>açısından olduğu </a:t>
            </a:r>
            <a:r>
              <a:rPr sz="1600" spc="-35" dirty="0">
                <a:latin typeface="Carlito"/>
                <a:cs typeface="Carlito"/>
              </a:rPr>
              <a:t>kadar, </a:t>
            </a:r>
            <a:r>
              <a:rPr sz="1600" spc="-10" dirty="0">
                <a:latin typeface="Carlito"/>
                <a:cs typeface="Carlito"/>
              </a:rPr>
              <a:t>yatırımın </a:t>
            </a:r>
            <a:r>
              <a:rPr sz="1600" spc="-15" dirty="0">
                <a:latin typeface="Carlito"/>
                <a:cs typeface="Carlito"/>
              </a:rPr>
              <a:t>konusu </a:t>
            </a:r>
            <a:r>
              <a:rPr sz="1600" dirty="0">
                <a:latin typeface="Carlito"/>
                <a:cs typeface="Carlito"/>
              </a:rPr>
              <a:t>da </a:t>
            </a:r>
            <a:r>
              <a:rPr sz="1600" spc="-10" dirty="0">
                <a:latin typeface="Carlito"/>
                <a:cs typeface="Carlito"/>
              </a:rPr>
              <a:t>projenin kapsamını  </a:t>
            </a:r>
            <a:r>
              <a:rPr sz="1600" spc="-25" dirty="0">
                <a:latin typeface="Carlito"/>
                <a:cs typeface="Carlito"/>
              </a:rPr>
              <a:t>etkiler. </a:t>
            </a:r>
            <a:r>
              <a:rPr sz="1600" spc="-5" dirty="0">
                <a:latin typeface="Carlito"/>
                <a:cs typeface="Carlito"/>
              </a:rPr>
              <a:t>Örneğin yeni bir teknoloji ile üretimin düsünüldüğü </a:t>
            </a:r>
            <a:r>
              <a:rPr sz="1600" spc="-10" dirty="0">
                <a:latin typeface="Carlito"/>
                <a:cs typeface="Carlito"/>
              </a:rPr>
              <a:t>projelerde </a:t>
            </a:r>
            <a:r>
              <a:rPr sz="1600" spc="-5" dirty="0">
                <a:latin typeface="Carlito"/>
                <a:cs typeface="Carlito"/>
              </a:rPr>
              <a:t>teknoloji  seçimi </a:t>
            </a:r>
            <a:r>
              <a:rPr sz="1600" spc="-15" dirty="0">
                <a:latin typeface="Carlito"/>
                <a:cs typeface="Carlito"/>
              </a:rPr>
              <a:t>konusu </a:t>
            </a:r>
            <a:r>
              <a:rPr sz="1600" spc="-10" dirty="0">
                <a:latin typeface="Carlito"/>
                <a:cs typeface="Carlito"/>
              </a:rPr>
              <a:t>üzerinde </a:t>
            </a:r>
            <a:r>
              <a:rPr sz="1600" spc="-15" dirty="0">
                <a:latin typeface="Carlito"/>
                <a:cs typeface="Carlito"/>
              </a:rPr>
              <a:t>fazla </a:t>
            </a:r>
            <a:r>
              <a:rPr sz="1600" spc="-5" dirty="0">
                <a:latin typeface="Carlito"/>
                <a:cs typeface="Carlito"/>
              </a:rPr>
              <a:t>durulduğu </a:t>
            </a:r>
            <a:r>
              <a:rPr sz="1600" dirty="0">
                <a:latin typeface="Carlito"/>
                <a:cs typeface="Carlito"/>
              </a:rPr>
              <a:t>halde, </a:t>
            </a:r>
            <a:r>
              <a:rPr sz="1600" spc="-5" dirty="0">
                <a:latin typeface="Carlito"/>
                <a:cs typeface="Carlito"/>
              </a:rPr>
              <a:t>denenmiş bir teknolojiye </a:t>
            </a:r>
            <a:r>
              <a:rPr sz="1600" spc="-15" dirty="0">
                <a:latin typeface="Carlito"/>
                <a:cs typeface="Carlito"/>
              </a:rPr>
              <a:t>dayanan  </a:t>
            </a:r>
            <a:r>
              <a:rPr sz="1600" spc="-10" dirty="0">
                <a:latin typeface="Carlito"/>
                <a:cs typeface="Carlito"/>
              </a:rPr>
              <a:t>projede </a:t>
            </a:r>
            <a:r>
              <a:rPr sz="1600" spc="-5" dirty="0">
                <a:latin typeface="Carlito"/>
                <a:cs typeface="Carlito"/>
              </a:rPr>
              <a:t>teknoloji </a:t>
            </a:r>
            <a:r>
              <a:rPr sz="1600" spc="-10" dirty="0">
                <a:latin typeface="Carlito"/>
                <a:cs typeface="Carlito"/>
              </a:rPr>
              <a:t>konusuna </a:t>
            </a:r>
            <a:r>
              <a:rPr sz="1600" spc="-5" dirty="0">
                <a:latin typeface="Carlito"/>
                <a:cs typeface="Carlito"/>
              </a:rPr>
              <a:t>kısaca değinmekle</a:t>
            </a:r>
            <a:r>
              <a:rPr sz="1600" spc="5" dirty="0">
                <a:latin typeface="Carlito"/>
                <a:cs typeface="Carlito"/>
              </a:rPr>
              <a:t> </a:t>
            </a:r>
            <a:r>
              <a:rPr sz="1600" spc="-20" dirty="0">
                <a:latin typeface="Carlito"/>
                <a:cs typeface="Carlito"/>
              </a:rPr>
              <a:t>yetinilebilir.</a:t>
            </a:r>
            <a:endParaRPr sz="1600" dirty="0">
              <a:latin typeface="Carlito"/>
              <a:cs typeface="Carlito"/>
            </a:endParaRPr>
          </a:p>
          <a:p>
            <a:pPr>
              <a:spcBef>
                <a:spcPts val="20"/>
              </a:spcBef>
            </a:pPr>
            <a:endParaRPr sz="1600" dirty="0">
              <a:latin typeface="Carlito"/>
              <a:cs typeface="Carlito"/>
            </a:endParaRPr>
          </a:p>
          <a:p>
            <a:pPr marL="12700" marR="7620" algn="just">
              <a:spcBef>
                <a:spcPts val="5"/>
              </a:spcBef>
            </a:pPr>
            <a:r>
              <a:rPr sz="1600" spc="-10" dirty="0">
                <a:latin typeface="Carlito"/>
                <a:cs typeface="Carlito"/>
              </a:rPr>
              <a:t>Özellikle </a:t>
            </a:r>
            <a:r>
              <a:rPr sz="1600" spc="-15" dirty="0">
                <a:latin typeface="Carlito"/>
                <a:cs typeface="Carlito"/>
              </a:rPr>
              <a:t>projeye </a:t>
            </a:r>
            <a:r>
              <a:rPr sz="1600" spc="-5" dirty="0">
                <a:latin typeface="Carlito"/>
                <a:cs typeface="Carlito"/>
              </a:rPr>
              <a:t>kredi </a:t>
            </a:r>
            <a:r>
              <a:rPr sz="1600" spc="-10" dirty="0">
                <a:latin typeface="Carlito"/>
                <a:cs typeface="Carlito"/>
              </a:rPr>
              <a:t>verecek </a:t>
            </a:r>
            <a:r>
              <a:rPr sz="1600" spc="-5" dirty="0">
                <a:latin typeface="Carlito"/>
                <a:cs typeface="Carlito"/>
              </a:rPr>
              <a:t>finans </a:t>
            </a:r>
            <a:r>
              <a:rPr sz="1600" spc="-10" dirty="0">
                <a:latin typeface="Carlito"/>
                <a:cs typeface="Carlito"/>
              </a:rPr>
              <a:t>kurumları </a:t>
            </a:r>
            <a:r>
              <a:rPr sz="1600" dirty="0">
                <a:latin typeface="Carlito"/>
                <a:cs typeface="Carlito"/>
              </a:rPr>
              <a:t>ile </a:t>
            </a:r>
            <a:r>
              <a:rPr sz="1600" spc="-10" dirty="0">
                <a:latin typeface="Carlito"/>
                <a:cs typeface="Carlito"/>
              </a:rPr>
              <a:t>yatırımı </a:t>
            </a:r>
            <a:r>
              <a:rPr sz="1600" spc="-5" dirty="0">
                <a:latin typeface="Carlito"/>
                <a:cs typeface="Carlito"/>
              </a:rPr>
              <a:t>hükümet </a:t>
            </a:r>
            <a:r>
              <a:rPr sz="1600" spc="-10" dirty="0">
                <a:latin typeface="Carlito"/>
                <a:cs typeface="Carlito"/>
              </a:rPr>
              <a:t>karaları  </a:t>
            </a:r>
            <a:r>
              <a:rPr sz="1600" spc="-5" dirty="0">
                <a:latin typeface="Carlito"/>
                <a:cs typeface="Carlito"/>
              </a:rPr>
              <a:t>çerçevesinde </a:t>
            </a:r>
            <a:r>
              <a:rPr sz="1600" spc="-15" dirty="0">
                <a:latin typeface="Carlito"/>
                <a:cs typeface="Carlito"/>
              </a:rPr>
              <a:t>teşvik </a:t>
            </a:r>
            <a:r>
              <a:rPr sz="1600" dirty="0">
                <a:latin typeface="Carlito"/>
                <a:cs typeface="Carlito"/>
              </a:rPr>
              <a:t>edecek </a:t>
            </a:r>
            <a:r>
              <a:rPr sz="1600" spc="-10" dirty="0">
                <a:latin typeface="Carlito"/>
                <a:cs typeface="Carlito"/>
              </a:rPr>
              <a:t>ve </a:t>
            </a:r>
            <a:r>
              <a:rPr sz="1600" dirty="0">
                <a:latin typeface="Carlito"/>
                <a:cs typeface="Carlito"/>
              </a:rPr>
              <a:t>çeşitli </a:t>
            </a:r>
            <a:r>
              <a:rPr sz="1600" spc="-10" dirty="0">
                <a:latin typeface="Carlito"/>
                <a:cs typeface="Carlito"/>
              </a:rPr>
              <a:t>imtiyazlardan yararlanma </a:t>
            </a:r>
            <a:r>
              <a:rPr sz="1600" spc="-5" dirty="0">
                <a:latin typeface="Carlito"/>
                <a:cs typeface="Carlito"/>
              </a:rPr>
              <a:t>imkanı tanıyabilecek  </a:t>
            </a:r>
            <a:r>
              <a:rPr sz="1600" spc="-10" dirty="0">
                <a:latin typeface="Carlito"/>
                <a:cs typeface="Carlito"/>
              </a:rPr>
              <a:t>devlet </a:t>
            </a:r>
            <a:r>
              <a:rPr sz="1600" spc="-5" dirty="0">
                <a:latin typeface="Carlito"/>
                <a:cs typeface="Carlito"/>
              </a:rPr>
              <a:t>kurumları, fizibilite </a:t>
            </a:r>
            <a:r>
              <a:rPr sz="1600" dirty="0">
                <a:latin typeface="Carlito"/>
                <a:cs typeface="Carlito"/>
              </a:rPr>
              <a:t>etütlerinin </a:t>
            </a:r>
            <a:r>
              <a:rPr sz="1600" spc="-5" dirty="0">
                <a:latin typeface="Carlito"/>
                <a:cs typeface="Carlito"/>
              </a:rPr>
              <a:t>belirli bazı </a:t>
            </a:r>
            <a:r>
              <a:rPr sz="1600" dirty="0">
                <a:latin typeface="Carlito"/>
                <a:cs typeface="Carlito"/>
              </a:rPr>
              <a:t>şartlarının </a:t>
            </a:r>
            <a:r>
              <a:rPr sz="1600" spc="-5" dirty="0">
                <a:latin typeface="Carlito"/>
                <a:cs typeface="Carlito"/>
              </a:rPr>
              <a:t>yerine getirilmesini  </a:t>
            </a:r>
            <a:r>
              <a:rPr sz="1600" spc="-30" dirty="0">
                <a:latin typeface="Carlito"/>
                <a:cs typeface="Carlito"/>
              </a:rPr>
              <a:t>isterler.</a:t>
            </a:r>
            <a:endParaRPr sz="1600" dirty="0">
              <a:latin typeface="Carlito"/>
              <a:cs typeface="Carlito"/>
            </a:endParaRPr>
          </a:p>
        </p:txBody>
      </p:sp>
    </p:spTree>
    <p:extLst>
      <p:ext uri="{BB962C8B-B14F-4D97-AF65-F5344CB8AC3E}">
        <p14:creationId xmlns:p14="http://schemas.microsoft.com/office/powerpoint/2010/main" val="3343681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41651" y="668986"/>
            <a:ext cx="4580255" cy="290464"/>
          </a:xfrm>
          <a:prstGeom prst="rect">
            <a:avLst/>
          </a:prstGeom>
        </p:spPr>
        <p:txBody>
          <a:bodyPr vert="horz" wrap="square" lIns="0" tIns="13335" rIns="0" bIns="0" rtlCol="0">
            <a:spAutoFit/>
          </a:bodyPr>
          <a:lstStyle/>
          <a:p>
            <a:pPr marL="12700">
              <a:lnSpc>
                <a:spcPct val="100000"/>
              </a:lnSpc>
              <a:spcBef>
                <a:spcPts val="105"/>
              </a:spcBef>
            </a:pPr>
            <a:r>
              <a:rPr sz="1800" spc="-50" dirty="0"/>
              <a:t>İNŞAAT </a:t>
            </a:r>
            <a:r>
              <a:rPr sz="1800" spc="-80" dirty="0"/>
              <a:t>YATIRIM</a:t>
            </a:r>
            <a:r>
              <a:rPr sz="1800" spc="-10" dirty="0"/>
              <a:t> PROJELERİ</a:t>
            </a:r>
          </a:p>
        </p:txBody>
      </p:sp>
      <p:sp>
        <p:nvSpPr>
          <p:cNvPr id="3" name="object 3"/>
          <p:cNvSpPr txBox="1"/>
          <p:nvPr/>
        </p:nvSpPr>
        <p:spPr>
          <a:xfrm>
            <a:off x="123470" y="1565403"/>
            <a:ext cx="8369020" cy="2290371"/>
          </a:xfrm>
          <a:prstGeom prst="rect">
            <a:avLst/>
          </a:prstGeom>
        </p:spPr>
        <p:txBody>
          <a:bodyPr vert="horz" wrap="square" lIns="0" tIns="12700" rIns="0" bIns="0" rtlCol="0">
            <a:spAutoFit/>
          </a:bodyPr>
          <a:lstStyle/>
          <a:p>
            <a:pPr marL="12700">
              <a:spcBef>
                <a:spcPts val="100"/>
              </a:spcBef>
            </a:pPr>
            <a:r>
              <a:rPr u="heavy" spc="-600" dirty="0">
                <a:uFill>
                  <a:solidFill>
                    <a:srgbClr val="C00000"/>
                  </a:solidFill>
                </a:uFill>
                <a:latin typeface="Times New Roman"/>
                <a:cs typeface="Times New Roman"/>
              </a:rPr>
              <a:t> </a:t>
            </a:r>
            <a:r>
              <a:rPr b="1" u="heavy" spc="-5" dirty="0">
                <a:uFill>
                  <a:solidFill>
                    <a:srgbClr val="C00000"/>
                  </a:solidFill>
                </a:uFill>
                <a:latin typeface="Carlito"/>
                <a:cs typeface="Carlito"/>
              </a:rPr>
              <a:t>İnşaat </a:t>
            </a:r>
            <a:r>
              <a:rPr b="1" u="heavy" spc="-30" dirty="0">
                <a:uFill>
                  <a:solidFill>
                    <a:srgbClr val="C00000"/>
                  </a:solidFill>
                </a:uFill>
                <a:latin typeface="Carlito"/>
                <a:cs typeface="Carlito"/>
              </a:rPr>
              <a:t>Yatırım </a:t>
            </a:r>
            <a:r>
              <a:rPr b="1" u="heavy" spc="-5" dirty="0">
                <a:uFill>
                  <a:solidFill>
                    <a:srgbClr val="C00000"/>
                  </a:solidFill>
                </a:uFill>
                <a:latin typeface="Carlito"/>
                <a:cs typeface="Carlito"/>
              </a:rPr>
              <a:t>Projelerinin</a:t>
            </a:r>
            <a:r>
              <a:rPr b="1" u="heavy" spc="10" dirty="0">
                <a:uFill>
                  <a:solidFill>
                    <a:srgbClr val="C00000"/>
                  </a:solidFill>
                </a:uFill>
                <a:latin typeface="Carlito"/>
                <a:cs typeface="Carlito"/>
              </a:rPr>
              <a:t> </a:t>
            </a:r>
            <a:r>
              <a:rPr b="1" u="heavy" dirty="0">
                <a:uFill>
                  <a:solidFill>
                    <a:srgbClr val="C00000"/>
                  </a:solidFill>
                </a:uFill>
                <a:latin typeface="Carlito"/>
                <a:cs typeface="Carlito"/>
              </a:rPr>
              <a:t>Hazırlanması</a:t>
            </a:r>
            <a:endParaRPr dirty="0">
              <a:latin typeface="Carlito"/>
              <a:cs typeface="Carlito"/>
            </a:endParaRPr>
          </a:p>
          <a:p>
            <a:pPr marL="12700">
              <a:spcBef>
                <a:spcPts val="25"/>
              </a:spcBef>
            </a:pPr>
            <a:r>
              <a:rPr sz="1600" spc="-40" dirty="0">
                <a:latin typeface="Carlito"/>
                <a:cs typeface="Carlito"/>
              </a:rPr>
              <a:t>Temel </a:t>
            </a:r>
            <a:r>
              <a:rPr sz="1600" spc="-10" dirty="0">
                <a:latin typeface="Carlito"/>
                <a:cs typeface="Carlito"/>
              </a:rPr>
              <a:t>olarak </a:t>
            </a:r>
            <a:r>
              <a:rPr sz="1600" spc="-5" dirty="0">
                <a:latin typeface="Carlito"/>
                <a:cs typeface="Carlito"/>
              </a:rPr>
              <a:t>bir inşaat </a:t>
            </a:r>
            <a:r>
              <a:rPr sz="1600" spc="-10" dirty="0">
                <a:latin typeface="Carlito"/>
                <a:cs typeface="Carlito"/>
              </a:rPr>
              <a:t>yatırım projesi </a:t>
            </a:r>
            <a:r>
              <a:rPr sz="1600" spc="-5" dirty="0">
                <a:latin typeface="Carlito"/>
                <a:cs typeface="Carlito"/>
              </a:rPr>
              <a:t>hazırlama aşamaları </a:t>
            </a:r>
            <a:r>
              <a:rPr sz="1600" dirty="0">
                <a:latin typeface="Carlito"/>
                <a:cs typeface="Carlito"/>
              </a:rPr>
              <a:t>şu</a:t>
            </a:r>
            <a:r>
              <a:rPr sz="1600" spc="229" dirty="0">
                <a:latin typeface="Carlito"/>
                <a:cs typeface="Carlito"/>
              </a:rPr>
              <a:t> </a:t>
            </a:r>
            <a:r>
              <a:rPr sz="1600" spc="-5" dirty="0">
                <a:latin typeface="Carlito"/>
                <a:cs typeface="Carlito"/>
              </a:rPr>
              <a:t>şekildedir:</a:t>
            </a:r>
            <a:endParaRPr sz="1600" dirty="0">
              <a:latin typeface="Carlito"/>
              <a:cs typeface="Carlito"/>
            </a:endParaRPr>
          </a:p>
          <a:p>
            <a:pPr marL="355591" indent="-343526">
              <a:spcBef>
                <a:spcPts val="5"/>
              </a:spcBef>
              <a:buFont typeface="Arial"/>
              <a:buChar char="•"/>
              <a:tabLst>
                <a:tab pos="355591" algn="l"/>
                <a:tab pos="356226" algn="l"/>
              </a:tabLst>
            </a:pPr>
            <a:r>
              <a:rPr sz="1600" spc="-10" dirty="0">
                <a:latin typeface="Carlito"/>
                <a:cs typeface="Carlito"/>
              </a:rPr>
              <a:t>Proje </a:t>
            </a:r>
            <a:r>
              <a:rPr sz="1600" spc="-5" dirty="0">
                <a:latin typeface="Carlito"/>
                <a:cs typeface="Carlito"/>
              </a:rPr>
              <a:t>fikrinin</a:t>
            </a:r>
            <a:r>
              <a:rPr sz="1600" spc="15" dirty="0">
                <a:latin typeface="Carlito"/>
                <a:cs typeface="Carlito"/>
              </a:rPr>
              <a:t> </a:t>
            </a:r>
            <a:r>
              <a:rPr sz="1600" spc="-5" dirty="0">
                <a:latin typeface="Carlito"/>
                <a:cs typeface="Carlito"/>
              </a:rPr>
              <a:t>doğusu,</a:t>
            </a:r>
            <a:endParaRPr sz="1600" dirty="0">
              <a:latin typeface="Carlito"/>
              <a:cs typeface="Carlito"/>
            </a:endParaRPr>
          </a:p>
          <a:p>
            <a:pPr marL="355591" indent="-343526">
              <a:buFont typeface="Arial"/>
              <a:buChar char="•"/>
              <a:tabLst>
                <a:tab pos="355591" algn="l"/>
                <a:tab pos="356226" algn="l"/>
              </a:tabLst>
            </a:pPr>
            <a:r>
              <a:rPr sz="1600" spc="-5" dirty="0">
                <a:latin typeface="Carlito"/>
                <a:cs typeface="Carlito"/>
              </a:rPr>
              <a:t>Ön</a:t>
            </a:r>
            <a:r>
              <a:rPr sz="1600" spc="-20" dirty="0">
                <a:latin typeface="Carlito"/>
                <a:cs typeface="Carlito"/>
              </a:rPr>
              <a:t> </a:t>
            </a:r>
            <a:r>
              <a:rPr sz="1600" spc="-10" dirty="0">
                <a:latin typeface="Carlito"/>
                <a:cs typeface="Carlito"/>
              </a:rPr>
              <a:t>araştırma,</a:t>
            </a:r>
            <a:endParaRPr sz="1600" dirty="0">
              <a:latin typeface="Carlito"/>
              <a:cs typeface="Carlito"/>
            </a:endParaRPr>
          </a:p>
          <a:p>
            <a:pPr marL="355591" indent="-343526">
              <a:buFont typeface="Arial"/>
              <a:buChar char="•"/>
              <a:tabLst>
                <a:tab pos="355591" algn="l"/>
                <a:tab pos="356226" algn="l"/>
              </a:tabLst>
            </a:pPr>
            <a:r>
              <a:rPr sz="1600" spc="-10" dirty="0">
                <a:latin typeface="Carlito"/>
                <a:cs typeface="Carlito"/>
              </a:rPr>
              <a:t>Fizibilite</a:t>
            </a:r>
            <a:r>
              <a:rPr sz="1600" spc="20" dirty="0">
                <a:latin typeface="Carlito"/>
                <a:cs typeface="Carlito"/>
              </a:rPr>
              <a:t> </a:t>
            </a:r>
            <a:r>
              <a:rPr sz="1600" spc="-5" dirty="0">
                <a:latin typeface="Carlito"/>
                <a:cs typeface="Carlito"/>
              </a:rPr>
              <a:t>etüdü,</a:t>
            </a:r>
            <a:endParaRPr sz="1600" dirty="0">
              <a:latin typeface="Carlito"/>
              <a:cs typeface="Carlito"/>
            </a:endParaRPr>
          </a:p>
          <a:p>
            <a:pPr marL="355591" indent="-343526">
              <a:buFont typeface="Arial"/>
              <a:buChar char="•"/>
              <a:tabLst>
                <a:tab pos="355591" algn="l"/>
                <a:tab pos="356226" algn="l"/>
              </a:tabLst>
            </a:pPr>
            <a:r>
              <a:rPr sz="1600" dirty="0">
                <a:latin typeface="Carlito"/>
                <a:cs typeface="Carlito"/>
              </a:rPr>
              <a:t>Genel </a:t>
            </a:r>
            <a:r>
              <a:rPr sz="1600" spc="-5" dirty="0">
                <a:latin typeface="Carlito"/>
                <a:cs typeface="Carlito"/>
              </a:rPr>
              <a:t>değerlendirme </a:t>
            </a:r>
            <a:r>
              <a:rPr sz="1600" spc="-15" dirty="0">
                <a:latin typeface="Carlito"/>
                <a:cs typeface="Carlito"/>
              </a:rPr>
              <a:t>ve </a:t>
            </a:r>
            <a:r>
              <a:rPr sz="1600" spc="-10" dirty="0">
                <a:latin typeface="Carlito"/>
                <a:cs typeface="Carlito"/>
              </a:rPr>
              <a:t>yatırım kararının</a:t>
            </a:r>
            <a:r>
              <a:rPr sz="1600" spc="35" dirty="0">
                <a:latin typeface="Carlito"/>
                <a:cs typeface="Carlito"/>
              </a:rPr>
              <a:t> </a:t>
            </a:r>
            <a:r>
              <a:rPr sz="1600" spc="-5" dirty="0">
                <a:latin typeface="Carlito"/>
                <a:cs typeface="Carlito"/>
              </a:rPr>
              <a:t>alınması,</a:t>
            </a:r>
            <a:endParaRPr sz="1600" dirty="0">
              <a:latin typeface="Carlito"/>
              <a:cs typeface="Carlito"/>
            </a:endParaRPr>
          </a:p>
          <a:p>
            <a:pPr marL="355591" indent="-343526">
              <a:buFont typeface="Arial"/>
              <a:buChar char="•"/>
              <a:tabLst>
                <a:tab pos="355591" algn="l"/>
                <a:tab pos="356226" algn="l"/>
              </a:tabLst>
            </a:pPr>
            <a:r>
              <a:rPr sz="1600" spc="-10" dirty="0">
                <a:latin typeface="Carlito"/>
                <a:cs typeface="Carlito"/>
              </a:rPr>
              <a:t>Kesin</a:t>
            </a:r>
            <a:r>
              <a:rPr sz="1600" spc="-5" dirty="0">
                <a:latin typeface="Carlito"/>
                <a:cs typeface="Carlito"/>
              </a:rPr>
              <a:t> </a:t>
            </a:r>
            <a:r>
              <a:rPr sz="1600" spc="-10" dirty="0">
                <a:latin typeface="Carlito"/>
                <a:cs typeface="Carlito"/>
              </a:rPr>
              <a:t>proje,</a:t>
            </a:r>
            <a:endParaRPr sz="1600" dirty="0">
              <a:latin typeface="Carlito"/>
              <a:cs typeface="Carlito"/>
            </a:endParaRPr>
          </a:p>
          <a:p>
            <a:pPr marL="355591" indent="-343526">
              <a:buFont typeface="Arial"/>
              <a:buChar char="•"/>
              <a:tabLst>
                <a:tab pos="355591" algn="l"/>
                <a:tab pos="356226" algn="l"/>
              </a:tabLst>
            </a:pPr>
            <a:r>
              <a:rPr sz="1600" spc="-10" dirty="0">
                <a:latin typeface="Carlito"/>
                <a:cs typeface="Carlito"/>
              </a:rPr>
              <a:t>Projenin </a:t>
            </a:r>
            <a:r>
              <a:rPr sz="1600" spc="-5" dirty="0">
                <a:latin typeface="Carlito"/>
                <a:cs typeface="Carlito"/>
              </a:rPr>
              <a:t>uygulanması,</a:t>
            </a:r>
            <a:endParaRPr sz="1600" dirty="0">
              <a:latin typeface="Carlito"/>
              <a:cs typeface="Carlito"/>
            </a:endParaRPr>
          </a:p>
          <a:p>
            <a:pPr marL="355591" indent="-343526">
              <a:buFont typeface="Arial"/>
              <a:buChar char="•"/>
              <a:tabLst>
                <a:tab pos="355591" algn="l"/>
                <a:tab pos="356226" algn="l"/>
              </a:tabLst>
            </a:pPr>
            <a:r>
              <a:rPr sz="1600" spc="-5" dirty="0">
                <a:latin typeface="Carlito"/>
                <a:cs typeface="Carlito"/>
              </a:rPr>
              <a:t>Deneme </a:t>
            </a:r>
            <a:r>
              <a:rPr sz="1600" spc="-10" dirty="0">
                <a:latin typeface="Carlito"/>
                <a:cs typeface="Carlito"/>
              </a:rPr>
              <a:t>üretimi </a:t>
            </a:r>
            <a:r>
              <a:rPr sz="1600" spc="-15" dirty="0">
                <a:latin typeface="Carlito"/>
                <a:cs typeface="Carlito"/>
              </a:rPr>
              <a:t>ve </a:t>
            </a:r>
            <a:r>
              <a:rPr sz="1600" spc="-10" dirty="0">
                <a:latin typeface="Carlito"/>
                <a:cs typeface="Carlito"/>
              </a:rPr>
              <a:t>üretime</a:t>
            </a:r>
            <a:r>
              <a:rPr sz="1600" spc="40" dirty="0">
                <a:latin typeface="Carlito"/>
                <a:cs typeface="Carlito"/>
              </a:rPr>
              <a:t> </a:t>
            </a:r>
            <a:r>
              <a:rPr sz="1600" spc="-5" dirty="0">
                <a:latin typeface="Carlito"/>
                <a:cs typeface="Carlito"/>
              </a:rPr>
              <a:t>geçiş.</a:t>
            </a:r>
            <a:endParaRPr sz="1600" dirty="0">
              <a:latin typeface="Carlito"/>
              <a:cs typeface="Carlito"/>
            </a:endParaRPr>
          </a:p>
        </p:txBody>
      </p:sp>
    </p:spTree>
    <p:extLst>
      <p:ext uri="{BB962C8B-B14F-4D97-AF65-F5344CB8AC3E}">
        <p14:creationId xmlns:p14="http://schemas.microsoft.com/office/powerpoint/2010/main" val="1328222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95371" y="611836"/>
            <a:ext cx="1859914" cy="321242"/>
          </a:xfrm>
          <a:prstGeom prst="rect">
            <a:avLst/>
          </a:prstGeom>
        </p:spPr>
        <p:txBody>
          <a:bodyPr vert="horz" wrap="square" lIns="0" tIns="13335" rIns="0" bIns="0" rtlCol="0">
            <a:spAutoFit/>
          </a:bodyPr>
          <a:lstStyle/>
          <a:p>
            <a:pPr marL="12700">
              <a:lnSpc>
                <a:spcPct val="100000"/>
              </a:lnSpc>
              <a:spcBef>
                <a:spcPts val="105"/>
              </a:spcBef>
            </a:pPr>
            <a:r>
              <a:rPr sz="2000" dirty="0"/>
              <a:t>K</a:t>
            </a:r>
            <a:r>
              <a:rPr sz="2000" spc="-260" dirty="0"/>
              <a:t>A</a:t>
            </a:r>
            <a:r>
              <a:rPr sz="2000" dirty="0"/>
              <a:t>YNA</a:t>
            </a:r>
            <a:r>
              <a:rPr sz="2000" spc="-114" dirty="0"/>
              <a:t>K</a:t>
            </a:r>
            <a:r>
              <a:rPr sz="2000" spc="-5" dirty="0"/>
              <a:t>ÇA</a:t>
            </a:r>
          </a:p>
        </p:txBody>
      </p:sp>
      <p:sp>
        <p:nvSpPr>
          <p:cNvPr id="3" name="object 3"/>
          <p:cNvSpPr txBox="1"/>
          <p:nvPr/>
        </p:nvSpPr>
        <p:spPr>
          <a:xfrm>
            <a:off x="457200" y="1609344"/>
            <a:ext cx="8335645" cy="3214341"/>
          </a:xfrm>
          <a:prstGeom prst="rect">
            <a:avLst/>
          </a:prstGeom>
        </p:spPr>
        <p:txBody>
          <a:bodyPr vert="horz" wrap="square" lIns="0" tIns="13335" rIns="0" bIns="0" rtlCol="0">
            <a:spAutoFit/>
          </a:bodyPr>
          <a:lstStyle/>
          <a:p>
            <a:pPr marL="355591" indent="-342892" algn="just">
              <a:spcBef>
                <a:spcPts val="105"/>
              </a:spcBef>
              <a:buFont typeface="Arial"/>
              <a:buChar char="•"/>
              <a:tabLst>
                <a:tab pos="354956" algn="l"/>
                <a:tab pos="355591" algn="l"/>
              </a:tabLst>
            </a:pPr>
            <a:r>
              <a:rPr sz="1600" dirty="0">
                <a:latin typeface="Carlito"/>
                <a:cs typeface="Carlito"/>
              </a:rPr>
              <a:t>Akgüç, </a:t>
            </a:r>
            <a:r>
              <a:rPr sz="1600" spc="-10" dirty="0">
                <a:latin typeface="Carlito"/>
                <a:cs typeface="Carlito"/>
              </a:rPr>
              <a:t>Ö., </a:t>
            </a:r>
            <a:r>
              <a:rPr sz="1600" dirty="0">
                <a:latin typeface="Carlito"/>
                <a:cs typeface="Carlito"/>
              </a:rPr>
              <a:t>1998. </a:t>
            </a:r>
            <a:r>
              <a:rPr sz="1600" spc="-5" dirty="0">
                <a:latin typeface="Carlito"/>
                <a:cs typeface="Carlito"/>
              </a:rPr>
              <a:t>Finansal </a:t>
            </a:r>
            <a:r>
              <a:rPr sz="1600" spc="-25" dirty="0">
                <a:latin typeface="Carlito"/>
                <a:cs typeface="Carlito"/>
              </a:rPr>
              <a:t>Yönetim, </a:t>
            </a:r>
            <a:r>
              <a:rPr sz="1600" dirty="0">
                <a:latin typeface="Carlito"/>
                <a:cs typeface="Carlito"/>
              </a:rPr>
              <a:t>Muhasebe </a:t>
            </a:r>
            <a:r>
              <a:rPr sz="1600" spc="-5" dirty="0">
                <a:latin typeface="Carlito"/>
                <a:cs typeface="Carlito"/>
              </a:rPr>
              <a:t>Enstitüsü </a:t>
            </a:r>
            <a:r>
              <a:rPr sz="1600" dirty="0">
                <a:latin typeface="Carlito"/>
                <a:cs typeface="Carlito"/>
              </a:rPr>
              <a:t>Eğitim </a:t>
            </a:r>
            <a:r>
              <a:rPr sz="1600" spc="-15" dirty="0">
                <a:latin typeface="Carlito"/>
                <a:cs typeface="Carlito"/>
              </a:rPr>
              <a:t>ve </a:t>
            </a:r>
            <a:r>
              <a:rPr sz="1600" spc="-10" dirty="0" err="1">
                <a:latin typeface="Carlito"/>
                <a:cs typeface="Carlito"/>
              </a:rPr>
              <a:t>Araştırma</a:t>
            </a:r>
            <a:r>
              <a:rPr sz="1600" spc="65" dirty="0">
                <a:latin typeface="Carlito"/>
                <a:cs typeface="Carlito"/>
              </a:rPr>
              <a:t> </a:t>
            </a:r>
            <a:r>
              <a:rPr sz="1600" spc="-20" dirty="0" err="1" smtClean="0">
                <a:latin typeface="Carlito"/>
                <a:cs typeface="Carlito"/>
              </a:rPr>
              <a:t>Vakfı</a:t>
            </a:r>
            <a:r>
              <a:rPr lang="tr-TR" sz="1600" dirty="0">
                <a:latin typeface="Carlito"/>
                <a:cs typeface="Carlito"/>
              </a:rPr>
              <a:t> </a:t>
            </a:r>
            <a:r>
              <a:rPr sz="1600" spc="-35" dirty="0" err="1" smtClean="0">
                <a:latin typeface="Carlito"/>
                <a:cs typeface="Carlito"/>
              </a:rPr>
              <a:t>Yayın</a:t>
            </a:r>
            <a:r>
              <a:rPr sz="1600" spc="-35" dirty="0" smtClean="0">
                <a:latin typeface="Carlito"/>
                <a:cs typeface="Carlito"/>
              </a:rPr>
              <a:t> </a:t>
            </a:r>
            <a:r>
              <a:rPr sz="1600" dirty="0">
                <a:latin typeface="Carlito"/>
                <a:cs typeface="Carlito"/>
              </a:rPr>
              <a:t>No: 17,</a:t>
            </a:r>
            <a:r>
              <a:rPr sz="1600" spc="-15" dirty="0">
                <a:latin typeface="Carlito"/>
                <a:cs typeface="Carlito"/>
              </a:rPr>
              <a:t> </a:t>
            </a:r>
            <a:r>
              <a:rPr sz="1600" spc="-5" dirty="0">
                <a:latin typeface="Carlito"/>
                <a:cs typeface="Carlito"/>
              </a:rPr>
              <a:t>İstanbul.</a:t>
            </a:r>
            <a:endParaRPr sz="1600" dirty="0">
              <a:latin typeface="Carlito"/>
              <a:cs typeface="Carlito"/>
            </a:endParaRPr>
          </a:p>
          <a:p>
            <a:pPr marL="355591" marR="10160" indent="-342892" algn="just">
              <a:buFont typeface="Arial"/>
              <a:buChar char="•"/>
              <a:tabLst>
                <a:tab pos="354956" algn="l"/>
                <a:tab pos="355591" algn="l"/>
              </a:tabLst>
            </a:pPr>
            <a:r>
              <a:rPr sz="1600" spc="-5" dirty="0">
                <a:latin typeface="Carlito"/>
                <a:cs typeface="Carlito"/>
              </a:rPr>
              <a:t>Aktaşlı, </a:t>
            </a:r>
            <a:r>
              <a:rPr sz="1600" dirty="0">
                <a:latin typeface="Carlito"/>
                <a:cs typeface="Carlito"/>
              </a:rPr>
              <a:t>B., 1985. </a:t>
            </a:r>
            <a:r>
              <a:rPr sz="1600" spc="-40" dirty="0">
                <a:latin typeface="Carlito"/>
                <a:cs typeface="Carlito"/>
              </a:rPr>
              <a:t>Toplu </a:t>
            </a:r>
            <a:r>
              <a:rPr sz="1600" spc="-10" dirty="0">
                <a:latin typeface="Carlito"/>
                <a:cs typeface="Carlito"/>
              </a:rPr>
              <a:t>Konut Projelerine </a:t>
            </a:r>
            <a:r>
              <a:rPr sz="1600" spc="-25" dirty="0">
                <a:latin typeface="Carlito"/>
                <a:cs typeface="Carlito"/>
              </a:rPr>
              <a:t>Yönelik </a:t>
            </a:r>
            <a:r>
              <a:rPr sz="1600" spc="-5" dirty="0">
                <a:latin typeface="Carlito"/>
                <a:cs typeface="Carlito"/>
              </a:rPr>
              <a:t>Fizibilite Çalışmaları </a:t>
            </a:r>
            <a:r>
              <a:rPr sz="1600" dirty="0">
                <a:latin typeface="Carlito"/>
                <a:cs typeface="Carlito"/>
              </a:rPr>
              <a:t>İçin </a:t>
            </a:r>
            <a:r>
              <a:rPr sz="1600" spc="-10" dirty="0">
                <a:latin typeface="Carlito"/>
                <a:cs typeface="Carlito"/>
              </a:rPr>
              <a:t>Sistemli  </a:t>
            </a:r>
            <a:r>
              <a:rPr sz="1600" dirty="0">
                <a:latin typeface="Carlito"/>
                <a:cs typeface="Carlito"/>
              </a:rPr>
              <a:t>Bir </a:t>
            </a:r>
            <a:r>
              <a:rPr sz="1600" spc="-20" dirty="0">
                <a:latin typeface="Carlito"/>
                <a:cs typeface="Carlito"/>
              </a:rPr>
              <a:t>Yaklaşım </a:t>
            </a:r>
            <a:r>
              <a:rPr sz="1600" spc="-5" dirty="0">
                <a:latin typeface="Carlito"/>
                <a:cs typeface="Carlito"/>
              </a:rPr>
              <a:t>Önerisi, </a:t>
            </a:r>
            <a:r>
              <a:rPr sz="1600" spc="-25" dirty="0">
                <a:latin typeface="Carlito"/>
                <a:cs typeface="Carlito"/>
              </a:rPr>
              <a:t>Yüksek </a:t>
            </a:r>
            <a:r>
              <a:rPr sz="1600" spc="-5" dirty="0">
                <a:latin typeface="Carlito"/>
                <a:cs typeface="Carlito"/>
              </a:rPr>
              <a:t>Lisans </a:t>
            </a:r>
            <a:r>
              <a:rPr sz="1600" spc="-45" dirty="0">
                <a:latin typeface="Carlito"/>
                <a:cs typeface="Carlito"/>
              </a:rPr>
              <a:t>Tezi, </a:t>
            </a:r>
            <a:r>
              <a:rPr sz="1600" spc="-70" dirty="0">
                <a:latin typeface="Carlito"/>
                <a:cs typeface="Carlito"/>
              </a:rPr>
              <a:t>İ.T.Ü. </a:t>
            </a:r>
            <a:r>
              <a:rPr sz="1600" spc="-10" dirty="0">
                <a:latin typeface="Carlito"/>
                <a:cs typeface="Carlito"/>
              </a:rPr>
              <a:t>Fen </a:t>
            </a:r>
            <a:r>
              <a:rPr sz="1600" spc="-5" dirty="0">
                <a:latin typeface="Carlito"/>
                <a:cs typeface="Carlito"/>
              </a:rPr>
              <a:t>Bilimleri Enstitüsü,</a:t>
            </a:r>
            <a:r>
              <a:rPr sz="1600" spc="285" dirty="0">
                <a:latin typeface="Carlito"/>
                <a:cs typeface="Carlito"/>
              </a:rPr>
              <a:t> </a:t>
            </a:r>
            <a:r>
              <a:rPr sz="1600" spc="-10" dirty="0">
                <a:latin typeface="Carlito"/>
                <a:cs typeface="Carlito"/>
              </a:rPr>
              <a:t>İstanbul.</a:t>
            </a:r>
            <a:endParaRPr sz="1600" dirty="0">
              <a:latin typeface="Carlito"/>
              <a:cs typeface="Carlito"/>
            </a:endParaRPr>
          </a:p>
          <a:p>
            <a:pPr marL="355591" indent="-342892" algn="just">
              <a:buFont typeface="Arial"/>
              <a:buChar char="•"/>
              <a:tabLst>
                <a:tab pos="354956" algn="l"/>
                <a:tab pos="355591" algn="l"/>
              </a:tabLst>
            </a:pPr>
            <a:r>
              <a:rPr sz="1600" dirty="0">
                <a:latin typeface="Carlito"/>
                <a:cs typeface="Carlito"/>
              </a:rPr>
              <a:t>Arpacı, </a:t>
            </a:r>
            <a:r>
              <a:rPr sz="1600" spc="-5" dirty="0">
                <a:latin typeface="Carlito"/>
                <a:cs typeface="Carlito"/>
              </a:rPr>
              <a:t>S.S., </a:t>
            </a:r>
            <a:r>
              <a:rPr sz="1600" dirty="0">
                <a:latin typeface="Carlito"/>
                <a:cs typeface="Carlito"/>
              </a:rPr>
              <a:t>1995. </a:t>
            </a:r>
            <a:r>
              <a:rPr sz="1600" spc="-10" dirty="0">
                <a:latin typeface="Carlito"/>
                <a:cs typeface="Carlito"/>
              </a:rPr>
              <a:t>Konut Projelerinde Simülasyon </a:t>
            </a:r>
            <a:r>
              <a:rPr sz="1600" spc="-20" dirty="0">
                <a:latin typeface="Carlito"/>
                <a:cs typeface="Carlito"/>
              </a:rPr>
              <a:t>Yaklaşımı </a:t>
            </a:r>
            <a:r>
              <a:rPr sz="1600" spc="-5" dirty="0">
                <a:latin typeface="Carlito"/>
                <a:cs typeface="Carlito"/>
              </a:rPr>
              <a:t>ile </a:t>
            </a:r>
            <a:r>
              <a:rPr sz="1600" spc="-5" dirty="0" err="1">
                <a:latin typeface="Carlito"/>
                <a:cs typeface="Carlito"/>
              </a:rPr>
              <a:t>Maliyet</a:t>
            </a:r>
            <a:r>
              <a:rPr sz="1600" spc="145" dirty="0">
                <a:latin typeface="Carlito"/>
                <a:cs typeface="Carlito"/>
              </a:rPr>
              <a:t> </a:t>
            </a:r>
            <a:r>
              <a:rPr sz="1600" spc="-25" dirty="0" err="1" smtClean="0">
                <a:latin typeface="Carlito"/>
                <a:cs typeface="Carlito"/>
              </a:rPr>
              <a:t>Tahmini</a:t>
            </a:r>
            <a:r>
              <a:rPr sz="1600" spc="-25" dirty="0" smtClean="0">
                <a:latin typeface="Carlito"/>
                <a:cs typeface="Carlito"/>
              </a:rPr>
              <a:t>,</a:t>
            </a:r>
            <a:r>
              <a:rPr lang="tr-TR" sz="1600" dirty="0">
                <a:latin typeface="Carlito"/>
                <a:cs typeface="Carlito"/>
              </a:rPr>
              <a:t> </a:t>
            </a:r>
            <a:r>
              <a:rPr sz="1600" spc="-25" dirty="0" err="1" smtClean="0">
                <a:latin typeface="Carlito"/>
                <a:cs typeface="Carlito"/>
              </a:rPr>
              <a:t>Yüksek</a:t>
            </a:r>
            <a:r>
              <a:rPr sz="1600" spc="-25" dirty="0" smtClean="0">
                <a:latin typeface="Carlito"/>
                <a:cs typeface="Carlito"/>
              </a:rPr>
              <a:t> </a:t>
            </a:r>
            <a:r>
              <a:rPr sz="1600" spc="-5" dirty="0">
                <a:latin typeface="Carlito"/>
                <a:cs typeface="Carlito"/>
              </a:rPr>
              <a:t>Lisans </a:t>
            </a:r>
            <a:r>
              <a:rPr sz="1600" spc="-45" dirty="0">
                <a:latin typeface="Carlito"/>
                <a:cs typeface="Carlito"/>
              </a:rPr>
              <a:t>Tezi, </a:t>
            </a:r>
            <a:r>
              <a:rPr sz="1600" spc="-70" dirty="0">
                <a:latin typeface="Carlito"/>
                <a:cs typeface="Carlito"/>
              </a:rPr>
              <a:t>İ.T.Ü. </a:t>
            </a:r>
            <a:r>
              <a:rPr sz="1600" spc="-10" dirty="0">
                <a:latin typeface="Carlito"/>
                <a:cs typeface="Carlito"/>
              </a:rPr>
              <a:t>Fen </a:t>
            </a:r>
            <a:r>
              <a:rPr sz="1600" spc="-5" dirty="0">
                <a:latin typeface="Carlito"/>
                <a:cs typeface="Carlito"/>
              </a:rPr>
              <a:t>Bilimleri Enstitüsü,</a:t>
            </a:r>
            <a:r>
              <a:rPr sz="1600" spc="170" dirty="0">
                <a:latin typeface="Carlito"/>
                <a:cs typeface="Carlito"/>
              </a:rPr>
              <a:t> </a:t>
            </a:r>
            <a:r>
              <a:rPr sz="1600" spc="-5" dirty="0">
                <a:latin typeface="Carlito"/>
                <a:cs typeface="Carlito"/>
              </a:rPr>
              <a:t>İstanbul.</a:t>
            </a:r>
            <a:endParaRPr sz="1600" dirty="0">
              <a:latin typeface="Carlito"/>
              <a:cs typeface="Carlito"/>
            </a:endParaRPr>
          </a:p>
          <a:p>
            <a:pPr marL="355591" marR="147317" indent="-342892" algn="just">
              <a:buFont typeface="Arial"/>
              <a:buChar char="•"/>
              <a:tabLst>
                <a:tab pos="354956" algn="l"/>
                <a:tab pos="355591" algn="l"/>
              </a:tabLst>
            </a:pPr>
            <a:r>
              <a:rPr sz="1600" spc="-5" dirty="0">
                <a:latin typeface="Carlito"/>
                <a:cs typeface="Carlito"/>
              </a:rPr>
              <a:t>Ashworth, </a:t>
            </a:r>
            <a:r>
              <a:rPr sz="1600" dirty="0">
                <a:latin typeface="Carlito"/>
                <a:cs typeface="Carlito"/>
              </a:rPr>
              <a:t>A., 1988. </a:t>
            </a:r>
            <a:r>
              <a:rPr sz="1600" spc="-10" dirty="0">
                <a:latin typeface="Carlito"/>
                <a:cs typeface="Carlito"/>
              </a:rPr>
              <a:t>Cost </a:t>
            </a:r>
            <a:r>
              <a:rPr sz="1600" dirty="0">
                <a:latin typeface="Carlito"/>
                <a:cs typeface="Carlito"/>
              </a:rPr>
              <a:t>Studies </a:t>
            </a:r>
            <a:r>
              <a:rPr sz="1600" spc="-5" dirty="0">
                <a:latin typeface="Carlito"/>
                <a:cs typeface="Carlito"/>
              </a:rPr>
              <a:t>of </a:t>
            </a:r>
            <a:r>
              <a:rPr sz="1600" dirty="0">
                <a:latin typeface="Carlito"/>
                <a:cs typeface="Carlito"/>
              </a:rPr>
              <a:t>Buildings, Longman </a:t>
            </a:r>
            <a:r>
              <a:rPr sz="1600" spc="-5" dirty="0">
                <a:latin typeface="Carlito"/>
                <a:cs typeface="Carlito"/>
              </a:rPr>
              <a:t>Sciencetific </a:t>
            </a:r>
            <a:r>
              <a:rPr sz="1600" dirty="0">
                <a:latin typeface="Carlito"/>
                <a:cs typeface="Carlito"/>
              </a:rPr>
              <a:t>&amp; </a:t>
            </a:r>
            <a:r>
              <a:rPr sz="1600" spc="-20" dirty="0">
                <a:latin typeface="Carlito"/>
                <a:cs typeface="Carlito"/>
              </a:rPr>
              <a:t>Technical,  </a:t>
            </a:r>
            <a:r>
              <a:rPr sz="1600" spc="-5" dirty="0">
                <a:latin typeface="Carlito"/>
                <a:cs typeface="Carlito"/>
              </a:rPr>
              <a:t>U.S.A.</a:t>
            </a:r>
            <a:endParaRPr sz="1600" dirty="0">
              <a:latin typeface="Carlito"/>
              <a:cs typeface="Carlito"/>
            </a:endParaRPr>
          </a:p>
          <a:p>
            <a:pPr marL="355591" indent="-342892" algn="just">
              <a:buFont typeface="Arial"/>
              <a:buChar char="•"/>
              <a:tabLst>
                <a:tab pos="354956" algn="l"/>
                <a:tab pos="355591" algn="l"/>
              </a:tabLst>
            </a:pPr>
            <a:r>
              <a:rPr sz="1600" spc="-10" dirty="0">
                <a:latin typeface="Carlito"/>
                <a:cs typeface="Carlito"/>
              </a:rPr>
              <a:t>Ayanoğlu, </a:t>
            </a:r>
            <a:r>
              <a:rPr sz="1600" dirty="0">
                <a:latin typeface="Carlito"/>
                <a:cs typeface="Carlito"/>
              </a:rPr>
              <a:t>K., </a:t>
            </a:r>
            <a:r>
              <a:rPr sz="1600" spc="-10" dirty="0">
                <a:latin typeface="Carlito"/>
                <a:cs typeface="Carlito"/>
              </a:rPr>
              <a:t>Düzyol, </a:t>
            </a:r>
            <a:r>
              <a:rPr sz="1600" spc="-5" dirty="0">
                <a:latin typeface="Carlito"/>
                <a:cs typeface="Carlito"/>
              </a:rPr>
              <a:t>C., </a:t>
            </a:r>
            <a:r>
              <a:rPr sz="1600" spc="-40" dirty="0">
                <a:latin typeface="Carlito"/>
                <a:cs typeface="Carlito"/>
              </a:rPr>
              <a:t>İlter. </a:t>
            </a:r>
            <a:r>
              <a:rPr sz="1600" dirty="0">
                <a:latin typeface="Carlito"/>
                <a:cs typeface="Carlito"/>
              </a:rPr>
              <a:t>N. </a:t>
            </a:r>
            <a:r>
              <a:rPr sz="1600" spc="-15" dirty="0">
                <a:latin typeface="Carlito"/>
                <a:cs typeface="Carlito"/>
              </a:rPr>
              <a:t>ve Yılmaz, </a:t>
            </a:r>
            <a:r>
              <a:rPr sz="1600" spc="-5" dirty="0">
                <a:latin typeface="Carlito"/>
                <a:cs typeface="Carlito"/>
              </a:rPr>
              <a:t>C., </a:t>
            </a:r>
            <a:r>
              <a:rPr sz="1600" dirty="0">
                <a:latin typeface="Carlito"/>
                <a:cs typeface="Carlito"/>
              </a:rPr>
              <a:t>1996. </a:t>
            </a:r>
            <a:r>
              <a:rPr sz="1600" spc="-25" dirty="0" err="1">
                <a:latin typeface="Carlito"/>
                <a:cs typeface="Carlito"/>
              </a:rPr>
              <a:t>Yatırım</a:t>
            </a:r>
            <a:r>
              <a:rPr sz="1600" spc="-20" dirty="0">
                <a:latin typeface="Carlito"/>
                <a:cs typeface="Carlito"/>
              </a:rPr>
              <a:t> </a:t>
            </a:r>
            <a:r>
              <a:rPr sz="1600" spc="-10" dirty="0" err="1" smtClean="0">
                <a:latin typeface="Carlito"/>
                <a:cs typeface="Carlito"/>
              </a:rPr>
              <a:t>Projelerinin</a:t>
            </a:r>
            <a:r>
              <a:rPr lang="tr-TR" sz="1600" dirty="0">
                <a:latin typeface="Carlito"/>
                <a:cs typeface="Carlito"/>
              </a:rPr>
              <a:t> </a:t>
            </a:r>
            <a:r>
              <a:rPr sz="1600" dirty="0" err="1" smtClean="0">
                <a:latin typeface="Carlito"/>
                <a:cs typeface="Carlito"/>
              </a:rPr>
              <a:t>Planlanması</a:t>
            </a:r>
            <a:r>
              <a:rPr sz="1600" dirty="0" smtClean="0">
                <a:latin typeface="Carlito"/>
                <a:cs typeface="Carlito"/>
              </a:rPr>
              <a:t> </a:t>
            </a:r>
            <a:r>
              <a:rPr sz="1600" spc="-15" dirty="0">
                <a:latin typeface="Carlito"/>
                <a:cs typeface="Carlito"/>
              </a:rPr>
              <a:t>ve </a:t>
            </a:r>
            <a:r>
              <a:rPr sz="1600" spc="-5" dirty="0">
                <a:latin typeface="Carlito"/>
                <a:cs typeface="Carlito"/>
              </a:rPr>
              <a:t>Analizi, İktisadi </a:t>
            </a:r>
            <a:r>
              <a:rPr sz="1600" spc="-10" dirty="0">
                <a:latin typeface="Carlito"/>
                <a:cs typeface="Carlito"/>
              </a:rPr>
              <a:t>Sektörler </a:t>
            </a:r>
            <a:r>
              <a:rPr sz="1600" spc="-15" dirty="0">
                <a:latin typeface="Carlito"/>
                <a:cs typeface="Carlito"/>
              </a:rPr>
              <a:t>ve Koordinasyon </a:t>
            </a:r>
            <a:r>
              <a:rPr sz="1600" dirty="0">
                <a:latin typeface="Carlito"/>
                <a:cs typeface="Carlito"/>
              </a:rPr>
              <a:t>Genel </a:t>
            </a:r>
            <a:r>
              <a:rPr sz="1600" dirty="0" err="1">
                <a:latin typeface="Carlito"/>
                <a:cs typeface="Carlito"/>
              </a:rPr>
              <a:t>Müdürlüğü</a:t>
            </a:r>
            <a:r>
              <a:rPr sz="1600" spc="100" dirty="0">
                <a:latin typeface="Carlito"/>
                <a:cs typeface="Carlito"/>
              </a:rPr>
              <a:t> </a:t>
            </a:r>
            <a:r>
              <a:rPr sz="1600" spc="-110" dirty="0" smtClean="0">
                <a:latin typeface="Carlito"/>
                <a:cs typeface="Carlito"/>
              </a:rPr>
              <a:t>D.P.T.</a:t>
            </a:r>
            <a:r>
              <a:rPr lang="tr-TR" sz="1600" dirty="0">
                <a:latin typeface="Carlito"/>
                <a:cs typeface="Carlito"/>
              </a:rPr>
              <a:t> </a:t>
            </a:r>
            <a:r>
              <a:rPr sz="1600" spc="-20" dirty="0" err="1" smtClean="0">
                <a:latin typeface="Carlito"/>
                <a:cs typeface="Carlito"/>
              </a:rPr>
              <a:t>Yayınları</a:t>
            </a:r>
            <a:r>
              <a:rPr sz="1600" spc="-20" dirty="0">
                <a:latin typeface="Carlito"/>
                <a:cs typeface="Carlito"/>
              </a:rPr>
              <a:t>,</a:t>
            </a:r>
            <a:r>
              <a:rPr sz="1600" dirty="0">
                <a:latin typeface="Carlito"/>
                <a:cs typeface="Carlito"/>
              </a:rPr>
              <a:t> </a:t>
            </a:r>
            <a:r>
              <a:rPr sz="1600" spc="-10" dirty="0">
                <a:latin typeface="Carlito"/>
                <a:cs typeface="Carlito"/>
              </a:rPr>
              <a:t>Ankara.</a:t>
            </a:r>
            <a:endParaRPr sz="1600" dirty="0">
              <a:latin typeface="Carlito"/>
              <a:cs typeface="Carlito"/>
            </a:endParaRPr>
          </a:p>
          <a:p>
            <a:pPr marL="355591" indent="-342892" algn="just">
              <a:buFont typeface="Arial"/>
              <a:buChar char="•"/>
              <a:tabLst>
                <a:tab pos="354956" algn="l"/>
                <a:tab pos="355591" algn="l"/>
              </a:tabLst>
            </a:pPr>
            <a:r>
              <a:rPr sz="1600" spc="-5" dirty="0">
                <a:latin typeface="Carlito"/>
                <a:cs typeface="Carlito"/>
              </a:rPr>
              <a:t>Bostancıoğlu, E., </a:t>
            </a:r>
            <a:r>
              <a:rPr sz="1600" dirty="0">
                <a:latin typeface="Carlito"/>
                <a:cs typeface="Carlito"/>
              </a:rPr>
              <a:t>1999. </a:t>
            </a:r>
            <a:r>
              <a:rPr sz="1600" spc="-10" dirty="0">
                <a:latin typeface="Carlito"/>
                <a:cs typeface="Carlito"/>
              </a:rPr>
              <a:t>Konut </a:t>
            </a:r>
            <a:r>
              <a:rPr sz="1600" dirty="0">
                <a:latin typeface="Carlito"/>
                <a:cs typeface="Carlito"/>
              </a:rPr>
              <a:t>Binalarının </a:t>
            </a:r>
            <a:r>
              <a:rPr sz="1600" spc="-5" dirty="0">
                <a:latin typeface="Carlito"/>
                <a:cs typeface="Carlito"/>
              </a:rPr>
              <a:t>Ön </a:t>
            </a:r>
            <a:r>
              <a:rPr sz="1600" spc="-20" dirty="0">
                <a:latin typeface="Carlito"/>
                <a:cs typeface="Carlito"/>
              </a:rPr>
              <a:t>Tasarımının </a:t>
            </a:r>
            <a:r>
              <a:rPr sz="1600" spc="-10" dirty="0" err="1">
                <a:latin typeface="Carlito"/>
                <a:cs typeface="Carlito"/>
              </a:rPr>
              <a:t>Evresinde</a:t>
            </a:r>
            <a:r>
              <a:rPr sz="1600" spc="-20" dirty="0">
                <a:latin typeface="Carlito"/>
                <a:cs typeface="Carlito"/>
              </a:rPr>
              <a:t> </a:t>
            </a:r>
            <a:r>
              <a:rPr sz="1600" spc="-5" dirty="0" err="1" smtClean="0">
                <a:latin typeface="Carlito"/>
                <a:cs typeface="Carlito"/>
              </a:rPr>
              <a:t>Maliyeti</a:t>
            </a:r>
            <a:r>
              <a:rPr lang="tr-TR" sz="1600" dirty="0">
                <a:latin typeface="Carlito"/>
                <a:cs typeface="Carlito"/>
              </a:rPr>
              <a:t> </a:t>
            </a:r>
            <a:r>
              <a:rPr sz="1600" spc="-10" dirty="0" err="1" smtClean="0">
                <a:latin typeface="Carlito"/>
                <a:cs typeface="Carlito"/>
              </a:rPr>
              <a:t>Etkileyen</a:t>
            </a:r>
            <a:r>
              <a:rPr sz="1600" spc="-10" dirty="0" smtClean="0">
                <a:latin typeface="Carlito"/>
                <a:cs typeface="Carlito"/>
              </a:rPr>
              <a:t> </a:t>
            </a:r>
            <a:r>
              <a:rPr sz="1600" spc="-15" dirty="0">
                <a:latin typeface="Carlito"/>
                <a:cs typeface="Carlito"/>
              </a:rPr>
              <a:t>Faktörler ve Faktörlere Dayalı </a:t>
            </a:r>
            <a:r>
              <a:rPr sz="1600" dirty="0">
                <a:latin typeface="Carlito"/>
                <a:cs typeface="Carlito"/>
              </a:rPr>
              <a:t>Bir </a:t>
            </a:r>
            <a:r>
              <a:rPr sz="1600" spc="-5" dirty="0">
                <a:latin typeface="Carlito"/>
                <a:cs typeface="Carlito"/>
              </a:rPr>
              <a:t>Maliyet </a:t>
            </a:r>
            <a:r>
              <a:rPr sz="1600" spc="-30" dirty="0">
                <a:latin typeface="Carlito"/>
                <a:cs typeface="Carlito"/>
              </a:rPr>
              <a:t>Tahmin </a:t>
            </a:r>
            <a:r>
              <a:rPr sz="1600" spc="-25" dirty="0">
                <a:latin typeface="Carlito"/>
                <a:cs typeface="Carlito"/>
              </a:rPr>
              <a:t>Yöntemi, </a:t>
            </a:r>
            <a:r>
              <a:rPr sz="1600" spc="-15" dirty="0" err="1">
                <a:latin typeface="Carlito"/>
                <a:cs typeface="Carlito"/>
              </a:rPr>
              <a:t>Doktora</a:t>
            </a:r>
            <a:r>
              <a:rPr sz="1600" spc="204" dirty="0">
                <a:latin typeface="Carlito"/>
                <a:cs typeface="Carlito"/>
              </a:rPr>
              <a:t> </a:t>
            </a:r>
            <a:r>
              <a:rPr sz="1600" spc="-45" dirty="0" err="1" smtClean="0">
                <a:latin typeface="Carlito"/>
                <a:cs typeface="Carlito"/>
              </a:rPr>
              <a:t>Tezi</a:t>
            </a:r>
            <a:r>
              <a:rPr sz="1600" spc="-45" dirty="0" smtClean="0">
                <a:latin typeface="Carlito"/>
                <a:cs typeface="Carlito"/>
              </a:rPr>
              <a:t>,</a:t>
            </a:r>
            <a:r>
              <a:rPr lang="tr-TR" sz="1600" dirty="0">
                <a:latin typeface="Carlito"/>
                <a:cs typeface="Carlito"/>
              </a:rPr>
              <a:t> </a:t>
            </a:r>
            <a:r>
              <a:rPr sz="1600" spc="-70" dirty="0" smtClean="0">
                <a:latin typeface="Carlito"/>
                <a:cs typeface="Carlito"/>
              </a:rPr>
              <a:t>İ.T.Ü</a:t>
            </a:r>
            <a:r>
              <a:rPr sz="1600" spc="-70" dirty="0">
                <a:latin typeface="Carlito"/>
                <a:cs typeface="Carlito"/>
              </a:rPr>
              <a:t>. </a:t>
            </a:r>
            <a:r>
              <a:rPr sz="1600" spc="-10" dirty="0">
                <a:latin typeface="Carlito"/>
                <a:cs typeface="Carlito"/>
              </a:rPr>
              <a:t>Fen </a:t>
            </a:r>
            <a:r>
              <a:rPr sz="1600" spc="-5" dirty="0">
                <a:latin typeface="Carlito"/>
                <a:cs typeface="Carlito"/>
              </a:rPr>
              <a:t>Bilimleri Enstitüsü,</a:t>
            </a:r>
            <a:r>
              <a:rPr sz="1600" spc="70" dirty="0">
                <a:latin typeface="Carlito"/>
                <a:cs typeface="Carlito"/>
              </a:rPr>
              <a:t> </a:t>
            </a:r>
            <a:r>
              <a:rPr sz="1600" spc="-5" dirty="0">
                <a:latin typeface="Carlito"/>
                <a:cs typeface="Carlito"/>
              </a:rPr>
              <a:t>İstanbul.</a:t>
            </a:r>
            <a:endParaRPr sz="1600" dirty="0">
              <a:latin typeface="Carlito"/>
              <a:cs typeface="Carlito"/>
            </a:endParaRPr>
          </a:p>
        </p:txBody>
      </p:sp>
    </p:spTree>
    <p:extLst>
      <p:ext uri="{BB962C8B-B14F-4D97-AF65-F5344CB8AC3E}">
        <p14:creationId xmlns:p14="http://schemas.microsoft.com/office/powerpoint/2010/main" val="896150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14102" y="668986"/>
            <a:ext cx="1859914" cy="321242"/>
          </a:xfrm>
          <a:prstGeom prst="rect">
            <a:avLst/>
          </a:prstGeom>
        </p:spPr>
        <p:txBody>
          <a:bodyPr vert="horz" wrap="square" lIns="0" tIns="13335" rIns="0" bIns="0" rtlCol="0">
            <a:spAutoFit/>
          </a:bodyPr>
          <a:lstStyle/>
          <a:p>
            <a:pPr marL="12700">
              <a:lnSpc>
                <a:spcPct val="100000"/>
              </a:lnSpc>
              <a:spcBef>
                <a:spcPts val="105"/>
              </a:spcBef>
            </a:pPr>
            <a:r>
              <a:rPr sz="2000" dirty="0"/>
              <a:t>K</a:t>
            </a:r>
            <a:r>
              <a:rPr sz="2000" spc="-260" dirty="0"/>
              <a:t>A</a:t>
            </a:r>
            <a:r>
              <a:rPr sz="2000" dirty="0"/>
              <a:t>YNA</a:t>
            </a:r>
            <a:r>
              <a:rPr sz="2000" spc="-114" dirty="0"/>
              <a:t>K</a:t>
            </a:r>
            <a:r>
              <a:rPr sz="2000" spc="-5" dirty="0"/>
              <a:t>ÇA</a:t>
            </a:r>
          </a:p>
        </p:txBody>
      </p:sp>
      <p:sp>
        <p:nvSpPr>
          <p:cNvPr id="3" name="object 3"/>
          <p:cNvSpPr txBox="1"/>
          <p:nvPr/>
        </p:nvSpPr>
        <p:spPr>
          <a:xfrm>
            <a:off x="445769" y="1609344"/>
            <a:ext cx="8492491" cy="3460563"/>
          </a:xfrm>
          <a:prstGeom prst="rect">
            <a:avLst/>
          </a:prstGeom>
        </p:spPr>
        <p:txBody>
          <a:bodyPr vert="horz" wrap="square" lIns="0" tIns="13335" rIns="0" bIns="0" rtlCol="0">
            <a:spAutoFit/>
          </a:bodyPr>
          <a:lstStyle/>
          <a:p>
            <a:pPr marL="355591" indent="-342892" algn="just">
              <a:spcBef>
                <a:spcPts val="105"/>
              </a:spcBef>
              <a:buFont typeface="Arial"/>
              <a:buChar char="•"/>
              <a:tabLst>
                <a:tab pos="354956" algn="l"/>
                <a:tab pos="355591" algn="l"/>
              </a:tabLst>
            </a:pPr>
            <a:r>
              <a:rPr sz="1600" spc="-5" dirty="0">
                <a:latin typeface="Carlito"/>
                <a:cs typeface="Carlito"/>
              </a:rPr>
              <a:t>Çelik, L. </a:t>
            </a:r>
            <a:r>
              <a:rPr sz="1600" spc="-80" dirty="0">
                <a:latin typeface="Carlito"/>
                <a:cs typeface="Carlito"/>
              </a:rPr>
              <a:t>Y., </a:t>
            </a:r>
            <a:r>
              <a:rPr sz="1600" dirty="0">
                <a:latin typeface="Carlito"/>
                <a:cs typeface="Carlito"/>
              </a:rPr>
              <a:t>2005. </a:t>
            </a:r>
            <a:r>
              <a:rPr sz="1600" spc="-35" dirty="0">
                <a:latin typeface="Carlito"/>
                <a:cs typeface="Carlito"/>
              </a:rPr>
              <a:t>Türkiye’de </a:t>
            </a:r>
            <a:r>
              <a:rPr sz="1600" spc="-5" dirty="0">
                <a:latin typeface="Carlito"/>
                <a:cs typeface="Carlito"/>
              </a:rPr>
              <a:t>İnşaat Sektöründe Maliyet </a:t>
            </a:r>
            <a:r>
              <a:rPr sz="1600" spc="-25" dirty="0">
                <a:latin typeface="Carlito"/>
                <a:cs typeface="Carlito"/>
              </a:rPr>
              <a:t>Tahmin </a:t>
            </a:r>
            <a:r>
              <a:rPr sz="1600" spc="-20" dirty="0">
                <a:latin typeface="Carlito"/>
                <a:cs typeface="Carlito"/>
              </a:rPr>
              <a:t>Yöntemleri,</a:t>
            </a:r>
            <a:r>
              <a:rPr sz="1600" spc="150" dirty="0">
                <a:latin typeface="Carlito"/>
                <a:cs typeface="Carlito"/>
              </a:rPr>
              <a:t> </a:t>
            </a:r>
            <a:r>
              <a:rPr sz="1600" spc="-25" dirty="0" err="1" smtClean="0">
                <a:latin typeface="Carlito"/>
                <a:cs typeface="Carlito"/>
              </a:rPr>
              <a:t>Yüksek</a:t>
            </a:r>
            <a:r>
              <a:rPr lang="tr-TR" sz="1600" dirty="0">
                <a:latin typeface="Carlito"/>
                <a:cs typeface="Carlito"/>
              </a:rPr>
              <a:t> </a:t>
            </a:r>
            <a:r>
              <a:rPr sz="1600" spc="-5" dirty="0" err="1" smtClean="0">
                <a:latin typeface="Carlito"/>
                <a:cs typeface="Carlito"/>
              </a:rPr>
              <a:t>Lisans</a:t>
            </a:r>
            <a:r>
              <a:rPr sz="1600" spc="-5" dirty="0" smtClean="0">
                <a:latin typeface="Carlito"/>
                <a:cs typeface="Carlito"/>
              </a:rPr>
              <a:t> </a:t>
            </a:r>
            <a:r>
              <a:rPr sz="1600" spc="-45" dirty="0">
                <a:latin typeface="Carlito"/>
                <a:cs typeface="Carlito"/>
              </a:rPr>
              <a:t>Tezi, </a:t>
            </a:r>
            <a:r>
              <a:rPr sz="1600" spc="-70" dirty="0">
                <a:latin typeface="Carlito"/>
                <a:cs typeface="Carlito"/>
              </a:rPr>
              <a:t>İ.T.Ü. </a:t>
            </a:r>
            <a:r>
              <a:rPr sz="1600" spc="-10" dirty="0">
                <a:latin typeface="Carlito"/>
                <a:cs typeface="Carlito"/>
              </a:rPr>
              <a:t>Fen </a:t>
            </a:r>
            <a:r>
              <a:rPr sz="1600" spc="-5" dirty="0">
                <a:latin typeface="Carlito"/>
                <a:cs typeface="Carlito"/>
              </a:rPr>
              <a:t>bilimleri Enstitüsü,</a:t>
            </a:r>
            <a:r>
              <a:rPr sz="1600" spc="125" dirty="0">
                <a:latin typeface="Carlito"/>
                <a:cs typeface="Carlito"/>
              </a:rPr>
              <a:t> </a:t>
            </a:r>
            <a:r>
              <a:rPr sz="1600" spc="-5" dirty="0">
                <a:latin typeface="Carlito"/>
                <a:cs typeface="Carlito"/>
              </a:rPr>
              <a:t>İstanbul</a:t>
            </a:r>
            <a:endParaRPr sz="1600" dirty="0">
              <a:latin typeface="Carlito"/>
              <a:cs typeface="Carlito"/>
            </a:endParaRPr>
          </a:p>
          <a:p>
            <a:pPr marL="355591" marR="560056" indent="-342892" algn="just">
              <a:buFont typeface="Arial"/>
              <a:buChar char="•"/>
              <a:tabLst>
                <a:tab pos="354956" algn="l"/>
                <a:tab pos="355591" algn="l"/>
              </a:tabLst>
            </a:pPr>
            <a:r>
              <a:rPr sz="1600" spc="-10" dirty="0">
                <a:latin typeface="Carlito"/>
                <a:cs typeface="Carlito"/>
              </a:rPr>
              <a:t>Çıracı, </a:t>
            </a:r>
            <a:r>
              <a:rPr sz="1600" dirty="0">
                <a:latin typeface="Carlito"/>
                <a:cs typeface="Carlito"/>
              </a:rPr>
              <a:t>M., 1996. </a:t>
            </a:r>
            <a:r>
              <a:rPr sz="1600" spc="-10" dirty="0">
                <a:latin typeface="Carlito"/>
                <a:cs typeface="Carlito"/>
              </a:rPr>
              <a:t>Konutlarda </a:t>
            </a:r>
            <a:r>
              <a:rPr sz="1600" spc="-5" dirty="0">
                <a:latin typeface="Carlito"/>
                <a:cs typeface="Carlito"/>
              </a:rPr>
              <a:t>Maliyet </a:t>
            </a:r>
            <a:r>
              <a:rPr sz="1600" spc="-25" dirty="0">
                <a:latin typeface="Carlito"/>
                <a:cs typeface="Carlito"/>
              </a:rPr>
              <a:t>Tahmini </a:t>
            </a:r>
            <a:r>
              <a:rPr sz="1600" dirty="0">
                <a:latin typeface="Carlito"/>
                <a:cs typeface="Carlito"/>
              </a:rPr>
              <a:t>İçin Bir Model, </a:t>
            </a:r>
            <a:r>
              <a:rPr sz="1600" spc="-5" dirty="0">
                <a:latin typeface="Carlito"/>
                <a:cs typeface="Carlito"/>
              </a:rPr>
              <a:t>Başbakanlık </a:t>
            </a:r>
            <a:r>
              <a:rPr sz="1600" spc="-40" dirty="0" err="1">
                <a:latin typeface="Carlito"/>
                <a:cs typeface="Carlito"/>
              </a:rPr>
              <a:t>Toplu</a:t>
            </a:r>
            <a:r>
              <a:rPr sz="1600" spc="-40" dirty="0">
                <a:latin typeface="Carlito"/>
                <a:cs typeface="Carlito"/>
              </a:rPr>
              <a:t> </a:t>
            </a:r>
            <a:r>
              <a:rPr lang="tr-TR" sz="1600" spc="-40" dirty="0" smtClean="0">
                <a:latin typeface="Carlito"/>
                <a:cs typeface="Carlito"/>
              </a:rPr>
              <a:t> </a:t>
            </a:r>
            <a:r>
              <a:rPr sz="1600" spc="-10" dirty="0" err="1" smtClean="0">
                <a:latin typeface="Carlito"/>
                <a:cs typeface="Carlito"/>
              </a:rPr>
              <a:t>Konut</a:t>
            </a:r>
            <a:r>
              <a:rPr sz="1600" spc="-10" dirty="0" smtClean="0">
                <a:latin typeface="Carlito"/>
                <a:cs typeface="Carlito"/>
              </a:rPr>
              <a:t> </a:t>
            </a:r>
            <a:r>
              <a:rPr sz="1600" spc="-5" dirty="0">
                <a:latin typeface="Carlito"/>
                <a:cs typeface="Carlito"/>
              </a:rPr>
              <a:t>İdaresi Başkanlığı, </a:t>
            </a:r>
            <a:r>
              <a:rPr sz="1600" spc="-15" dirty="0">
                <a:latin typeface="Carlito"/>
                <a:cs typeface="Carlito"/>
              </a:rPr>
              <a:t>Ankara</a:t>
            </a:r>
            <a:endParaRPr sz="1600" dirty="0">
              <a:latin typeface="Carlito"/>
              <a:cs typeface="Carlito"/>
            </a:endParaRPr>
          </a:p>
          <a:p>
            <a:pPr marL="355591" indent="-342892" algn="just">
              <a:buFont typeface="Arial"/>
              <a:buChar char="•"/>
              <a:tabLst>
                <a:tab pos="354956" algn="l"/>
                <a:tab pos="355591" algn="l"/>
              </a:tabLst>
            </a:pPr>
            <a:r>
              <a:rPr sz="1600" spc="-5" dirty="0">
                <a:latin typeface="Carlito"/>
                <a:cs typeface="Carlito"/>
              </a:rPr>
              <a:t>Çimen, S., </a:t>
            </a:r>
            <a:r>
              <a:rPr sz="1600" dirty="0">
                <a:latin typeface="Carlito"/>
                <a:cs typeface="Carlito"/>
              </a:rPr>
              <a:t>1994. </a:t>
            </a:r>
            <a:r>
              <a:rPr sz="1600" spc="-10" dirty="0">
                <a:latin typeface="Carlito"/>
                <a:cs typeface="Carlito"/>
              </a:rPr>
              <a:t>Projelerde </a:t>
            </a:r>
            <a:r>
              <a:rPr sz="1600" dirty="0">
                <a:latin typeface="Carlito"/>
                <a:cs typeface="Carlito"/>
              </a:rPr>
              <a:t>Başarıyı </a:t>
            </a:r>
            <a:r>
              <a:rPr sz="1600" spc="-5" dirty="0">
                <a:latin typeface="Carlito"/>
                <a:cs typeface="Carlito"/>
              </a:rPr>
              <a:t>Belirleyen </a:t>
            </a:r>
            <a:r>
              <a:rPr sz="1600" spc="-10" dirty="0">
                <a:latin typeface="Carlito"/>
                <a:cs typeface="Carlito"/>
              </a:rPr>
              <a:t>Faktörler </a:t>
            </a:r>
            <a:r>
              <a:rPr sz="1600" spc="-15" dirty="0">
                <a:latin typeface="Carlito"/>
                <a:cs typeface="Carlito"/>
              </a:rPr>
              <a:t>ve </a:t>
            </a:r>
            <a:r>
              <a:rPr sz="1600" spc="-10" dirty="0" err="1">
                <a:latin typeface="Carlito"/>
                <a:cs typeface="Carlito"/>
              </a:rPr>
              <a:t>Kamu</a:t>
            </a:r>
            <a:r>
              <a:rPr sz="1600" spc="30" dirty="0">
                <a:latin typeface="Carlito"/>
                <a:cs typeface="Carlito"/>
              </a:rPr>
              <a:t> </a:t>
            </a:r>
            <a:r>
              <a:rPr sz="1600" spc="-5" dirty="0" err="1" smtClean="0">
                <a:latin typeface="Carlito"/>
                <a:cs typeface="Carlito"/>
              </a:rPr>
              <a:t>Kuruluşlarında</a:t>
            </a:r>
            <a:r>
              <a:rPr sz="1600" spc="-5" dirty="0" smtClean="0">
                <a:latin typeface="Carlito"/>
                <a:cs typeface="Carlito"/>
              </a:rPr>
              <a:t>,</a:t>
            </a:r>
            <a:r>
              <a:rPr lang="tr-TR" sz="1600" dirty="0">
                <a:latin typeface="Carlito"/>
                <a:cs typeface="Carlito"/>
              </a:rPr>
              <a:t> </a:t>
            </a:r>
            <a:r>
              <a:rPr sz="1600" dirty="0" smtClean="0">
                <a:latin typeface="Carlito"/>
                <a:cs typeface="Carlito"/>
              </a:rPr>
              <a:t>Bu </a:t>
            </a:r>
            <a:r>
              <a:rPr sz="1600" spc="-15" dirty="0">
                <a:latin typeface="Carlito"/>
                <a:cs typeface="Carlito"/>
              </a:rPr>
              <a:t>Faktörlere Yaklaşımın </a:t>
            </a:r>
            <a:r>
              <a:rPr sz="1600" spc="-5" dirty="0">
                <a:latin typeface="Carlito"/>
                <a:cs typeface="Carlito"/>
              </a:rPr>
              <a:t>Belirlenmesi, </a:t>
            </a:r>
            <a:r>
              <a:rPr sz="1600" spc="-110" dirty="0">
                <a:latin typeface="Carlito"/>
                <a:cs typeface="Carlito"/>
              </a:rPr>
              <a:t>D.P.T. </a:t>
            </a:r>
            <a:r>
              <a:rPr sz="1600" spc="-5" dirty="0">
                <a:latin typeface="Carlito"/>
                <a:cs typeface="Carlito"/>
              </a:rPr>
              <a:t>Uzmanlık </a:t>
            </a:r>
            <a:r>
              <a:rPr sz="1600" spc="-45" dirty="0">
                <a:latin typeface="Carlito"/>
                <a:cs typeface="Carlito"/>
              </a:rPr>
              <a:t>Tezi, </a:t>
            </a:r>
            <a:r>
              <a:rPr sz="1600" spc="-10" dirty="0">
                <a:latin typeface="Carlito"/>
                <a:cs typeface="Carlito"/>
              </a:rPr>
              <a:t>Ankara.</a:t>
            </a:r>
            <a:r>
              <a:rPr sz="1600" spc="240" dirty="0">
                <a:latin typeface="Carlito"/>
                <a:cs typeface="Carlito"/>
              </a:rPr>
              <a:t> </a:t>
            </a:r>
            <a:r>
              <a:rPr sz="1600" spc="-5" dirty="0">
                <a:latin typeface="Carlito"/>
                <a:cs typeface="Carlito"/>
              </a:rPr>
              <a:t>s.4.</a:t>
            </a:r>
            <a:endParaRPr sz="1600" dirty="0">
              <a:latin typeface="Carlito"/>
              <a:cs typeface="Carlito"/>
            </a:endParaRPr>
          </a:p>
          <a:p>
            <a:pPr marL="355591" marR="258439" indent="-342892" algn="just">
              <a:buFont typeface="Arial"/>
              <a:buChar char="•"/>
              <a:tabLst>
                <a:tab pos="354956" algn="l"/>
                <a:tab pos="355591" algn="l"/>
              </a:tabLst>
            </a:pPr>
            <a:r>
              <a:rPr sz="1600" spc="-95" dirty="0">
                <a:latin typeface="Carlito"/>
                <a:cs typeface="Carlito"/>
              </a:rPr>
              <a:t>D.P.T., </a:t>
            </a:r>
            <a:r>
              <a:rPr sz="1600" dirty="0">
                <a:latin typeface="Carlito"/>
                <a:cs typeface="Carlito"/>
              </a:rPr>
              <a:t>2000. </a:t>
            </a:r>
            <a:r>
              <a:rPr sz="1600" spc="-5" dirty="0">
                <a:latin typeface="Carlito"/>
                <a:cs typeface="Carlito"/>
              </a:rPr>
              <a:t>VIII. </a:t>
            </a:r>
            <a:r>
              <a:rPr sz="1600" dirty="0">
                <a:latin typeface="Carlito"/>
                <a:cs typeface="Carlito"/>
              </a:rPr>
              <a:t>Beş </a:t>
            </a:r>
            <a:r>
              <a:rPr sz="1600" spc="-20" dirty="0">
                <a:latin typeface="Carlito"/>
                <a:cs typeface="Carlito"/>
              </a:rPr>
              <a:t>Yıllık </a:t>
            </a:r>
            <a:r>
              <a:rPr sz="1600" spc="-5" dirty="0">
                <a:latin typeface="Carlito"/>
                <a:cs typeface="Carlito"/>
              </a:rPr>
              <a:t>Kalkınma Planı İnşaat Mühendislik </a:t>
            </a:r>
            <a:r>
              <a:rPr sz="1600" spc="-30" dirty="0">
                <a:latin typeface="Carlito"/>
                <a:cs typeface="Carlito"/>
              </a:rPr>
              <a:t>Teknik </a:t>
            </a:r>
            <a:r>
              <a:rPr sz="1600" spc="-10" dirty="0">
                <a:latin typeface="Carlito"/>
                <a:cs typeface="Carlito"/>
              </a:rPr>
              <a:t>Müşavirlik </a:t>
            </a:r>
            <a:r>
              <a:rPr sz="1600" spc="-15" dirty="0">
                <a:latin typeface="Carlito"/>
                <a:cs typeface="Carlito"/>
              </a:rPr>
              <a:t>ve  </a:t>
            </a:r>
            <a:r>
              <a:rPr sz="1600" spc="-5" dirty="0">
                <a:latin typeface="Carlito"/>
                <a:cs typeface="Carlito"/>
              </a:rPr>
              <a:t>Müteahhitlik Hizmetleri </a:t>
            </a:r>
            <a:r>
              <a:rPr sz="1600" spc="-15" dirty="0">
                <a:latin typeface="Carlito"/>
                <a:cs typeface="Carlito"/>
              </a:rPr>
              <a:t>Özel </a:t>
            </a:r>
            <a:r>
              <a:rPr sz="1600" spc="-5" dirty="0">
                <a:latin typeface="Carlito"/>
                <a:cs typeface="Carlito"/>
              </a:rPr>
              <a:t>İhtisas </a:t>
            </a:r>
            <a:r>
              <a:rPr sz="1600" spc="-15" dirty="0">
                <a:latin typeface="Carlito"/>
                <a:cs typeface="Carlito"/>
              </a:rPr>
              <a:t>Komisyonu </a:t>
            </a:r>
            <a:r>
              <a:rPr sz="1600" dirty="0">
                <a:latin typeface="Carlito"/>
                <a:cs typeface="Carlito"/>
              </a:rPr>
              <a:t>Raporu,</a:t>
            </a:r>
            <a:r>
              <a:rPr sz="1600" spc="45" dirty="0">
                <a:latin typeface="Carlito"/>
                <a:cs typeface="Carlito"/>
              </a:rPr>
              <a:t> </a:t>
            </a:r>
            <a:r>
              <a:rPr sz="1600" spc="-10" dirty="0">
                <a:latin typeface="Carlito"/>
                <a:cs typeface="Carlito"/>
              </a:rPr>
              <a:t>Ankara.</a:t>
            </a:r>
            <a:endParaRPr sz="1600" dirty="0">
              <a:latin typeface="Carlito"/>
              <a:cs typeface="Carlito"/>
            </a:endParaRPr>
          </a:p>
          <a:p>
            <a:pPr marL="355591" marR="132712" indent="-342892" algn="just">
              <a:buFont typeface="Arial"/>
              <a:buChar char="•"/>
              <a:tabLst>
                <a:tab pos="354956" algn="l"/>
                <a:tab pos="355591" algn="l"/>
              </a:tabLst>
            </a:pPr>
            <a:r>
              <a:rPr sz="1600" spc="-10" dirty="0">
                <a:latin typeface="Carlito"/>
                <a:cs typeface="Carlito"/>
              </a:rPr>
              <a:t>Erdem, </a:t>
            </a:r>
            <a:r>
              <a:rPr sz="1600" spc="5" dirty="0">
                <a:latin typeface="Carlito"/>
                <a:cs typeface="Carlito"/>
              </a:rPr>
              <a:t>A. </a:t>
            </a:r>
            <a:r>
              <a:rPr sz="1600" spc="-5" dirty="0">
                <a:latin typeface="Carlito"/>
                <a:cs typeface="Carlito"/>
              </a:rPr>
              <a:t>E., </a:t>
            </a:r>
            <a:r>
              <a:rPr sz="1600" dirty="0">
                <a:latin typeface="Carlito"/>
                <a:cs typeface="Carlito"/>
              </a:rPr>
              <a:t>1996. </a:t>
            </a:r>
            <a:r>
              <a:rPr sz="1600" spc="-10" dirty="0">
                <a:latin typeface="Carlito"/>
                <a:cs typeface="Carlito"/>
              </a:rPr>
              <a:t>Konut </a:t>
            </a:r>
            <a:r>
              <a:rPr sz="1600" spc="-5" dirty="0">
                <a:latin typeface="Carlito"/>
                <a:cs typeface="Carlito"/>
              </a:rPr>
              <a:t>Projelerinde, Ön </a:t>
            </a:r>
            <a:r>
              <a:rPr sz="1600" spc="-25" dirty="0">
                <a:latin typeface="Carlito"/>
                <a:cs typeface="Carlito"/>
              </a:rPr>
              <a:t>Tasarım </a:t>
            </a:r>
            <a:r>
              <a:rPr sz="1600" dirty="0">
                <a:latin typeface="Carlito"/>
                <a:cs typeface="Carlito"/>
              </a:rPr>
              <a:t>Aşamasında, </a:t>
            </a:r>
            <a:r>
              <a:rPr sz="1600" spc="-10" dirty="0">
                <a:latin typeface="Carlito"/>
                <a:cs typeface="Carlito"/>
              </a:rPr>
              <a:t>Fonksiyonel  Elemanlara </a:t>
            </a:r>
            <a:r>
              <a:rPr sz="1600" spc="-15" dirty="0">
                <a:latin typeface="Carlito"/>
                <a:cs typeface="Carlito"/>
              </a:rPr>
              <a:t>Dayalı </a:t>
            </a:r>
            <a:r>
              <a:rPr sz="1600" spc="-5" dirty="0">
                <a:latin typeface="Carlito"/>
                <a:cs typeface="Carlito"/>
              </a:rPr>
              <a:t>Maliyet </a:t>
            </a:r>
            <a:r>
              <a:rPr sz="1600" spc="-25" dirty="0">
                <a:latin typeface="Carlito"/>
                <a:cs typeface="Carlito"/>
              </a:rPr>
              <a:t>Tahmini </a:t>
            </a:r>
            <a:r>
              <a:rPr sz="1600" dirty="0">
                <a:latin typeface="Carlito"/>
                <a:cs typeface="Carlito"/>
              </a:rPr>
              <a:t>İçin Bir Model </a:t>
            </a:r>
            <a:r>
              <a:rPr sz="1600" spc="-5" dirty="0">
                <a:latin typeface="Carlito"/>
                <a:cs typeface="Carlito"/>
              </a:rPr>
              <a:t>Geliştirilmesi, </a:t>
            </a:r>
            <a:r>
              <a:rPr sz="1600" spc="-25" dirty="0">
                <a:latin typeface="Carlito"/>
                <a:cs typeface="Carlito"/>
              </a:rPr>
              <a:t>Yüksek </a:t>
            </a:r>
            <a:r>
              <a:rPr sz="1600" spc="-5" dirty="0">
                <a:latin typeface="Carlito"/>
                <a:cs typeface="Carlito"/>
              </a:rPr>
              <a:t>Lisans </a:t>
            </a:r>
            <a:r>
              <a:rPr sz="1600" spc="-45" dirty="0">
                <a:latin typeface="Carlito"/>
                <a:cs typeface="Carlito"/>
              </a:rPr>
              <a:t>Tezi,  </a:t>
            </a:r>
            <a:r>
              <a:rPr sz="1600" spc="-70" dirty="0">
                <a:latin typeface="Carlito"/>
                <a:cs typeface="Carlito"/>
              </a:rPr>
              <a:t>İ.T.Ü. </a:t>
            </a:r>
            <a:r>
              <a:rPr sz="1600" spc="-10" dirty="0">
                <a:latin typeface="Carlito"/>
                <a:cs typeface="Carlito"/>
              </a:rPr>
              <a:t>Fen </a:t>
            </a:r>
            <a:r>
              <a:rPr sz="1600" spc="-5" dirty="0">
                <a:latin typeface="Carlito"/>
                <a:cs typeface="Carlito"/>
              </a:rPr>
              <a:t>Bilimleri Enstitüsü,</a:t>
            </a:r>
            <a:r>
              <a:rPr sz="1600" spc="70" dirty="0">
                <a:latin typeface="Carlito"/>
                <a:cs typeface="Carlito"/>
              </a:rPr>
              <a:t> </a:t>
            </a:r>
            <a:r>
              <a:rPr sz="1600" spc="-10" dirty="0">
                <a:latin typeface="Carlito"/>
                <a:cs typeface="Carlito"/>
              </a:rPr>
              <a:t>İstanbul.</a:t>
            </a:r>
            <a:endParaRPr sz="1600" dirty="0">
              <a:latin typeface="Carlito"/>
              <a:cs typeface="Carlito"/>
            </a:endParaRPr>
          </a:p>
          <a:p>
            <a:pPr marL="355591" marR="5080" indent="-342892" algn="just">
              <a:spcBef>
                <a:spcPts val="5"/>
              </a:spcBef>
              <a:buFont typeface="Arial"/>
              <a:buChar char="•"/>
              <a:tabLst>
                <a:tab pos="354956" algn="l"/>
                <a:tab pos="355591" algn="l"/>
              </a:tabLst>
            </a:pPr>
            <a:r>
              <a:rPr sz="1600" spc="-5" dirty="0">
                <a:latin typeface="Carlito"/>
                <a:cs typeface="Carlito"/>
              </a:rPr>
              <a:t>Eski, </a:t>
            </a:r>
            <a:r>
              <a:rPr sz="1600" spc="-10" dirty="0">
                <a:latin typeface="Carlito"/>
                <a:cs typeface="Carlito"/>
              </a:rPr>
              <a:t>O., </a:t>
            </a:r>
            <a:r>
              <a:rPr sz="1600" dirty="0">
                <a:latin typeface="Carlito"/>
                <a:cs typeface="Carlito"/>
              </a:rPr>
              <a:t>1993. </a:t>
            </a:r>
            <a:r>
              <a:rPr sz="1600" spc="-15" dirty="0">
                <a:latin typeface="Carlito"/>
                <a:cs typeface="Carlito"/>
              </a:rPr>
              <a:t>Avan </a:t>
            </a:r>
            <a:r>
              <a:rPr sz="1600" dirty="0">
                <a:latin typeface="Carlito"/>
                <a:cs typeface="Carlito"/>
              </a:rPr>
              <a:t>(Ön) </a:t>
            </a:r>
            <a:r>
              <a:rPr sz="1600" spc="-10" dirty="0">
                <a:latin typeface="Carlito"/>
                <a:cs typeface="Carlito"/>
              </a:rPr>
              <a:t>Proje Evresinde </a:t>
            </a:r>
            <a:r>
              <a:rPr sz="1600" dirty="0">
                <a:latin typeface="Carlito"/>
                <a:cs typeface="Carlito"/>
              </a:rPr>
              <a:t>Bina </a:t>
            </a:r>
            <a:r>
              <a:rPr sz="1600" spc="-5" dirty="0">
                <a:latin typeface="Carlito"/>
                <a:cs typeface="Carlito"/>
              </a:rPr>
              <a:t>Maliyetinin İnşaat İmalatlarına </a:t>
            </a:r>
            <a:r>
              <a:rPr sz="1600" spc="-15" dirty="0">
                <a:latin typeface="Carlito"/>
                <a:cs typeface="Carlito"/>
              </a:rPr>
              <a:t>Dayalı  </a:t>
            </a:r>
            <a:r>
              <a:rPr sz="1600" spc="-10" dirty="0">
                <a:latin typeface="Carlito"/>
                <a:cs typeface="Carlito"/>
              </a:rPr>
              <a:t>Olarak </a:t>
            </a:r>
            <a:r>
              <a:rPr sz="1600" spc="-5" dirty="0">
                <a:latin typeface="Carlito"/>
                <a:cs typeface="Carlito"/>
              </a:rPr>
              <a:t>Hesaplanmasına </a:t>
            </a:r>
            <a:r>
              <a:rPr sz="1600" spc="-25" dirty="0">
                <a:latin typeface="Carlito"/>
                <a:cs typeface="Carlito"/>
              </a:rPr>
              <a:t>Yönelik </a:t>
            </a:r>
            <a:r>
              <a:rPr sz="1600" dirty="0">
                <a:latin typeface="Carlito"/>
                <a:cs typeface="Carlito"/>
              </a:rPr>
              <a:t>Bir Model, </a:t>
            </a:r>
            <a:r>
              <a:rPr sz="1600" spc="-25" dirty="0">
                <a:latin typeface="Carlito"/>
                <a:cs typeface="Carlito"/>
              </a:rPr>
              <a:t>Yüksek </a:t>
            </a:r>
            <a:r>
              <a:rPr sz="1600" spc="-5" dirty="0">
                <a:latin typeface="Carlito"/>
                <a:cs typeface="Carlito"/>
              </a:rPr>
              <a:t>Lisans </a:t>
            </a:r>
            <a:r>
              <a:rPr sz="1600" spc="-45" dirty="0">
                <a:latin typeface="Carlito"/>
                <a:cs typeface="Carlito"/>
              </a:rPr>
              <a:t>Tezi, </a:t>
            </a:r>
            <a:r>
              <a:rPr sz="1600" spc="-70" dirty="0">
                <a:latin typeface="Carlito"/>
                <a:cs typeface="Carlito"/>
              </a:rPr>
              <a:t>İ.T.Ü. </a:t>
            </a:r>
            <a:r>
              <a:rPr sz="1600" spc="-10" dirty="0">
                <a:latin typeface="Carlito"/>
                <a:cs typeface="Carlito"/>
              </a:rPr>
              <a:t>Fen </a:t>
            </a:r>
            <a:r>
              <a:rPr sz="1600" spc="-5" dirty="0">
                <a:latin typeface="Carlito"/>
                <a:cs typeface="Carlito"/>
              </a:rPr>
              <a:t>Bilimleri  Enstitüsü, </a:t>
            </a:r>
            <a:r>
              <a:rPr sz="1600" spc="-10" dirty="0">
                <a:latin typeface="Carlito"/>
                <a:cs typeface="Carlito"/>
              </a:rPr>
              <a:t>İstanbul.</a:t>
            </a:r>
            <a:endParaRPr sz="1600" dirty="0">
              <a:latin typeface="Carlito"/>
              <a:cs typeface="Carlito"/>
            </a:endParaRPr>
          </a:p>
        </p:txBody>
      </p:sp>
    </p:spTree>
    <p:extLst>
      <p:ext uri="{BB962C8B-B14F-4D97-AF65-F5344CB8AC3E}">
        <p14:creationId xmlns:p14="http://schemas.microsoft.com/office/powerpoint/2010/main" val="3602536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72511" y="611836"/>
            <a:ext cx="1859914" cy="321242"/>
          </a:xfrm>
          <a:prstGeom prst="rect">
            <a:avLst/>
          </a:prstGeom>
        </p:spPr>
        <p:txBody>
          <a:bodyPr vert="horz" wrap="square" lIns="0" tIns="13335" rIns="0" bIns="0" rtlCol="0">
            <a:spAutoFit/>
          </a:bodyPr>
          <a:lstStyle/>
          <a:p>
            <a:pPr marL="12700">
              <a:lnSpc>
                <a:spcPct val="100000"/>
              </a:lnSpc>
              <a:spcBef>
                <a:spcPts val="105"/>
              </a:spcBef>
            </a:pPr>
            <a:r>
              <a:rPr sz="2000" dirty="0"/>
              <a:t>K</a:t>
            </a:r>
            <a:r>
              <a:rPr sz="2000" spc="-260" dirty="0"/>
              <a:t>A</a:t>
            </a:r>
            <a:r>
              <a:rPr sz="2000" dirty="0"/>
              <a:t>YNA</a:t>
            </a:r>
            <a:r>
              <a:rPr sz="2000" spc="-114" dirty="0"/>
              <a:t>K</a:t>
            </a:r>
            <a:r>
              <a:rPr sz="2000" spc="-5" dirty="0"/>
              <a:t>ÇA</a:t>
            </a:r>
          </a:p>
        </p:txBody>
      </p:sp>
      <p:sp>
        <p:nvSpPr>
          <p:cNvPr id="3" name="object 3"/>
          <p:cNvSpPr txBox="1"/>
          <p:nvPr/>
        </p:nvSpPr>
        <p:spPr>
          <a:xfrm>
            <a:off x="434340" y="1609345"/>
            <a:ext cx="8324850" cy="3214341"/>
          </a:xfrm>
          <a:prstGeom prst="rect">
            <a:avLst/>
          </a:prstGeom>
        </p:spPr>
        <p:txBody>
          <a:bodyPr vert="horz" wrap="square" lIns="0" tIns="13335" rIns="0" bIns="0" rtlCol="0">
            <a:spAutoFit/>
          </a:bodyPr>
          <a:lstStyle/>
          <a:p>
            <a:pPr marL="355591" indent="-342892" algn="just">
              <a:spcBef>
                <a:spcPts val="105"/>
              </a:spcBef>
              <a:buFont typeface="Arial"/>
              <a:buChar char="•"/>
              <a:tabLst>
                <a:tab pos="354956" algn="l"/>
                <a:tab pos="355591" algn="l"/>
              </a:tabLst>
            </a:pPr>
            <a:r>
              <a:rPr sz="1600" spc="-30" dirty="0">
                <a:latin typeface="Carlito"/>
                <a:cs typeface="Carlito"/>
              </a:rPr>
              <a:t>Ferry, </a:t>
            </a:r>
            <a:r>
              <a:rPr sz="1600" dirty="0">
                <a:latin typeface="Carlito"/>
                <a:cs typeface="Carlito"/>
              </a:rPr>
              <a:t>M. and </a:t>
            </a:r>
            <a:r>
              <a:rPr sz="1600" spc="-5" dirty="0">
                <a:latin typeface="Carlito"/>
                <a:cs typeface="Carlito"/>
              </a:rPr>
              <a:t>Brandon, </a:t>
            </a:r>
            <a:r>
              <a:rPr sz="1600" spc="-55" dirty="0">
                <a:latin typeface="Carlito"/>
                <a:cs typeface="Carlito"/>
              </a:rPr>
              <a:t>P.S., </a:t>
            </a:r>
            <a:r>
              <a:rPr sz="1600" dirty="0">
                <a:latin typeface="Carlito"/>
                <a:cs typeface="Carlito"/>
              </a:rPr>
              <a:t>1984. </a:t>
            </a:r>
            <a:r>
              <a:rPr sz="1600" spc="-10" dirty="0">
                <a:latin typeface="Carlito"/>
                <a:cs typeface="Carlito"/>
              </a:rPr>
              <a:t>Cost </a:t>
            </a:r>
            <a:r>
              <a:rPr sz="1600" dirty="0">
                <a:latin typeface="Carlito"/>
                <a:cs typeface="Carlito"/>
              </a:rPr>
              <a:t>Planning </a:t>
            </a:r>
            <a:r>
              <a:rPr sz="1600" spc="-5" dirty="0">
                <a:latin typeface="Carlito"/>
                <a:cs typeface="Carlito"/>
              </a:rPr>
              <a:t>of </a:t>
            </a:r>
            <a:r>
              <a:rPr sz="1600" dirty="0">
                <a:latin typeface="Carlito"/>
                <a:cs typeface="Carlito"/>
              </a:rPr>
              <a:t>Buildings,Billing and</a:t>
            </a:r>
            <a:r>
              <a:rPr sz="1600" spc="-15" dirty="0">
                <a:latin typeface="Carlito"/>
                <a:cs typeface="Carlito"/>
              </a:rPr>
              <a:t> </a:t>
            </a:r>
            <a:r>
              <a:rPr sz="1600" dirty="0" smtClean="0">
                <a:latin typeface="Carlito"/>
                <a:cs typeface="Carlito"/>
              </a:rPr>
              <a:t>Sons</a:t>
            </a:r>
            <a:r>
              <a:rPr lang="tr-TR" sz="1600" dirty="0" smtClean="0">
                <a:latin typeface="Carlito"/>
                <a:cs typeface="Carlito"/>
              </a:rPr>
              <a:t> </a:t>
            </a:r>
            <a:r>
              <a:rPr sz="1600" spc="-5" dirty="0" smtClean="0">
                <a:latin typeface="Carlito"/>
                <a:cs typeface="Carlito"/>
              </a:rPr>
              <a:t>Limited</a:t>
            </a:r>
            <a:r>
              <a:rPr sz="1600" spc="-5" dirty="0">
                <a:latin typeface="Carlito"/>
                <a:cs typeface="Carlito"/>
              </a:rPr>
              <a:t>, </a:t>
            </a:r>
            <a:r>
              <a:rPr sz="1600" spc="-35" dirty="0">
                <a:latin typeface="Carlito"/>
                <a:cs typeface="Carlito"/>
              </a:rPr>
              <a:t>Worcester,</a:t>
            </a:r>
            <a:r>
              <a:rPr sz="1600" spc="10" dirty="0">
                <a:latin typeface="Carlito"/>
                <a:cs typeface="Carlito"/>
              </a:rPr>
              <a:t> </a:t>
            </a:r>
            <a:r>
              <a:rPr sz="1600" dirty="0">
                <a:latin typeface="Carlito"/>
                <a:cs typeface="Carlito"/>
              </a:rPr>
              <a:t>England</a:t>
            </a:r>
          </a:p>
          <a:p>
            <a:pPr marL="355591" indent="-342892" algn="just">
              <a:buFont typeface="Arial"/>
              <a:buChar char="•"/>
              <a:tabLst>
                <a:tab pos="354956" algn="l"/>
                <a:tab pos="355591" algn="l"/>
              </a:tabLst>
            </a:pPr>
            <a:r>
              <a:rPr sz="1600" spc="-30" dirty="0">
                <a:latin typeface="Carlito"/>
                <a:cs typeface="Carlito"/>
              </a:rPr>
              <a:t>Ferry, </a:t>
            </a:r>
            <a:r>
              <a:rPr sz="1600" spc="-20" dirty="0">
                <a:latin typeface="Carlito"/>
                <a:cs typeface="Carlito"/>
              </a:rPr>
              <a:t>D., </a:t>
            </a:r>
            <a:r>
              <a:rPr sz="1600" spc="-5" dirty="0">
                <a:latin typeface="Carlito"/>
                <a:cs typeface="Carlito"/>
              </a:rPr>
              <a:t>Brandon, </a:t>
            </a:r>
            <a:r>
              <a:rPr sz="1600" spc="-90" dirty="0">
                <a:latin typeface="Carlito"/>
                <a:cs typeface="Carlito"/>
              </a:rPr>
              <a:t>P., </a:t>
            </a:r>
            <a:r>
              <a:rPr sz="1600" dirty="0">
                <a:latin typeface="Carlito"/>
                <a:cs typeface="Carlito"/>
              </a:rPr>
              <a:t>1986. </a:t>
            </a:r>
            <a:r>
              <a:rPr sz="1600" spc="-10" dirty="0">
                <a:latin typeface="Carlito"/>
                <a:cs typeface="Carlito"/>
              </a:rPr>
              <a:t>Cost </a:t>
            </a:r>
            <a:r>
              <a:rPr sz="1600" dirty="0">
                <a:latin typeface="Carlito"/>
                <a:cs typeface="Carlito"/>
              </a:rPr>
              <a:t>Planning </a:t>
            </a:r>
            <a:r>
              <a:rPr sz="1600" spc="-5" dirty="0">
                <a:latin typeface="Carlito"/>
                <a:cs typeface="Carlito"/>
              </a:rPr>
              <a:t>of </a:t>
            </a:r>
            <a:r>
              <a:rPr sz="1600" dirty="0">
                <a:latin typeface="Carlito"/>
                <a:cs typeface="Carlito"/>
              </a:rPr>
              <a:t>Buildings, </a:t>
            </a:r>
            <a:r>
              <a:rPr sz="1600" spc="-5" dirty="0">
                <a:latin typeface="Carlito"/>
                <a:cs typeface="Carlito"/>
              </a:rPr>
              <a:t>Collins,</a:t>
            </a:r>
            <a:r>
              <a:rPr sz="1600" spc="35" dirty="0">
                <a:latin typeface="Carlito"/>
                <a:cs typeface="Carlito"/>
              </a:rPr>
              <a:t> </a:t>
            </a:r>
            <a:r>
              <a:rPr sz="1600" spc="-5" dirty="0">
                <a:latin typeface="Carlito"/>
                <a:cs typeface="Carlito"/>
              </a:rPr>
              <a:t>London</a:t>
            </a:r>
            <a:endParaRPr sz="1600" dirty="0">
              <a:latin typeface="Carlito"/>
              <a:cs typeface="Carlito"/>
            </a:endParaRPr>
          </a:p>
          <a:p>
            <a:pPr marL="355591" indent="-342892" algn="just">
              <a:buFont typeface="Arial"/>
              <a:buChar char="•"/>
              <a:tabLst>
                <a:tab pos="354956" algn="l"/>
                <a:tab pos="355591" algn="l"/>
              </a:tabLst>
            </a:pPr>
            <a:r>
              <a:rPr sz="1600" spc="-5" dirty="0">
                <a:latin typeface="Carlito"/>
                <a:cs typeface="Carlito"/>
              </a:rPr>
              <a:t>Güvemli, </a:t>
            </a:r>
            <a:r>
              <a:rPr sz="1600" spc="-10" dirty="0">
                <a:latin typeface="Carlito"/>
                <a:cs typeface="Carlito"/>
              </a:rPr>
              <a:t>O., </a:t>
            </a:r>
            <a:r>
              <a:rPr sz="1600" dirty="0">
                <a:latin typeface="Carlito"/>
                <a:cs typeface="Carlito"/>
              </a:rPr>
              <a:t>1994. </a:t>
            </a:r>
            <a:r>
              <a:rPr sz="1600" spc="-25" dirty="0">
                <a:latin typeface="Carlito"/>
                <a:cs typeface="Carlito"/>
              </a:rPr>
              <a:t>Yatırım </a:t>
            </a:r>
            <a:r>
              <a:rPr sz="1600" spc="-10" dirty="0">
                <a:latin typeface="Carlito"/>
                <a:cs typeface="Carlito"/>
              </a:rPr>
              <a:t>Projelerinin </a:t>
            </a:r>
            <a:r>
              <a:rPr sz="1600" spc="-5" dirty="0">
                <a:latin typeface="Carlito"/>
                <a:cs typeface="Carlito"/>
              </a:rPr>
              <a:t>Düzenlenmesi </a:t>
            </a:r>
            <a:r>
              <a:rPr sz="1600" spc="-5" dirty="0" err="1">
                <a:latin typeface="Carlito"/>
                <a:cs typeface="Carlito"/>
              </a:rPr>
              <a:t>Değerlendirilmesi</a:t>
            </a:r>
            <a:r>
              <a:rPr sz="1600" spc="75" dirty="0">
                <a:latin typeface="Carlito"/>
                <a:cs typeface="Carlito"/>
              </a:rPr>
              <a:t> </a:t>
            </a:r>
            <a:r>
              <a:rPr sz="1600" spc="-15" dirty="0" err="1" smtClean="0">
                <a:latin typeface="Carlito"/>
                <a:cs typeface="Carlito"/>
              </a:rPr>
              <a:t>ve</a:t>
            </a:r>
            <a:r>
              <a:rPr lang="tr-TR" sz="1600" dirty="0">
                <a:latin typeface="Carlito"/>
                <a:cs typeface="Carlito"/>
              </a:rPr>
              <a:t> </a:t>
            </a:r>
            <a:r>
              <a:rPr sz="1600" spc="-5" dirty="0" err="1" smtClean="0">
                <a:latin typeface="Carlito"/>
                <a:cs typeface="Carlito"/>
              </a:rPr>
              <a:t>İzlenmesi</a:t>
            </a:r>
            <a:r>
              <a:rPr sz="1600" spc="-5" dirty="0">
                <a:latin typeface="Carlito"/>
                <a:cs typeface="Carlito"/>
              </a:rPr>
              <a:t>, Marmara </a:t>
            </a:r>
            <a:r>
              <a:rPr sz="1600" spc="-10" dirty="0">
                <a:latin typeface="Carlito"/>
                <a:cs typeface="Carlito"/>
              </a:rPr>
              <a:t>Üniversitesi </a:t>
            </a:r>
            <a:r>
              <a:rPr sz="1600" dirty="0">
                <a:latin typeface="Carlito"/>
                <a:cs typeface="Carlito"/>
              </a:rPr>
              <a:t>Nihad </a:t>
            </a:r>
            <a:r>
              <a:rPr sz="1600" spc="-15" dirty="0">
                <a:latin typeface="Carlito"/>
                <a:cs typeface="Carlito"/>
              </a:rPr>
              <a:t>Sayar </a:t>
            </a:r>
            <a:r>
              <a:rPr sz="1600" dirty="0">
                <a:latin typeface="Carlito"/>
                <a:cs typeface="Carlito"/>
              </a:rPr>
              <a:t>Eğitim </a:t>
            </a:r>
            <a:r>
              <a:rPr sz="1600" spc="-20" dirty="0">
                <a:latin typeface="Carlito"/>
                <a:cs typeface="Carlito"/>
              </a:rPr>
              <a:t>Vakfı Yayınları, </a:t>
            </a:r>
            <a:r>
              <a:rPr sz="1600" dirty="0">
                <a:latin typeface="Carlito"/>
                <a:cs typeface="Carlito"/>
              </a:rPr>
              <a:t>5.</a:t>
            </a:r>
            <a:r>
              <a:rPr sz="1600" spc="120" dirty="0">
                <a:latin typeface="Carlito"/>
                <a:cs typeface="Carlito"/>
              </a:rPr>
              <a:t> </a:t>
            </a:r>
            <a:r>
              <a:rPr sz="1600" spc="-5" dirty="0" err="1" smtClean="0">
                <a:latin typeface="Carlito"/>
                <a:cs typeface="Carlito"/>
              </a:rPr>
              <a:t>Baskı</a:t>
            </a:r>
            <a:r>
              <a:rPr sz="1600" spc="-5" dirty="0" smtClean="0">
                <a:latin typeface="Carlito"/>
                <a:cs typeface="Carlito"/>
              </a:rPr>
              <a:t>,</a:t>
            </a:r>
            <a:r>
              <a:rPr lang="tr-TR" sz="1600" dirty="0">
                <a:latin typeface="Carlito"/>
                <a:cs typeface="Carlito"/>
              </a:rPr>
              <a:t> </a:t>
            </a:r>
            <a:r>
              <a:rPr sz="1600" spc="-5" dirty="0" smtClean="0">
                <a:latin typeface="Carlito"/>
                <a:cs typeface="Carlito"/>
              </a:rPr>
              <a:t>İstanbul</a:t>
            </a:r>
            <a:r>
              <a:rPr sz="1600" spc="-5" dirty="0">
                <a:latin typeface="Carlito"/>
                <a:cs typeface="Carlito"/>
              </a:rPr>
              <a:t>.</a:t>
            </a:r>
            <a:endParaRPr sz="1600" dirty="0">
              <a:latin typeface="Carlito"/>
              <a:cs typeface="Carlito"/>
            </a:endParaRPr>
          </a:p>
          <a:p>
            <a:pPr marL="355591" marR="791825" indent="-342892" algn="just">
              <a:buFont typeface="Arial"/>
              <a:buChar char="•"/>
              <a:tabLst>
                <a:tab pos="354956" algn="l"/>
                <a:tab pos="355591" algn="l"/>
              </a:tabLst>
            </a:pPr>
            <a:r>
              <a:rPr sz="1600" spc="-15" dirty="0">
                <a:latin typeface="Carlito"/>
                <a:cs typeface="Carlito"/>
              </a:rPr>
              <a:t>Karslı, </a:t>
            </a:r>
            <a:r>
              <a:rPr sz="1600" spc="-20" dirty="0">
                <a:latin typeface="Carlito"/>
                <a:cs typeface="Carlito"/>
              </a:rPr>
              <a:t>D., </a:t>
            </a:r>
            <a:r>
              <a:rPr sz="1600" dirty="0">
                <a:latin typeface="Carlito"/>
                <a:cs typeface="Carlito"/>
              </a:rPr>
              <a:t>1998. </a:t>
            </a:r>
            <a:r>
              <a:rPr sz="1600" spc="-5" dirty="0">
                <a:latin typeface="Carlito"/>
                <a:cs typeface="Carlito"/>
              </a:rPr>
              <a:t>İnşaat Süresini </a:t>
            </a:r>
            <a:r>
              <a:rPr sz="1600" spc="-10" dirty="0">
                <a:latin typeface="Carlito"/>
                <a:cs typeface="Carlito"/>
              </a:rPr>
              <a:t>Etkileyen Faktörler veİnşaat </a:t>
            </a:r>
            <a:r>
              <a:rPr sz="1600" spc="-5" dirty="0" err="1">
                <a:latin typeface="Carlito"/>
                <a:cs typeface="Carlito"/>
              </a:rPr>
              <a:t>Süresi</a:t>
            </a:r>
            <a:r>
              <a:rPr sz="1600" spc="-5" dirty="0">
                <a:latin typeface="Carlito"/>
                <a:cs typeface="Carlito"/>
              </a:rPr>
              <a:t> </a:t>
            </a:r>
            <a:r>
              <a:rPr sz="1600" spc="-30" dirty="0" err="1" smtClean="0">
                <a:latin typeface="Carlito"/>
                <a:cs typeface="Carlito"/>
              </a:rPr>
              <a:t>Tahmin</a:t>
            </a:r>
            <a:r>
              <a:rPr lang="tr-TR" sz="1600" spc="-30" dirty="0">
                <a:latin typeface="Carlito"/>
                <a:cs typeface="Carlito"/>
              </a:rPr>
              <a:t> </a:t>
            </a:r>
            <a:r>
              <a:rPr sz="1600" spc="-5" dirty="0" err="1" smtClean="0">
                <a:latin typeface="Carlito"/>
                <a:cs typeface="Carlito"/>
              </a:rPr>
              <a:t>Modelleri</a:t>
            </a:r>
            <a:r>
              <a:rPr sz="1600" spc="-5" dirty="0">
                <a:latin typeface="Carlito"/>
                <a:cs typeface="Carlito"/>
              </a:rPr>
              <a:t>, </a:t>
            </a:r>
            <a:r>
              <a:rPr sz="1600" spc="-25" dirty="0">
                <a:latin typeface="Carlito"/>
                <a:cs typeface="Carlito"/>
              </a:rPr>
              <a:t>Yüksek </a:t>
            </a:r>
            <a:r>
              <a:rPr sz="1600" spc="-5" dirty="0">
                <a:latin typeface="Carlito"/>
                <a:cs typeface="Carlito"/>
              </a:rPr>
              <a:t>Lisans </a:t>
            </a:r>
            <a:r>
              <a:rPr sz="1600" spc="-45" dirty="0">
                <a:latin typeface="Carlito"/>
                <a:cs typeface="Carlito"/>
              </a:rPr>
              <a:t>Tezi, </a:t>
            </a:r>
            <a:r>
              <a:rPr sz="1600" spc="-70" dirty="0">
                <a:latin typeface="Carlito"/>
                <a:cs typeface="Carlito"/>
              </a:rPr>
              <a:t>İ.T.Ü. </a:t>
            </a:r>
            <a:r>
              <a:rPr sz="1600" spc="-10" dirty="0">
                <a:latin typeface="Carlito"/>
                <a:cs typeface="Carlito"/>
              </a:rPr>
              <a:t>Fen </a:t>
            </a:r>
            <a:r>
              <a:rPr sz="1600" spc="-5" dirty="0">
                <a:latin typeface="Carlito"/>
                <a:cs typeface="Carlito"/>
              </a:rPr>
              <a:t>Bilimleri Enstitüsü,</a:t>
            </a:r>
            <a:r>
              <a:rPr sz="1600" spc="229" dirty="0">
                <a:latin typeface="Carlito"/>
                <a:cs typeface="Carlito"/>
              </a:rPr>
              <a:t> </a:t>
            </a:r>
            <a:r>
              <a:rPr sz="1600" spc="-10" dirty="0">
                <a:latin typeface="Carlito"/>
                <a:cs typeface="Carlito"/>
              </a:rPr>
              <a:t>İstanbul.</a:t>
            </a:r>
            <a:endParaRPr sz="1600" dirty="0">
              <a:latin typeface="Carlito"/>
              <a:cs typeface="Carlito"/>
            </a:endParaRPr>
          </a:p>
          <a:p>
            <a:pPr marL="355591" indent="-342892" algn="just">
              <a:buFont typeface="Arial"/>
              <a:buChar char="•"/>
              <a:tabLst>
                <a:tab pos="354956" algn="l"/>
                <a:tab pos="355591" algn="l"/>
              </a:tabLst>
            </a:pPr>
            <a:r>
              <a:rPr sz="1600" spc="-35" dirty="0">
                <a:latin typeface="Carlito"/>
                <a:cs typeface="Carlito"/>
              </a:rPr>
              <a:t>Kelly, </a:t>
            </a:r>
            <a:r>
              <a:rPr sz="1600" spc="-10" dirty="0">
                <a:latin typeface="Carlito"/>
                <a:cs typeface="Carlito"/>
              </a:rPr>
              <a:t>J., </a:t>
            </a:r>
            <a:r>
              <a:rPr sz="1600" dirty="0">
                <a:latin typeface="Carlito"/>
                <a:cs typeface="Carlito"/>
              </a:rPr>
              <a:t>1992. </a:t>
            </a:r>
            <a:r>
              <a:rPr sz="1600" spc="-5" dirty="0">
                <a:latin typeface="Carlito"/>
                <a:cs typeface="Carlito"/>
              </a:rPr>
              <a:t>Some Thouhts on </a:t>
            </a:r>
            <a:r>
              <a:rPr sz="1600" spc="-10" dirty="0">
                <a:latin typeface="Carlito"/>
                <a:cs typeface="Carlito"/>
              </a:rPr>
              <a:t>Cost </a:t>
            </a:r>
            <a:r>
              <a:rPr sz="1600" dirty="0">
                <a:latin typeface="Carlito"/>
                <a:cs typeface="Carlito"/>
              </a:rPr>
              <a:t>Modelling, </a:t>
            </a:r>
            <a:r>
              <a:rPr sz="1600" spc="-5" dirty="0">
                <a:latin typeface="Carlito"/>
                <a:cs typeface="Carlito"/>
              </a:rPr>
              <a:t>Harriot </a:t>
            </a:r>
            <a:r>
              <a:rPr sz="1600" spc="-25" dirty="0">
                <a:latin typeface="Carlito"/>
                <a:cs typeface="Carlito"/>
              </a:rPr>
              <a:t>–Watt</a:t>
            </a:r>
            <a:r>
              <a:rPr sz="1600" spc="20" dirty="0">
                <a:latin typeface="Carlito"/>
                <a:cs typeface="Carlito"/>
              </a:rPr>
              <a:t> </a:t>
            </a:r>
            <a:r>
              <a:rPr sz="1600" spc="-10" dirty="0">
                <a:latin typeface="Carlito"/>
                <a:cs typeface="Carlito"/>
              </a:rPr>
              <a:t>University</a:t>
            </a:r>
            <a:endParaRPr sz="1600" dirty="0">
              <a:latin typeface="Carlito"/>
              <a:cs typeface="Carlito"/>
            </a:endParaRPr>
          </a:p>
          <a:p>
            <a:pPr marL="355591" indent="-342892" algn="just">
              <a:buFont typeface="Arial"/>
              <a:buChar char="•"/>
              <a:tabLst>
                <a:tab pos="354956" algn="l"/>
                <a:tab pos="355591" algn="l"/>
              </a:tabLst>
            </a:pPr>
            <a:r>
              <a:rPr sz="1600" spc="-10" dirty="0">
                <a:latin typeface="Carlito"/>
                <a:cs typeface="Carlito"/>
              </a:rPr>
              <a:t>Kıvanç, </a:t>
            </a:r>
            <a:r>
              <a:rPr sz="1600" spc="-70" dirty="0">
                <a:latin typeface="Carlito"/>
                <a:cs typeface="Carlito"/>
              </a:rPr>
              <a:t>T., </a:t>
            </a:r>
            <a:r>
              <a:rPr sz="1600" dirty="0">
                <a:latin typeface="Carlito"/>
                <a:cs typeface="Carlito"/>
              </a:rPr>
              <a:t>1985. </a:t>
            </a:r>
            <a:r>
              <a:rPr sz="1600" spc="-25" dirty="0">
                <a:latin typeface="Carlito"/>
                <a:cs typeface="Carlito"/>
              </a:rPr>
              <a:t>Yatırım </a:t>
            </a:r>
            <a:r>
              <a:rPr sz="1600" spc="-10" dirty="0">
                <a:latin typeface="Carlito"/>
                <a:cs typeface="Carlito"/>
              </a:rPr>
              <a:t>Projesinin </a:t>
            </a:r>
            <a:r>
              <a:rPr sz="1600" spc="-5" dirty="0">
                <a:latin typeface="Carlito"/>
                <a:cs typeface="Carlito"/>
              </a:rPr>
              <a:t>Hazırlanması </a:t>
            </a:r>
            <a:r>
              <a:rPr sz="1600" spc="-15" dirty="0">
                <a:latin typeface="Carlito"/>
                <a:cs typeface="Carlito"/>
              </a:rPr>
              <a:t>ve </a:t>
            </a:r>
            <a:r>
              <a:rPr sz="1600" spc="-5" dirty="0">
                <a:latin typeface="Carlito"/>
                <a:cs typeface="Carlito"/>
              </a:rPr>
              <a:t>Değerlendirilmesi,</a:t>
            </a:r>
            <a:r>
              <a:rPr sz="1600" spc="175" dirty="0">
                <a:latin typeface="Carlito"/>
                <a:cs typeface="Carlito"/>
              </a:rPr>
              <a:t> </a:t>
            </a:r>
            <a:r>
              <a:rPr sz="1600" spc="-10" dirty="0" err="1" smtClean="0">
                <a:latin typeface="Carlito"/>
                <a:cs typeface="Carlito"/>
              </a:rPr>
              <a:t>Devlet</a:t>
            </a:r>
            <a:r>
              <a:rPr lang="tr-TR" sz="1600" dirty="0">
                <a:latin typeface="Carlito"/>
                <a:cs typeface="Carlito"/>
              </a:rPr>
              <a:t> </a:t>
            </a:r>
            <a:r>
              <a:rPr sz="1600" spc="-25" dirty="0" err="1" smtClean="0">
                <a:latin typeface="Carlito"/>
                <a:cs typeface="Carlito"/>
              </a:rPr>
              <a:t>Yatırım</a:t>
            </a:r>
            <a:r>
              <a:rPr sz="1600" spc="-25" dirty="0" smtClean="0">
                <a:latin typeface="Carlito"/>
                <a:cs typeface="Carlito"/>
              </a:rPr>
              <a:t> </a:t>
            </a:r>
            <a:r>
              <a:rPr sz="1600" spc="-5" dirty="0">
                <a:latin typeface="Carlito"/>
                <a:cs typeface="Carlito"/>
              </a:rPr>
              <a:t>Bankası </a:t>
            </a:r>
            <a:r>
              <a:rPr sz="1600" spc="-20" dirty="0">
                <a:latin typeface="Carlito"/>
                <a:cs typeface="Carlito"/>
              </a:rPr>
              <a:t>Yayınları. </a:t>
            </a:r>
            <a:r>
              <a:rPr sz="1600" spc="-10" dirty="0">
                <a:latin typeface="Carlito"/>
                <a:cs typeface="Carlito"/>
              </a:rPr>
              <a:t>Ankara,</a:t>
            </a:r>
            <a:r>
              <a:rPr sz="1600" spc="60" dirty="0">
                <a:latin typeface="Carlito"/>
                <a:cs typeface="Carlito"/>
              </a:rPr>
              <a:t> </a:t>
            </a:r>
            <a:r>
              <a:rPr sz="1600" spc="-5" dirty="0">
                <a:latin typeface="Carlito"/>
                <a:cs typeface="Carlito"/>
              </a:rPr>
              <a:t>s.99.</a:t>
            </a:r>
            <a:endParaRPr sz="1600" dirty="0">
              <a:latin typeface="Carlito"/>
              <a:cs typeface="Carlito"/>
            </a:endParaRPr>
          </a:p>
          <a:p>
            <a:pPr marL="355591" indent="-342892" algn="just">
              <a:buFont typeface="Arial"/>
              <a:buChar char="•"/>
              <a:tabLst>
                <a:tab pos="354956" algn="l"/>
                <a:tab pos="355591" algn="l"/>
              </a:tabLst>
            </a:pPr>
            <a:r>
              <a:rPr sz="1600" spc="-10" dirty="0">
                <a:latin typeface="Carlito"/>
                <a:cs typeface="Carlito"/>
              </a:rPr>
              <a:t>Kobu, </a:t>
            </a:r>
            <a:r>
              <a:rPr sz="1600" dirty="0">
                <a:latin typeface="Carlito"/>
                <a:cs typeface="Carlito"/>
              </a:rPr>
              <a:t>B., 1987. </a:t>
            </a:r>
            <a:r>
              <a:rPr sz="1600" spc="-10" dirty="0">
                <a:latin typeface="Carlito"/>
                <a:cs typeface="Carlito"/>
              </a:rPr>
              <a:t>Üretim </a:t>
            </a:r>
            <a:r>
              <a:rPr sz="1600" spc="-20" dirty="0">
                <a:latin typeface="Carlito"/>
                <a:cs typeface="Carlito"/>
              </a:rPr>
              <a:t>Yönetimi, </a:t>
            </a:r>
            <a:r>
              <a:rPr sz="1600" spc="-10" dirty="0">
                <a:latin typeface="Carlito"/>
                <a:cs typeface="Carlito"/>
              </a:rPr>
              <a:t>İstanbul Üniversitesi </a:t>
            </a:r>
            <a:r>
              <a:rPr sz="1600" spc="-20" dirty="0">
                <a:latin typeface="Carlito"/>
                <a:cs typeface="Carlito"/>
              </a:rPr>
              <a:t>Yayınları,</a:t>
            </a:r>
            <a:r>
              <a:rPr sz="1600" spc="65" dirty="0">
                <a:latin typeface="Carlito"/>
                <a:cs typeface="Carlito"/>
              </a:rPr>
              <a:t> </a:t>
            </a:r>
            <a:r>
              <a:rPr sz="1600" spc="-10" dirty="0">
                <a:latin typeface="Carlito"/>
                <a:cs typeface="Carlito"/>
              </a:rPr>
              <a:t>İstanbul.</a:t>
            </a:r>
            <a:endParaRPr sz="1600" dirty="0">
              <a:latin typeface="Carlito"/>
              <a:cs typeface="Carlito"/>
            </a:endParaRPr>
          </a:p>
          <a:p>
            <a:pPr marL="355591" indent="-342892" algn="just">
              <a:buFont typeface="Arial"/>
              <a:buChar char="•"/>
              <a:tabLst>
                <a:tab pos="354956" algn="l"/>
                <a:tab pos="355591" algn="l"/>
              </a:tabLst>
            </a:pPr>
            <a:r>
              <a:rPr sz="1600" spc="-15" dirty="0">
                <a:latin typeface="Carlito"/>
                <a:cs typeface="Carlito"/>
              </a:rPr>
              <a:t>Kreps </a:t>
            </a:r>
            <a:r>
              <a:rPr sz="1600" dirty="0">
                <a:latin typeface="Carlito"/>
                <a:cs typeface="Carlito"/>
              </a:rPr>
              <a:t>R.E., </a:t>
            </a:r>
            <a:r>
              <a:rPr sz="1600" spc="-5" dirty="0">
                <a:latin typeface="Carlito"/>
                <a:cs typeface="Carlito"/>
              </a:rPr>
              <a:t>Slomba </a:t>
            </a:r>
            <a:r>
              <a:rPr sz="1600" spc="-75" dirty="0">
                <a:latin typeface="Carlito"/>
                <a:cs typeface="Carlito"/>
              </a:rPr>
              <a:t>J.W., </a:t>
            </a:r>
            <a:r>
              <a:rPr sz="1600" dirty="0">
                <a:latin typeface="Carlito"/>
                <a:cs typeface="Carlito"/>
              </a:rPr>
              <a:t>1990. </a:t>
            </a:r>
            <a:r>
              <a:rPr sz="1600" spc="-5" dirty="0">
                <a:latin typeface="Carlito"/>
                <a:cs typeface="Carlito"/>
              </a:rPr>
              <a:t>Conceptual Estimating </a:t>
            </a:r>
            <a:r>
              <a:rPr sz="1600" spc="-15" dirty="0">
                <a:latin typeface="Carlito"/>
                <a:cs typeface="Carlito"/>
              </a:rPr>
              <a:t>Systems </a:t>
            </a:r>
            <a:r>
              <a:rPr sz="1600" dirty="0">
                <a:latin typeface="Carlito"/>
                <a:cs typeface="Carlito"/>
              </a:rPr>
              <a:t>and </a:t>
            </a:r>
            <a:r>
              <a:rPr sz="1600" spc="-5" dirty="0">
                <a:latin typeface="Carlito"/>
                <a:cs typeface="Carlito"/>
              </a:rPr>
              <a:t>Their</a:t>
            </a:r>
            <a:r>
              <a:rPr sz="1600" spc="65" dirty="0">
                <a:latin typeface="Carlito"/>
                <a:cs typeface="Carlito"/>
              </a:rPr>
              <a:t> </a:t>
            </a:r>
            <a:r>
              <a:rPr sz="1600" spc="-5" dirty="0" smtClean="0">
                <a:latin typeface="Carlito"/>
                <a:cs typeface="Carlito"/>
              </a:rPr>
              <a:t>Benefits,</a:t>
            </a:r>
            <a:r>
              <a:rPr lang="tr-TR" sz="1600" dirty="0">
                <a:latin typeface="Carlito"/>
                <a:cs typeface="Carlito"/>
              </a:rPr>
              <a:t> </a:t>
            </a:r>
            <a:r>
              <a:rPr sz="1600" dirty="0" smtClean="0">
                <a:latin typeface="Carlito"/>
                <a:cs typeface="Carlito"/>
              </a:rPr>
              <a:t>AACE </a:t>
            </a:r>
            <a:r>
              <a:rPr sz="1600" spc="-5" dirty="0">
                <a:latin typeface="Carlito"/>
                <a:cs typeface="Carlito"/>
              </a:rPr>
              <a:t>International </a:t>
            </a:r>
            <a:r>
              <a:rPr sz="1600" spc="-15" dirty="0">
                <a:latin typeface="Carlito"/>
                <a:cs typeface="Carlito"/>
              </a:rPr>
              <a:t>Transactions, </a:t>
            </a:r>
            <a:r>
              <a:rPr sz="1600" dirty="0">
                <a:latin typeface="Carlito"/>
                <a:cs typeface="Carlito"/>
              </a:rPr>
              <a:t>ABI / INFORM </a:t>
            </a:r>
            <a:r>
              <a:rPr sz="1600" spc="-5" dirty="0">
                <a:latin typeface="Carlito"/>
                <a:cs typeface="Carlito"/>
              </a:rPr>
              <a:t>Global,</a:t>
            </a:r>
            <a:r>
              <a:rPr sz="1600" spc="-50" dirty="0">
                <a:latin typeface="Carlito"/>
                <a:cs typeface="Carlito"/>
              </a:rPr>
              <a:t> </a:t>
            </a:r>
            <a:r>
              <a:rPr sz="1600" spc="5" dirty="0">
                <a:latin typeface="Carlito"/>
                <a:cs typeface="Carlito"/>
              </a:rPr>
              <a:t>68.</a:t>
            </a:r>
            <a:endParaRPr sz="1600" dirty="0">
              <a:latin typeface="Carlito"/>
              <a:cs typeface="Carlito"/>
            </a:endParaRPr>
          </a:p>
        </p:txBody>
      </p:sp>
    </p:spTree>
    <p:extLst>
      <p:ext uri="{BB962C8B-B14F-4D97-AF65-F5344CB8AC3E}">
        <p14:creationId xmlns:p14="http://schemas.microsoft.com/office/powerpoint/2010/main" val="371316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614102" y="566116"/>
            <a:ext cx="1859914" cy="321242"/>
          </a:xfrm>
          <a:prstGeom prst="rect">
            <a:avLst/>
          </a:prstGeom>
        </p:spPr>
        <p:txBody>
          <a:bodyPr vert="horz" wrap="square" lIns="0" tIns="13335" rIns="0" bIns="0" rtlCol="0">
            <a:spAutoFit/>
          </a:bodyPr>
          <a:lstStyle/>
          <a:p>
            <a:pPr marL="12700">
              <a:lnSpc>
                <a:spcPct val="100000"/>
              </a:lnSpc>
              <a:spcBef>
                <a:spcPts val="105"/>
              </a:spcBef>
            </a:pPr>
            <a:r>
              <a:rPr sz="2000" dirty="0"/>
              <a:t>K</a:t>
            </a:r>
            <a:r>
              <a:rPr sz="2000" spc="-260" dirty="0"/>
              <a:t>A</a:t>
            </a:r>
            <a:r>
              <a:rPr sz="2000" dirty="0"/>
              <a:t>YNA</a:t>
            </a:r>
            <a:r>
              <a:rPr sz="2000" spc="-114" dirty="0"/>
              <a:t>K</a:t>
            </a:r>
            <a:r>
              <a:rPr sz="2000" spc="-5" dirty="0"/>
              <a:t>ÇA</a:t>
            </a:r>
          </a:p>
        </p:txBody>
      </p:sp>
      <p:sp>
        <p:nvSpPr>
          <p:cNvPr id="3" name="object 3"/>
          <p:cNvSpPr txBox="1"/>
          <p:nvPr/>
        </p:nvSpPr>
        <p:spPr>
          <a:xfrm>
            <a:off x="422909" y="1609344"/>
            <a:ext cx="8586469" cy="3214341"/>
          </a:xfrm>
          <a:prstGeom prst="rect">
            <a:avLst/>
          </a:prstGeom>
        </p:spPr>
        <p:txBody>
          <a:bodyPr vert="horz" wrap="square" lIns="0" tIns="13335" rIns="0" bIns="0" rtlCol="0">
            <a:spAutoFit/>
          </a:bodyPr>
          <a:lstStyle/>
          <a:p>
            <a:pPr marL="355591" indent="-342892" algn="just">
              <a:spcBef>
                <a:spcPts val="105"/>
              </a:spcBef>
              <a:buFont typeface="Arial"/>
              <a:buChar char="•"/>
              <a:tabLst>
                <a:tab pos="354956" algn="l"/>
                <a:tab pos="355591" algn="l"/>
              </a:tabLst>
            </a:pPr>
            <a:r>
              <a:rPr sz="1600" spc="-5" dirty="0">
                <a:latin typeface="Carlito"/>
                <a:cs typeface="Carlito"/>
              </a:rPr>
              <a:t>Kuruoğlu, </a:t>
            </a:r>
            <a:r>
              <a:rPr sz="1600" dirty="0">
                <a:latin typeface="Carlito"/>
                <a:cs typeface="Carlito"/>
              </a:rPr>
              <a:t>M., 2003, </a:t>
            </a:r>
            <a:r>
              <a:rPr sz="1600" spc="-5" dirty="0">
                <a:latin typeface="Carlito"/>
                <a:cs typeface="Carlito"/>
              </a:rPr>
              <a:t>İnşaatçılar </a:t>
            </a:r>
            <a:r>
              <a:rPr sz="1600" dirty="0">
                <a:latin typeface="Carlito"/>
                <a:cs typeface="Carlito"/>
              </a:rPr>
              <a:t>İçin </a:t>
            </a:r>
            <a:r>
              <a:rPr sz="1600" spc="-40" dirty="0">
                <a:latin typeface="Carlito"/>
                <a:cs typeface="Carlito"/>
              </a:rPr>
              <a:t>Yeni </a:t>
            </a:r>
            <a:r>
              <a:rPr sz="1600" dirty="0">
                <a:latin typeface="Carlito"/>
                <a:cs typeface="Carlito"/>
              </a:rPr>
              <a:t>İhale </a:t>
            </a:r>
            <a:r>
              <a:rPr sz="1600" spc="-5" dirty="0">
                <a:latin typeface="Carlito"/>
                <a:cs typeface="Carlito"/>
              </a:rPr>
              <a:t>Düzeninde </a:t>
            </a:r>
            <a:r>
              <a:rPr sz="1600" spc="-15" dirty="0">
                <a:latin typeface="Carlito"/>
                <a:cs typeface="Carlito"/>
              </a:rPr>
              <a:t>Pratik </a:t>
            </a:r>
            <a:r>
              <a:rPr sz="1600" spc="-35" dirty="0" err="1">
                <a:latin typeface="Carlito"/>
                <a:cs typeface="Carlito"/>
              </a:rPr>
              <a:t>Teklif</a:t>
            </a:r>
            <a:r>
              <a:rPr sz="1600" spc="35" dirty="0">
                <a:latin typeface="Carlito"/>
                <a:cs typeface="Carlito"/>
              </a:rPr>
              <a:t> </a:t>
            </a:r>
            <a:r>
              <a:rPr sz="1600" spc="-15" dirty="0" err="1" smtClean="0">
                <a:latin typeface="Carlito"/>
                <a:cs typeface="Carlito"/>
              </a:rPr>
              <a:t>Fiyatı</a:t>
            </a:r>
            <a:r>
              <a:rPr lang="tr-TR" sz="1600" dirty="0">
                <a:latin typeface="Carlito"/>
                <a:cs typeface="Carlito"/>
              </a:rPr>
              <a:t> </a:t>
            </a:r>
            <a:r>
              <a:rPr sz="1600" spc="-5" dirty="0" err="1" smtClean="0">
                <a:latin typeface="Carlito"/>
                <a:cs typeface="Carlito"/>
              </a:rPr>
              <a:t>Belirleme</a:t>
            </a:r>
            <a:r>
              <a:rPr sz="1600" spc="-5" dirty="0" smtClean="0">
                <a:latin typeface="Carlito"/>
                <a:cs typeface="Carlito"/>
              </a:rPr>
              <a:t> </a:t>
            </a:r>
            <a:r>
              <a:rPr sz="1600" spc="-25" dirty="0">
                <a:latin typeface="Carlito"/>
                <a:cs typeface="Carlito"/>
              </a:rPr>
              <a:t>Yöntemi, </a:t>
            </a:r>
            <a:r>
              <a:rPr sz="1600" spc="-5" dirty="0">
                <a:latin typeface="Carlito"/>
                <a:cs typeface="Carlito"/>
              </a:rPr>
              <a:t>İstanbul </a:t>
            </a:r>
            <a:r>
              <a:rPr sz="1600" spc="-10" dirty="0">
                <a:latin typeface="Carlito"/>
                <a:cs typeface="Carlito"/>
              </a:rPr>
              <a:t>Ticaret </a:t>
            </a:r>
            <a:r>
              <a:rPr sz="1600" spc="-5" dirty="0">
                <a:latin typeface="Carlito"/>
                <a:cs typeface="Carlito"/>
              </a:rPr>
              <a:t>Odası,</a:t>
            </a:r>
            <a:r>
              <a:rPr sz="1600" spc="65" dirty="0">
                <a:latin typeface="Carlito"/>
                <a:cs typeface="Carlito"/>
              </a:rPr>
              <a:t> </a:t>
            </a:r>
            <a:r>
              <a:rPr sz="1600" spc="-5" dirty="0">
                <a:latin typeface="Carlito"/>
                <a:cs typeface="Carlito"/>
              </a:rPr>
              <a:t>İstanbul.</a:t>
            </a:r>
            <a:endParaRPr sz="1600" dirty="0">
              <a:latin typeface="Carlito"/>
              <a:cs typeface="Carlito"/>
            </a:endParaRPr>
          </a:p>
          <a:p>
            <a:pPr marL="355591" marR="814685" indent="-342892" algn="just">
              <a:buFont typeface="Arial"/>
              <a:buChar char="•"/>
              <a:tabLst>
                <a:tab pos="354956" algn="l"/>
                <a:tab pos="355591" algn="l"/>
              </a:tabLst>
            </a:pPr>
            <a:r>
              <a:rPr sz="1600" dirty="0">
                <a:latin typeface="Carlito"/>
                <a:cs typeface="Carlito"/>
              </a:rPr>
              <a:t>Madni, I.K., 1999. </a:t>
            </a:r>
            <a:r>
              <a:rPr sz="1600" spc="-5" dirty="0">
                <a:latin typeface="Carlito"/>
                <a:cs typeface="Carlito"/>
              </a:rPr>
              <a:t>The Emperical Method of Budget </a:t>
            </a:r>
            <a:r>
              <a:rPr sz="1600" dirty="0">
                <a:latin typeface="Carlito"/>
                <a:cs typeface="Carlito"/>
              </a:rPr>
              <a:t>Pricing </a:t>
            </a:r>
            <a:r>
              <a:rPr sz="1600" spc="-15" dirty="0">
                <a:latin typeface="Carlito"/>
                <a:cs typeface="Carlito"/>
              </a:rPr>
              <a:t>for </a:t>
            </a:r>
            <a:r>
              <a:rPr sz="1600" spc="-5" dirty="0">
                <a:latin typeface="Carlito"/>
                <a:cs typeface="Carlito"/>
              </a:rPr>
              <a:t>Prisons, </a:t>
            </a:r>
            <a:r>
              <a:rPr sz="1600" spc="-10" dirty="0" smtClean="0">
                <a:latin typeface="Carlito"/>
                <a:cs typeface="Carlito"/>
              </a:rPr>
              <a:t>Cost</a:t>
            </a:r>
            <a:r>
              <a:rPr lang="tr-TR" sz="1600" spc="-10" dirty="0">
                <a:latin typeface="Carlito"/>
                <a:cs typeface="Carlito"/>
              </a:rPr>
              <a:t> </a:t>
            </a:r>
            <a:r>
              <a:rPr sz="1600" dirty="0" smtClean="0">
                <a:latin typeface="Carlito"/>
                <a:cs typeface="Carlito"/>
              </a:rPr>
              <a:t>Engineering</a:t>
            </a:r>
            <a:r>
              <a:rPr sz="1600" dirty="0">
                <a:latin typeface="Carlito"/>
                <a:cs typeface="Carlito"/>
              </a:rPr>
              <a:t>.</a:t>
            </a:r>
          </a:p>
          <a:p>
            <a:pPr marL="355591" indent="-342892" algn="just">
              <a:buFont typeface="Arial"/>
              <a:buChar char="•"/>
              <a:tabLst>
                <a:tab pos="354956" algn="l"/>
                <a:tab pos="355591" algn="l"/>
              </a:tabLst>
            </a:pPr>
            <a:r>
              <a:rPr sz="1600" dirty="0">
                <a:latin typeface="Carlito"/>
                <a:cs typeface="Carlito"/>
              </a:rPr>
              <a:t>Mendel, </a:t>
            </a:r>
            <a:r>
              <a:rPr sz="1600" spc="-50" dirty="0">
                <a:latin typeface="Carlito"/>
                <a:cs typeface="Carlito"/>
              </a:rPr>
              <a:t>T.G., </a:t>
            </a:r>
            <a:r>
              <a:rPr sz="1600" dirty="0">
                <a:latin typeface="Carlito"/>
                <a:cs typeface="Carlito"/>
              </a:rPr>
              <a:t>1989. </a:t>
            </a:r>
            <a:r>
              <a:rPr sz="1600" spc="-5" dirty="0">
                <a:latin typeface="Carlito"/>
                <a:cs typeface="Carlito"/>
              </a:rPr>
              <a:t>Case </a:t>
            </a:r>
            <a:r>
              <a:rPr sz="1600" spc="-10" dirty="0">
                <a:latin typeface="Carlito"/>
                <a:cs typeface="Carlito"/>
              </a:rPr>
              <a:t>History </a:t>
            </a:r>
            <a:r>
              <a:rPr sz="1600" dirty="0">
                <a:latin typeface="Carlito"/>
                <a:cs typeface="Carlito"/>
              </a:rPr>
              <a:t>– </a:t>
            </a:r>
            <a:r>
              <a:rPr sz="1600" spc="-15" dirty="0">
                <a:latin typeface="Carlito"/>
                <a:cs typeface="Carlito"/>
              </a:rPr>
              <a:t>Parametric </a:t>
            </a:r>
            <a:r>
              <a:rPr sz="1600" spc="-5" dirty="0">
                <a:latin typeface="Carlito"/>
                <a:cs typeface="Carlito"/>
              </a:rPr>
              <a:t>Estimating </a:t>
            </a:r>
            <a:r>
              <a:rPr sz="1600" spc="-15" dirty="0">
                <a:latin typeface="Carlito"/>
                <a:cs typeface="Carlito"/>
              </a:rPr>
              <a:t>System,</a:t>
            </a:r>
            <a:r>
              <a:rPr sz="1600" spc="100" dirty="0">
                <a:latin typeface="Carlito"/>
                <a:cs typeface="Carlito"/>
              </a:rPr>
              <a:t> </a:t>
            </a:r>
            <a:r>
              <a:rPr sz="1600" dirty="0" smtClean="0">
                <a:latin typeface="Carlito"/>
                <a:cs typeface="Carlito"/>
              </a:rPr>
              <a:t>AACE</a:t>
            </a:r>
            <a:r>
              <a:rPr lang="tr-TR" sz="1600" dirty="0" smtClean="0">
                <a:latin typeface="Carlito"/>
                <a:cs typeface="Carlito"/>
              </a:rPr>
              <a:t> </a:t>
            </a:r>
            <a:r>
              <a:rPr sz="1600" spc="-10" dirty="0" smtClean="0">
                <a:latin typeface="Carlito"/>
                <a:cs typeface="Carlito"/>
              </a:rPr>
              <a:t>International </a:t>
            </a:r>
            <a:r>
              <a:rPr sz="1600" spc="-15" dirty="0">
                <a:latin typeface="Carlito"/>
                <a:cs typeface="Carlito"/>
              </a:rPr>
              <a:t>Transactions, </a:t>
            </a:r>
            <a:r>
              <a:rPr sz="1600" dirty="0">
                <a:latin typeface="Carlito"/>
                <a:cs typeface="Carlito"/>
              </a:rPr>
              <a:t>ABI / INFORM </a:t>
            </a:r>
            <a:r>
              <a:rPr sz="1600" spc="-5" dirty="0">
                <a:latin typeface="Carlito"/>
                <a:cs typeface="Carlito"/>
              </a:rPr>
              <a:t>Global,</a:t>
            </a:r>
            <a:r>
              <a:rPr sz="1600" spc="-35" dirty="0">
                <a:latin typeface="Carlito"/>
                <a:cs typeface="Carlito"/>
              </a:rPr>
              <a:t> </a:t>
            </a:r>
            <a:r>
              <a:rPr sz="1600" dirty="0">
                <a:latin typeface="Carlito"/>
                <a:cs typeface="Carlito"/>
              </a:rPr>
              <a:t>B.1.1.</a:t>
            </a:r>
          </a:p>
          <a:p>
            <a:pPr marL="355591" indent="-342892" algn="just">
              <a:buFont typeface="Arial"/>
              <a:buChar char="•"/>
              <a:tabLst>
                <a:tab pos="354956" algn="l"/>
                <a:tab pos="355591" algn="l"/>
              </a:tabLst>
            </a:pPr>
            <a:r>
              <a:rPr sz="1600" dirty="0">
                <a:latin typeface="Carlito"/>
                <a:cs typeface="Carlito"/>
              </a:rPr>
              <a:t>Merlin </a:t>
            </a:r>
            <a:r>
              <a:rPr sz="1600" spc="-5" dirty="0">
                <a:latin typeface="Carlito"/>
                <a:cs typeface="Carlito"/>
              </a:rPr>
              <a:t>J.B., </a:t>
            </a:r>
            <a:r>
              <a:rPr sz="1600" dirty="0">
                <a:latin typeface="Carlito"/>
                <a:cs typeface="Carlito"/>
              </a:rPr>
              <a:t>1994. </a:t>
            </a:r>
            <a:r>
              <a:rPr sz="1600" spc="-15" dirty="0">
                <a:latin typeface="Carlito"/>
                <a:cs typeface="Carlito"/>
              </a:rPr>
              <a:t>Parametric </a:t>
            </a:r>
            <a:r>
              <a:rPr sz="1600" spc="-5" dirty="0">
                <a:latin typeface="Carlito"/>
                <a:cs typeface="Carlito"/>
              </a:rPr>
              <a:t>Estimation, </a:t>
            </a:r>
            <a:r>
              <a:rPr sz="1600" spc="-10" dirty="0">
                <a:latin typeface="Carlito"/>
                <a:cs typeface="Carlito"/>
              </a:rPr>
              <a:t>Cost</a:t>
            </a:r>
            <a:r>
              <a:rPr sz="1600" spc="5" dirty="0">
                <a:latin typeface="Carlito"/>
                <a:cs typeface="Carlito"/>
              </a:rPr>
              <a:t> </a:t>
            </a:r>
            <a:r>
              <a:rPr sz="1600" dirty="0">
                <a:latin typeface="Carlito"/>
                <a:cs typeface="Carlito"/>
              </a:rPr>
              <a:t>Engineering.</a:t>
            </a:r>
          </a:p>
          <a:p>
            <a:pPr marL="355591" indent="-342892" algn="just">
              <a:buFont typeface="Arial"/>
              <a:buChar char="•"/>
              <a:tabLst>
                <a:tab pos="354956" algn="l"/>
                <a:tab pos="355591" algn="l"/>
              </a:tabLst>
            </a:pPr>
            <a:r>
              <a:rPr sz="1600" spc="-5" dirty="0">
                <a:latin typeface="Carlito"/>
                <a:cs typeface="Carlito"/>
              </a:rPr>
              <a:t>Orhon, </a:t>
            </a:r>
            <a:r>
              <a:rPr sz="1600" dirty="0">
                <a:latin typeface="Carlito"/>
                <a:cs typeface="Carlito"/>
              </a:rPr>
              <a:t>İ., 1996. </a:t>
            </a:r>
            <a:r>
              <a:rPr sz="1600" spc="-5" dirty="0">
                <a:latin typeface="Carlito"/>
                <a:cs typeface="Carlito"/>
              </a:rPr>
              <a:t>İnşaat Sektöründe </a:t>
            </a:r>
            <a:r>
              <a:rPr sz="1600" spc="-15" dirty="0">
                <a:latin typeface="Carlito"/>
                <a:cs typeface="Carlito"/>
              </a:rPr>
              <a:t>Bilgisayara Dayalı </a:t>
            </a:r>
            <a:r>
              <a:rPr sz="1600" dirty="0">
                <a:latin typeface="Carlito"/>
                <a:cs typeface="Carlito"/>
              </a:rPr>
              <a:t>Bina </a:t>
            </a:r>
            <a:r>
              <a:rPr sz="1600" spc="-5" dirty="0">
                <a:latin typeface="Carlito"/>
                <a:cs typeface="Carlito"/>
              </a:rPr>
              <a:t>Maliyeti </a:t>
            </a:r>
            <a:r>
              <a:rPr sz="1600" spc="-5" dirty="0" err="1">
                <a:latin typeface="Carlito"/>
                <a:cs typeface="Carlito"/>
              </a:rPr>
              <a:t>Bilgi</a:t>
            </a:r>
            <a:r>
              <a:rPr sz="1600" spc="5" dirty="0">
                <a:latin typeface="Carlito"/>
                <a:cs typeface="Carlito"/>
              </a:rPr>
              <a:t> </a:t>
            </a:r>
            <a:r>
              <a:rPr sz="1600" spc="-10" dirty="0" err="1" smtClean="0">
                <a:latin typeface="Carlito"/>
                <a:cs typeface="Carlito"/>
              </a:rPr>
              <a:t>Sistemi</a:t>
            </a:r>
            <a:r>
              <a:rPr lang="tr-TR" sz="1600" dirty="0">
                <a:latin typeface="Carlito"/>
                <a:cs typeface="Carlito"/>
              </a:rPr>
              <a:t> </a:t>
            </a:r>
            <a:r>
              <a:rPr sz="1600" spc="-5" dirty="0" err="1" smtClean="0">
                <a:latin typeface="Carlito"/>
                <a:cs typeface="Carlito"/>
              </a:rPr>
              <a:t>Geliştirmesi</a:t>
            </a:r>
            <a:r>
              <a:rPr sz="1600" spc="-5" dirty="0" smtClean="0">
                <a:latin typeface="Carlito"/>
                <a:cs typeface="Carlito"/>
              </a:rPr>
              <a:t> </a:t>
            </a:r>
            <a:r>
              <a:rPr sz="1600" spc="-10" dirty="0">
                <a:latin typeface="Carlito"/>
                <a:cs typeface="Carlito"/>
              </a:rPr>
              <a:t>Araştırma Projesi </a:t>
            </a:r>
            <a:r>
              <a:rPr sz="1600" dirty="0">
                <a:latin typeface="Carlito"/>
                <a:cs typeface="Carlito"/>
              </a:rPr>
              <a:t>Raporu, Bina </a:t>
            </a:r>
            <a:r>
              <a:rPr sz="1600" spc="-5" dirty="0">
                <a:latin typeface="Carlito"/>
                <a:cs typeface="Carlito"/>
              </a:rPr>
              <a:t>Maliyeti Bilgi </a:t>
            </a:r>
            <a:r>
              <a:rPr sz="1600" spc="-10" dirty="0">
                <a:latin typeface="Carlito"/>
                <a:cs typeface="Carlito"/>
              </a:rPr>
              <a:t>Sistemi </a:t>
            </a:r>
            <a:r>
              <a:rPr sz="1600" spc="-10" dirty="0" err="1">
                <a:latin typeface="Carlito"/>
                <a:cs typeface="Carlito"/>
              </a:rPr>
              <a:t>Araştırma</a:t>
            </a:r>
            <a:r>
              <a:rPr sz="1600" spc="160" dirty="0">
                <a:latin typeface="Carlito"/>
                <a:cs typeface="Carlito"/>
              </a:rPr>
              <a:t> </a:t>
            </a:r>
            <a:r>
              <a:rPr sz="1600" spc="-5" dirty="0" err="1" smtClean="0">
                <a:latin typeface="Carlito"/>
                <a:cs typeface="Carlito"/>
              </a:rPr>
              <a:t>Ünitesi</a:t>
            </a:r>
            <a:r>
              <a:rPr lang="tr-TR" sz="1600" dirty="0">
                <a:latin typeface="Carlito"/>
                <a:cs typeface="Carlito"/>
              </a:rPr>
              <a:t> </a:t>
            </a:r>
            <a:r>
              <a:rPr sz="1600" dirty="0" smtClean="0">
                <a:latin typeface="Carlito"/>
                <a:cs typeface="Carlito"/>
              </a:rPr>
              <a:t>(BMBS</a:t>
            </a:r>
            <a:r>
              <a:rPr sz="1600" dirty="0">
                <a:latin typeface="Carlito"/>
                <a:cs typeface="Carlito"/>
              </a:rPr>
              <a:t>), </a:t>
            </a:r>
            <a:r>
              <a:rPr sz="1600" spc="-60" dirty="0">
                <a:latin typeface="Carlito"/>
                <a:cs typeface="Carlito"/>
              </a:rPr>
              <a:t>İ.T.Ü., </a:t>
            </a:r>
            <a:r>
              <a:rPr sz="1600" spc="-5" dirty="0">
                <a:latin typeface="Carlito"/>
                <a:cs typeface="Carlito"/>
              </a:rPr>
              <a:t>İstanbul</a:t>
            </a:r>
            <a:endParaRPr sz="1600" dirty="0">
              <a:latin typeface="Carlito"/>
              <a:cs typeface="Carlito"/>
            </a:endParaRPr>
          </a:p>
          <a:p>
            <a:pPr marL="355591" marR="5080" indent="-342892" algn="just">
              <a:spcBef>
                <a:spcPts val="5"/>
              </a:spcBef>
              <a:buFont typeface="Arial"/>
              <a:buChar char="•"/>
              <a:tabLst>
                <a:tab pos="354956" algn="l"/>
                <a:tab pos="355591" algn="l"/>
              </a:tabLst>
            </a:pPr>
            <a:r>
              <a:rPr sz="1600" spc="-5" dirty="0">
                <a:latin typeface="Carlito"/>
                <a:cs typeface="Carlito"/>
              </a:rPr>
              <a:t>Orhon, </a:t>
            </a:r>
            <a:r>
              <a:rPr sz="1600" dirty="0">
                <a:latin typeface="Carlito"/>
                <a:cs typeface="Carlito"/>
              </a:rPr>
              <a:t>İ., 1988. </a:t>
            </a:r>
            <a:r>
              <a:rPr sz="1600" spc="-5" dirty="0">
                <a:latin typeface="Carlito"/>
                <a:cs typeface="Carlito"/>
              </a:rPr>
              <a:t>İnşaat Projelerinde </a:t>
            </a:r>
            <a:r>
              <a:rPr sz="1600" spc="-10" dirty="0">
                <a:latin typeface="Carlito"/>
                <a:cs typeface="Carlito"/>
              </a:rPr>
              <a:t>Kullanılan </a:t>
            </a:r>
            <a:r>
              <a:rPr sz="1600" dirty="0">
                <a:latin typeface="Carlito"/>
                <a:cs typeface="Carlito"/>
              </a:rPr>
              <a:t>İş </a:t>
            </a:r>
            <a:r>
              <a:rPr sz="1600" spc="-5" dirty="0">
                <a:latin typeface="Carlito"/>
                <a:cs typeface="Carlito"/>
              </a:rPr>
              <a:t>Usülleri Şartname </a:t>
            </a:r>
            <a:r>
              <a:rPr sz="1600" spc="-20" dirty="0">
                <a:latin typeface="Carlito"/>
                <a:cs typeface="Carlito"/>
              </a:rPr>
              <a:t>Türleri, </a:t>
            </a:r>
            <a:r>
              <a:rPr sz="1600" dirty="0">
                <a:latin typeface="Carlito"/>
                <a:cs typeface="Carlito"/>
              </a:rPr>
              <a:t>TÜSSİDE,  </a:t>
            </a:r>
            <a:r>
              <a:rPr sz="1600" spc="-5" dirty="0">
                <a:latin typeface="Carlito"/>
                <a:cs typeface="Carlito"/>
              </a:rPr>
              <a:t>İnşaat Sanayinde </a:t>
            </a:r>
            <a:r>
              <a:rPr sz="1600" spc="-25" dirty="0">
                <a:latin typeface="Carlito"/>
                <a:cs typeface="Carlito"/>
              </a:rPr>
              <a:t>Yönetim </a:t>
            </a:r>
            <a:r>
              <a:rPr sz="1600" dirty="0">
                <a:latin typeface="Carlito"/>
                <a:cs typeface="Carlito"/>
              </a:rPr>
              <a:t>Semineri,</a:t>
            </a:r>
            <a:r>
              <a:rPr sz="1600" spc="20" dirty="0">
                <a:latin typeface="Carlito"/>
                <a:cs typeface="Carlito"/>
              </a:rPr>
              <a:t> </a:t>
            </a:r>
            <a:r>
              <a:rPr sz="1600" spc="-15" dirty="0">
                <a:latin typeface="Carlito"/>
                <a:cs typeface="Carlito"/>
              </a:rPr>
              <a:t>Gebze</a:t>
            </a:r>
            <a:endParaRPr sz="1600" dirty="0">
              <a:latin typeface="Carlito"/>
              <a:cs typeface="Carlito"/>
            </a:endParaRPr>
          </a:p>
          <a:p>
            <a:pPr marL="355591" indent="-342892" algn="just">
              <a:buFont typeface="Arial"/>
              <a:buChar char="•"/>
              <a:tabLst>
                <a:tab pos="354956" algn="l"/>
                <a:tab pos="355591" algn="l"/>
              </a:tabLst>
            </a:pPr>
            <a:r>
              <a:rPr sz="1600" spc="-10" dirty="0">
                <a:latin typeface="Carlito"/>
                <a:cs typeface="Carlito"/>
              </a:rPr>
              <a:t>Ostwald, </a:t>
            </a:r>
            <a:r>
              <a:rPr sz="1600" spc="-130" dirty="0">
                <a:latin typeface="Carlito"/>
                <a:cs typeface="Carlito"/>
              </a:rPr>
              <a:t>P, </a:t>
            </a:r>
            <a:r>
              <a:rPr sz="1600" spc="-65" dirty="0">
                <a:latin typeface="Carlito"/>
                <a:cs typeface="Carlito"/>
              </a:rPr>
              <a:t>F., </a:t>
            </a:r>
            <a:r>
              <a:rPr sz="1600" dirty="0">
                <a:latin typeface="Carlito"/>
                <a:cs typeface="Carlito"/>
              </a:rPr>
              <a:t>2001. </a:t>
            </a:r>
            <a:r>
              <a:rPr sz="1600" spc="-5" dirty="0">
                <a:latin typeface="Carlito"/>
                <a:cs typeface="Carlito"/>
              </a:rPr>
              <a:t>Construction </a:t>
            </a:r>
            <a:r>
              <a:rPr sz="1600" spc="-10" dirty="0">
                <a:latin typeface="Carlito"/>
                <a:cs typeface="Carlito"/>
              </a:rPr>
              <a:t>Cost </a:t>
            </a:r>
            <a:r>
              <a:rPr sz="1600" spc="-5" dirty="0">
                <a:latin typeface="Carlito"/>
                <a:cs typeface="Carlito"/>
              </a:rPr>
              <a:t>Analysis </a:t>
            </a:r>
            <a:r>
              <a:rPr sz="1600" dirty="0">
                <a:latin typeface="Carlito"/>
                <a:cs typeface="Carlito"/>
              </a:rPr>
              <a:t>and </a:t>
            </a:r>
            <a:r>
              <a:rPr sz="1600" spc="-5" dirty="0">
                <a:latin typeface="Carlito"/>
                <a:cs typeface="Carlito"/>
              </a:rPr>
              <a:t>Estimating, Printice Hall,</a:t>
            </a:r>
            <a:r>
              <a:rPr sz="1600" spc="-50" dirty="0">
                <a:latin typeface="Carlito"/>
                <a:cs typeface="Carlito"/>
              </a:rPr>
              <a:t> </a:t>
            </a:r>
            <a:r>
              <a:rPr sz="1600" spc="-5" dirty="0" smtClean="0">
                <a:latin typeface="Carlito"/>
                <a:cs typeface="Carlito"/>
              </a:rPr>
              <a:t>New</a:t>
            </a:r>
            <a:r>
              <a:rPr lang="tr-TR" sz="1600" dirty="0">
                <a:latin typeface="Carlito"/>
                <a:cs typeface="Carlito"/>
              </a:rPr>
              <a:t> </a:t>
            </a:r>
            <a:r>
              <a:rPr sz="1600" spc="-30" dirty="0" smtClean="0">
                <a:latin typeface="Carlito"/>
                <a:cs typeface="Carlito"/>
              </a:rPr>
              <a:t>Jersey</a:t>
            </a:r>
            <a:r>
              <a:rPr sz="1600" spc="-30" dirty="0">
                <a:latin typeface="Carlito"/>
                <a:cs typeface="Carlito"/>
              </a:rPr>
              <a:t>.</a:t>
            </a:r>
            <a:endParaRPr sz="1600" dirty="0">
              <a:latin typeface="Carlito"/>
              <a:cs typeface="Carlito"/>
            </a:endParaRPr>
          </a:p>
        </p:txBody>
      </p:sp>
    </p:spTree>
    <p:extLst>
      <p:ext uri="{BB962C8B-B14F-4D97-AF65-F5344CB8AC3E}">
        <p14:creationId xmlns:p14="http://schemas.microsoft.com/office/powerpoint/2010/main" val="375046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83387" y="2139646"/>
            <a:ext cx="7173595" cy="1737014"/>
          </a:xfrm>
          <a:prstGeom prst="rect">
            <a:avLst/>
          </a:prstGeom>
        </p:spPr>
        <p:txBody>
          <a:bodyPr vert="horz" wrap="square" lIns="0" tIns="13335" rIns="0" bIns="0" rtlCol="0">
            <a:spAutoFit/>
          </a:bodyPr>
          <a:lstStyle/>
          <a:p>
            <a:pPr algn="ctr">
              <a:lnSpc>
                <a:spcPct val="100000"/>
              </a:lnSpc>
              <a:spcBef>
                <a:spcPts val="105"/>
              </a:spcBef>
            </a:pPr>
            <a:r>
              <a:rPr lang="tr-TR" sz="2800" dirty="0">
                <a:latin typeface="Arial" panose="020B0604020202020204" pitchFamily="34" charset="0"/>
                <a:cs typeface="Arial" panose="020B0604020202020204" pitchFamily="34" charset="0"/>
              </a:rPr>
              <a:t>1. HAFTA</a:t>
            </a:r>
            <a:br>
              <a:rPr lang="tr-TR" sz="2800" dirty="0">
                <a:latin typeface="Arial" panose="020B0604020202020204" pitchFamily="34" charset="0"/>
                <a:cs typeface="Arial" panose="020B0604020202020204" pitchFamily="34" charset="0"/>
              </a:rPr>
            </a:br>
            <a:r>
              <a:rPr lang="tr-TR" sz="2800" spc="-70" dirty="0"/>
              <a:t/>
            </a:r>
            <a:br>
              <a:rPr lang="tr-TR" sz="2800" spc="-70" dirty="0"/>
            </a:br>
            <a:r>
              <a:rPr sz="2800" spc="-70" dirty="0" smtClean="0"/>
              <a:t>İNŞAAT </a:t>
            </a:r>
            <a:r>
              <a:rPr sz="2800" spc="-105" dirty="0"/>
              <a:t>YATIRIM</a:t>
            </a:r>
            <a:r>
              <a:rPr sz="2800" spc="-25" dirty="0"/>
              <a:t> </a:t>
            </a:r>
            <a:r>
              <a:rPr sz="2800" spc="-10" dirty="0"/>
              <a:t>PROJELERİNİN</a:t>
            </a:r>
            <a:endParaRPr sz="2800" dirty="0"/>
          </a:p>
          <a:p>
            <a:pPr marL="4445" algn="ctr">
              <a:lnSpc>
                <a:spcPct val="100000"/>
              </a:lnSpc>
            </a:pPr>
            <a:r>
              <a:rPr sz="2800" dirty="0"/>
              <a:t>HAZIRLANMASI</a:t>
            </a:r>
          </a:p>
        </p:txBody>
      </p:sp>
    </p:spTree>
    <p:extLst>
      <p:ext uri="{BB962C8B-B14F-4D97-AF65-F5344CB8AC3E}">
        <p14:creationId xmlns:p14="http://schemas.microsoft.com/office/powerpoint/2010/main" val="2879973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22193" y="543256"/>
            <a:ext cx="922655" cy="382797"/>
          </a:xfrm>
          <a:prstGeom prst="rect">
            <a:avLst/>
          </a:prstGeom>
        </p:spPr>
        <p:txBody>
          <a:bodyPr vert="horz" wrap="square" lIns="0" tIns="13335" rIns="0" bIns="0" rtlCol="0">
            <a:spAutoFit/>
          </a:bodyPr>
          <a:lstStyle/>
          <a:p>
            <a:pPr marL="12700">
              <a:lnSpc>
                <a:spcPct val="100000"/>
              </a:lnSpc>
              <a:spcBef>
                <a:spcPts val="105"/>
              </a:spcBef>
            </a:pPr>
            <a:r>
              <a:rPr sz="2400" spc="-5" dirty="0"/>
              <a:t>Gİ</a:t>
            </a:r>
            <a:r>
              <a:rPr sz="2400" spc="-15" dirty="0"/>
              <a:t>R</a:t>
            </a:r>
            <a:r>
              <a:rPr sz="2400" dirty="0"/>
              <a:t>İŞ</a:t>
            </a:r>
          </a:p>
        </p:txBody>
      </p:sp>
      <p:sp>
        <p:nvSpPr>
          <p:cNvPr id="3" name="object 3"/>
          <p:cNvSpPr txBox="1"/>
          <p:nvPr/>
        </p:nvSpPr>
        <p:spPr>
          <a:xfrm>
            <a:off x="123545" y="1568451"/>
            <a:ext cx="8835390" cy="4006866"/>
          </a:xfrm>
          <a:prstGeom prst="rect">
            <a:avLst/>
          </a:prstGeom>
        </p:spPr>
        <p:txBody>
          <a:bodyPr vert="horz" wrap="square" lIns="0" tIns="13335" rIns="0" bIns="0" rtlCol="0">
            <a:spAutoFit/>
          </a:bodyPr>
          <a:lstStyle/>
          <a:p>
            <a:pPr marL="12700" marR="6350" algn="just">
              <a:spcBef>
                <a:spcPts val="105"/>
              </a:spcBef>
            </a:pPr>
            <a:r>
              <a:rPr sz="2000" spc="-25" dirty="0">
                <a:latin typeface="Carlito"/>
                <a:cs typeface="Carlito"/>
              </a:rPr>
              <a:t>Yatırım </a:t>
            </a:r>
            <a:r>
              <a:rPr sz="2000" spc="-15" dirty="0">
                <a:latin typeface="Carlito"/>
                <a:cs typeface="Carlito"/>
              </a:rPr>
              <a:t>kararları, </a:t>
            </a:r>
            <a:r>
              <a:rPr sz="2000" spc="-10" dirty="0">
                <a:latin typeface="Carlito"/>
                <a:cs typeface="Carlito"/>
              </a:rPr>
              <a:t>yatırımcı kuruluş </a:t>
            </a:r>
            <a:r>
              <a:rPr sz="2000" spc="-15" dirty="0">
                <a:latin typeface="Carlito"/>
                <a:cs typeface="Carlito"/>
              </a:rPr>
              <a:t>ve </a:t>
            </a:r>
            <a:r>
              <a:rPr sz="2000" spc="-20" dirty="0">
                <a:latin typeface="Carlito"/>
                <a:cs typeface="Carlito"/>
              </a:rPr>
              <a:t>ülke </a:t>
            </a:r>
            <a:r>
              <a:rPr sz="2000" spc="-15" dirty="0">
                <a:latin typeface="Carlito"/>
                <a:cs typeface="Carlito"/>
              </a:rPr>
              <a:t>ekonomisi </a:t>
            </a:r>
            <a:r>
              <a:rPr sz="2000" dirty="0">
                <a:latin typeface="Carlito"/>
                <a:cs typeface="Carlito"/>
              </a:rPr>
              <a:t>açısından </a:t>
            </a:r>
            <a:r>
              <a:rPr sz="2000" spc="-10" dirty="0">
                <a:latin typeface="Carlito"/>
                <a:cs typeface="Carlito"/>
              </a:rPr>
              <a:t>stratejik </a:t>
            </a:r>
            <a:r>
              <a:rPr sz="2000" spc="-5" dirty="0">
                <a:latin typeface="Carlito"/>
                <a:cs typeface="Carlito"/>
              </a:rPr>
              <a:t>önemde bir  </a:t>
            </a:r>
            <a:r>
              <a:rPr sz="2000" spc="-40" dirty="0">
                <a:latin typeface="Carlito"/>
                <a:cs typeface="Carlito"/>
              </a:rPr>
              <a:t>konudur. </a:t>
            </a:r>
            <a:r>
              <a:rPr sz="2000" spc="-5" dirty="0">
                <a:latin typeface="Carlito"/>
                <a:cs typeface="Carlito"/>
              </a:rPr>
              <a:t>Bu tür </a:t>
            </a:r>
            <a:r>
              <a:rPr sz="2000" spc="-10" dirty="0">
                <a:latin typeface="Carlito"/>
                <a:cs typeface="Carlito"/>
              </a:rPr>
              <a:t>kararlar </a:t>
            </a:r>
            <a:r>
              <a:rPr sz="2000" spc="-5" dirty="0">
                <a:latin typeface="Carlito"/>
                <a:cs typeface="Carlito"/>
              </a:rPr>
              <a:t>verilmeden önce </a:t>
            </a:r>
            <a:r>
              <a:rPr sz="2000" spc="-10" dirty="0">
                <a:latin typeface="Carlito"/>
                <a:cs typeface="Carlito"/>
              </a:rPr>
              <a:t>mevcut </a:t>
            </a:r>
            <a:r>
              <a:rPr sz="2000" spc="-5" dirty="0">
                <a:latin typeface="Carlito"/>
                <a:cs typeface="Carlito"/>
              </a:rPr>
              <a:t>alternatiflerin </a:t>
            </a:r>
            <a:r>
              <a:rPr sz="2000" dirty="0">
                <a:latin typeface="Carlito"/>
                <a:cs typeface="Carlito"/>
              </a:rPr>
              <a:t>sağlıklı </a:t>
            </a:r>
            <a:r>
              <a:rPr sz="2000" spc="-5" dirty="0">
                <a:latin typeface="Carlito"/>
                <a:cs typeface="Carlito"/>
              </a:rPr>
              <a:t>bir </a:t>
            </a:r>
            <a:r>
              <a:rPr sz="2000" dirty="0">
                <a:latin typeface="Carlito"/>
                <a:cs typeface="Carlito"/>
              </a:rPr>
              <a:t>şekilde  </a:t>
            </a:r>
            <a:r>
              <a:rPr sz="2000" spc="-5" dirty="0">
                <a:latin typeface="Carlito"/>
                <a:cs typeface="Carlito"/>
              </a:rPr>
              <a:t>değerlendirilmesi, elde </a:t>
            </a:r>
            <a:r>
              <a:rPr sz="2000" dirty="0">
                <a:latin typeface="Carlito"/>
                <a:cs typeface="Carlito"/>
              </a:rPr>
              <a:t>edilen </a:t>
            </a:r>
            <a:r>
              <a:rPr sz="2000" spc="-5" dirty="0">
                <a:latin typeface="Carlito"/>
                <a:cs typeface="Carlito"/>
              </a:rPr>
              <a:t>sonuçlara </a:t>
            </a:r>
            <a:r>
              <a:rPr sz="2000" spc="-10" dirty="0">
                <a:latin typeface="Carlito"/>
                <a:cs typeface="Carlito"/>
              </a:rPr>
              <a:t>göre </a:t>
            </a:r>
            <a:r>
              <a:rPr sz="2000" spc="-15" dirty="0">
                <a:latin typeface="Carlito"/>
                <a:cs typeface="Carlito"/>
              </a:rPr>
              <a:t>kararın </a:t>
            </a:r>
            <a:r>
              <a:rPr sz="2000" spc="-5" dirty="0">
                <a:latin typeface="Carlito"/>
                <a:cs typeface="Carlito"/>
              </a:rPr>
              <a:t>verilmesi </a:t>
            </a:r>
            <a:r>
              <a:rPr sz="2000" spc="-10" dirty="0">
                <a:latin typeface="Carlito"/>
                <a:cs typeface="Carlito"/>
              </a:rPr>
              <a:t>kaynakların  optimizasyonu </a:t>
            </a:r>
            <a:r>
              <a:rPr sz="2000" dirty="0">
                <a:latin typeface="Carlito"/>
                <a:cs typeface="Carlito"/>
              </a:rPr>
              <a:t>açısından </a:t>
            </a:r>
            <a:r>
              <a:rPr sz="2000" spc="-10" dirty="0">
                <a:latin typeface="Carlito"/>
                <a:cs typeface="Carlito"/>
              </a:rPr>
              <a:t>oldukça</a:t>
            </a:r>
            <a:r>
              <a:rPr sz="2000" dirty="0">
                <a:latin typeface="Carlito"/>
                <a:cs typeface="Carlito"/>
              </a:rPr>
              <a:t> </a:t>
            </a:r>
            <a:r>
              <a:rPr sz="2000" spc="-25" dirty="0">
                <a:latin typeface="Carlito"/>
                <a:cs typeface="Carlito"/>
              </a:rPr>
              <a:t>önemlidir.</a:t>
            </a:r>
            <a:endParaRPr sz="2000" dirty="0">
              <a:latin typeface="Carlito"/>
              <a:cs typeface="Carlito"/>
            </a:endParaRPr>
          </a:p>
          <a:p>
            <a:pPr>
              <a:spcBef>
                <a:spcPts val="20"/>
              </a:spcBef>
            </a:pPr>
            <a:endParaRPr sz="1950" dirty="0">
              <a:latin typeface="Carlito"/>
              <a:cs typeface="Carlito"/>
            </a:endParaRPr>
          </a:p>
          <a:p>
            <a:pPr marL="12700" marR="5080" algn="just"/>
            <a:r>
              <a:rPr sz="2000" spc="-5" dirty="0">
                <a:latin typeface="Carlito"/>
                <a:cs typeface="Carlito"/>
              </a:rPr>
              <a:t>İnşaat </a:t>
            </a:r>
            <a:r>
              <a:rPr sz="2000" spc="-10" dirty="0">
                <a:latin typeface="Carlito"/>
                <a:cs typeface="Carlito"/>
              </a:rPr>
              <a:t>yatırım </a:t>
            </a:r>
            <a:r>
              <a:rPr sz="2000" spc="-5" dirty="0">
                <a:latin typeface="Carlito"/>
                <a:cs typeface="Carlito"/>
              </a:rPr>
              <a:t>projeleri </a:t>
            </a:r>
            <a:r>
              <a:rPr sz="2000" spc="-10" dirty="0">
                <a:latin typeface="Carlito"/>
                <a:cs typeface="Carlito"/>
              </a:rPr>
              <a:t>hazırlanırken </a:t>
            </a:r>
            <a:r>
              <a:rPr sz="2000" spc="-5" dirty="0">
                <a:latin typeface="Carlito"/>
                <a:cs typeface="Carlito"/>
              </a:rPr>
              <a:t>belli bir sistematik takip </a:t>
            </a:r>
            <a:r>
              <a:rPr sz="2000" spc="-20" dirty="0">
                <a:latin typeface="Carlito"/>
                <a:cs typeface="Carlito"/>
              </a:rPr>
              <a:t>edilmelidir. Yatırım  </a:t>
            </a:r>
            <a:r>
              <a:rPr sz="2000" spc="-15" dirty="0">
                <a:latin typeface="Carlito"/>
                <a:cs typeface="Carlito"/>
              </a:rPr>
              <a:t>kararı </a:t>
            </a:r>
            <a:r>
              <a:rPr sz="2000" spc="-10" dirty="0">
                <a:latin typeface="Carlito"/>
                <a:cs typeface="Carlito"/>
              </a:rPr>
              <a:t>alırken </a:t>
            </a:r>
            <a:r>
              <a:rPr sz="2000" spc="-5" dirty="0">
                <a:latin typeface="Carlito"/>
                <a:cs typeface="Carlito"/>
              </a:rPr>
              <a:t>yapılan </a:t>
            </a:r>
            <a:r>
              <a:rPr sz="2000" spc="-10" dirty="0">
                <a:latin typeface="Carlito"/>
                <a:cs typeface="Carlito"/>
              </a:rPr>
              <a:t>fizibilite </a:t>
            </a:r>
            <a:r>
              <a:rPr sz="2000" spc="-5" dirty="0">
                <a:latin typeface="Carlito"/>
                <a:cs typeface="Carlito"/>
              </a:rPr>
              <a:t>etüdü, birbiriyle </a:t>
            </a:r>
            <a:r>
              <a:rPr sz="2000" dirty="0">
                <a:latin typeface="Carlito"/>
                <a:cs typeface="Carlito"/>
              </a:rPr>
              <a:t>ilişkili </a:t>
            </a:r>
            <a:r>
              <a:rPr sz="2000" spc="-10" dirty="0">
                <a:latin typeface="Carlito"/>
                <a:cs typeface="Carlito"/>
              </a:rPr>
              <a:t>birçok teknik, </a:t>
            </a:r>
            <a:r>
              <a:rPr sz="2000" spc="-5" dirty="0">
                <a:latin typeface="Carlito"/>
                <a:cs typeface="Carlito"/>
              </a:rPr>
              <a:t>idari, hukuki,  finansal </a:t>
            </a:r>
            <a:r>
              <a:rPr sz="2000" spc="-15" dirty="0">
                <a:latin typeface="Carlito"/>
                <a:cs typeface="Carlito"/>
              </a:rPr>
              <a:t>ve </a:t>
            </a:r>
            <a:r>
              <a:rPr sz="2000" spc="-5" dirty="0">
                <a:latin typeface="Carlito"/>
                <a:cs typeface="Carlito"/>
              </a:rPr>
              <a:t>toplumsal analizleri </a:t>
            </a:r>
            <a:r>
              <a:rPr sz="2000" dirty="0">
                <a:latin typeface="Carlito"/>
                <a:cs typeface="Carlito"/>
              </a:rPr>
              <a:t>içermeli </a:t>
            </a:r>
            <a:r>
              <a:rPr sz="2000" spc="-15" dirty="0">
                <a:latin typeface="Carlito"/>
                <a:cs typeface="Carlito"/>
              </a:rPr>
              <a:t>ve </a:t>
            </a:r>
            <a:r>
              <a:rPr sz="2000" spc="-5" dirty="0">
                <a:latin typeface="Carlito"/>
                <a:cs typeface="Carlito"/>
              </a:rPr>
              <a:t>yatırımla </a:t>
            </a:r>
            <a:r>
              <a:rPr sz="2000" dirty="0">
                <a:latin typeface="Carlito"/>
                <a:cs typeface="Carlito"/>
              </a:rPr>
              <a:t>ilgili bütün </a:t>
            </a:r>
            <a:r>
              <a:rPr sz="2000" spc="-20" dirty="0">
                <a:latin typeface="Carlito"/>
                <a:cs typeface="Carlito"/>
              </a:rPr>
              <a:t>taraflara </a:t>
            </a:r>
            <a:r>
              <a:rPr sz="2000" spc="-5" dirty="0">
                <a:latin typeface="Carlito"/>
                <a:cs typeface="Carlito"/>
              </a:rPr>
              <a:t>hitap  </a:t>
            </a:r>
            <a:r>
              <a:rPr sz="2000" spc="-15" dirty="0">
                <a:latin typeface="Carlito"/>
                <a:cs typeface="Carlito"/>
              </a:rPr>
              <a:t>edebilmelidir. </a:t>
            </a:r>
            <a:r>
              <a:rPr sz="2000" dirty="0">
                <a:latin typeface="Carlito"/>
                <a:cs typeface="Carlito"/>
              </a:rPr>
              <a:t>Bir </a:t>
            </a:r>
            <a:r>
              <a:rPr sz="2000" spc="-5" dirty="0">
                <a:latin typeface="Carlito"/>
                <a:cs typeface="Carlito"/>
              </a:rPr>
              <a:t>inşaat </a:t>
            </a:r>
            <a:r>
              <a:rPr sz="2000" spc="-10" dirty="0">
                <a:latin typeface="Carlito"/>
                <a:cs typeface="Carlito"/>
              </a:rPr>
              <a:t>yatırım projesi, </a:t>
            </a:r>
            <a:r>
              <a:rPr sz="2000" spc="-5" dirty="0">
                <a:latin typeface="Carlito"/>
                <a:cs typeface="Carlito"/>
              </a:rPr>
              <a:t>sağlıklı </a:t>
            </a:r>
            <a:r>
              <a:rPr sz="2000" spc="-10" dirty="0">
                <a:latin typeface="Carlito"/>
                <a:cs typeface="Carlito"/>
              </a:rPr>
              <a:t>verilerden yola </a:t>
            </a:r>
            <a:r>
              <a:rPr sz="2000" spc="-15" dirty="0">
                <a:latin typeface="Carlito"/>
                <a:cs typeface="Carlito"/>
              </a:rPr>
              <a:t>çıkarak </a:t>
            </a:r>
            <a:r>
              <a:rPr sz="2000" spc="-5" dirty="0">
                <a:latin typeface="Carlito"/>
                <a:cs typeface="Carlito"/>
              </a:rPr>
              <a:t>tutarlı  </a:t>
            </a:r>
            <a:r>
              <a:rPr sz="2000" dirty="0">
                <a:latin typeface="Carlito"/>
                <a:cs typeface="Carlito"/>
              </a:rPr>
              <a:t>analizleri </a:t>
            </a:r>
            <a:r>
              <a:rPr sz="2000" spc="-15" dirty="0">
                <a:latin typeface="Carlito"/>
                <a:cs typeface="Carlito"/>
              </a:rPr>
              <a:t>ortaya koymalı ve </a:t>
            </a:r>
            <a:r>
              <a:rPr sz="2000" spc="-5" dirty="0">
                <a:latin typeface="Carlito"/>
                <a:cs typeface="Carlito"/>
              </a:rPr>
              <a:t>sonuçlar </a:t>
            </a:r>
            <a:r>
              <a:rPr sz="2000" dirty="0">
                <a:latin typeface="Carlito"/>
                <a:cs typeface="Carlito"/>
              </a:rPr>
              <a:t>manipüle edilmeden </a:t>
            </a:r>
            <a:r>
              <a:rPr sz="2000" spc="-5" dirty="0">
                <a:latin typeface="Carlito"/>
                <a:cs typeface="Carlito"/>
              </a:rPr>
              <a:t>objektif bir biçimde  </a:t>
            </a:r>
            <a:r>
              <a:rPr sz="2000" spc="-20" dirty="0">
                <a:latin typeface="Carlito"/>
                <a:cs typeface="Carlito"/>
              </a:rPr>
              <a:t>sunulmalıdır. </a:t>
            </a:r>
            <a:r>
              <a:rPr sz="2000" spc="-5" dirty="0">
                <a:latin typeface="Carlito"/>
                <a:cs typeface="Carlito"/>
              </a:rPr>
              <a:t>Alternatif </a:t>
            </a:r>
            <a:r>
              <a:rPr sz="2000" spc="-20" dirty="0">
                <a:latin typeface="Carlito"/>
                <a:cs typeface="Carlito"/>
              </a:rPr>
              <a:t>yatırımlar, </a:t>
            </a:r>
            <a:r>
              <a:rPr sz="2000" spc="-5" dirty="0">
                <a:latin typeface="Carlito"/>
                <a:cs typeface="Carlito"/>
              </a:rPr>
              <a:t>finansal analiz </a:t>
            </a:r>
            <a:r>
              <a:rPr sz="2000" spc="-10" dirty="0">
                <a:latin typeface="Carlito"/>
                <a:cs typeface="Carlito"/>
              </a:rPr>
              <a:t>yöntemleri kullanılarak  </a:t>
            </a:r>
            <a:r>
              <a:rPr sz="2000" spc="-5" dirty="0">
                <a:latin typeface="Carlito"/>
                <a:cs typeface="Carlito"/>
              </a:rPr>
              <a:t>değerlendirilmeli, en uygun sonucu </a:t>
            </a:r>
            <a:r>
              <a:rPr sz="2000" spc="-15" dirty="0">
                <a:latin typeface="Carlito"/>
                <a:cs typeface="Carlito"/>
              </a:rPr>
              <a:t>veren </a:t>
            </a:r>
            <a:r>
              <a:rPr sz="2000" spc="-10" dirty="0">
                <a:latin typeface="Carlito"/>
                <a:cs typeface="Carlito"/>
              </a:rPr>
              <a:t>proje </a:t>
            </a:r>
            <a:r>
              <a:rPr sz="2000" spc="-15" dirty="0">
                <a:latin typeface="Carlito"/>
                <a:cs typeface="Carlito"/>
              </a:rPr>
              <a:t>stratejik hassasiyetler, ekonomik  </a:t>
            </a:r>
            <a:r>
              <a:rPr sz="2000" spc="-5" dirty="0">
                <a:latin typeface="Carlito"/>
                <a:cs typeface="Carlito"/>
              </a:rPr>
              <a:t>politikalar </a:t>
            </a:r>
            <a:r>
              <a:rPr sz="2000" dirty="0">
                <a:latin typeface="Carlito"/>
                <a:cs typeface="Carlito"/>
              </a:rPr>
              <a:t>da </a:t>
            </a:r>
            <a:r>
              <a:rPr sz="2000" spc="-15" dirty="0">
                <a:latin typeface="Carlito"/>
                <a:cs typeface="Carlito"/>
              </a:rPr>
              <a:t>dikkate </a:t>
            </a:r>
            <a:r>
              <a:rPr sz="2000" spc="-10" dirty="0">
                <a:latin typeface="Carlito"/>
                <a:cs typeface="Carlito"/>
              </a:rPr>
              <a:t>alınarak</a:t>
            </a:r>
            <a:r>
              <a:rPr sz="2000" spc="75" dirty="0">
                <a:latin typeface="Carlito"/>
                <a:cs typeface="Carlito"/>
              </a:rPr>
              <a:t> </a:t>
            </a:r>
            <a:r>
              <a:rPr sz="2000" spc="-15" dirty="0">
                <a:latin typeface="Carlito"/>
                <a:cs typeface="Carlito"/>
              </a:rPr>
              <a:t>gerçekleştirilmelidir.</a:t>
            </a:r>
            <a:endParaRPr sz="2000" dirty="0">
              <a:latin typeface="Carlito"/>
              <a:cs typeface="Carlito"/>
            </a:endParaRPr>
          </a:p>
        </p:txBody>
      </p:sp>
    </p:spTree>
    <p:extLst>
      <p:ext uri="{BB962C8B-B14F-4D97-AF65-F5344CB8AC3E}">
        <p14:creationId xmlns:p14="http://schemas.microsoft.com/office/powerpoint/2010/main" val="3236374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33623" y="486106"/>
            <a:ext cx="922655" cy="321242"/>
          </a:xfrm>
          <a:prstGeom prst="rect">
            <a:avLst/>
          </a:prstGeom>
        </p:spPr>
        <p:txBody>
          <a:bodyPr vert="horz" wrap="square" lIns="0" tIns="13335" rIns="0" bIns="0" rtlCol="0">
            <a:spAutoFit/>
          </a:bodyPr>
          <a:lstStyle/>
          <a:p>
            <a:pPr marL="12700">
              <a:lnSpc>
                <a:spcPct val="100000"/>
              </a:lnSpc>
              <a:spcBef>
                <a:spcPts val="105"/>
              </a:spcBef>
            </a:pPr>
            <a:r>
              <a:rPr sz="2000" spc="-5" dirty="0"/>
              <a:t>Gİ</a:t>
            </a:r>
            <a:r>
              <a:rPr sz="2000" spc="-15" dirty="0"/>
              <a:t>R</a:t>
            </a:r>
            <a:r>
              <a:rPr sz="2000" dirty="0"/>
              <a:t>İŞ</a:t>
            </a:r>
          </a:p>
        </p:txBody>
      </p:sp>
      <p:sp>
        <p:nvSpPr>
          <p:cNvPr id="3" name="object 3"/>
          <p:cNvSpPr txBox="1"/>
          <p:nvPr/>
        </p:nvSpPr>
        <p:spPr>
          <a:xfrm>
            <a:off x="123546" y="1568451"/>
            <a:ext cx="8836025" cy="2721899"/>
          </a:xfrm>
          <a:prstGeom prst="rect">
            <a:avLst/>
          </a:prstGeom>
        </p:spPr>
        <p:txBody>
          <a:bodyPr vert="horz" wrap="square" lIns="0" tIns="13335" rIns="0" bIns="0" rtlCol="0">
            <a:spAutoFit/>
          </a:bodyPr>
          <a:lstStyle/>
          <a:p>
            <a:pPr marL="12700" marR="5715" algn="just">
              <a:spcBef>
                <a:spcPts val="105"/>
              </a:spcBef>
            </a:pPr>
            <a:r>
              <a:rPr sz="1600" spc="-5" dirty="0">
                <a:latin typeface="Carlito"/>
                <a:cs typeface="Carlito"/>
              </a:rPr>
              <a:t>İnşaat </a:t>
            </a:r>
            <a:r>
              <a:rPr sz="1600" spc="-10" dirty="0">
                <a:latin typeface="Carlito"/>
                <a:cs typeface="Carlito"/>
              </a:rPr>
              <a:t>sektörünün </a:t>
            </a:r>
            <a:r>
              <a:rPr sz="1600" spc="-5" dirty="0">
                <a:latin typeface="Carlito"/>
                <a:cs typeface="Carlito"/>
              </a:rPr>
              <a:t>imalat </a:t>
            </a:r>
            <a:r>
              <a:rPr sz="1600" dirty="0">
                <a:latin typeface="Carlito"/>
                <a:cs typeface="Carlito"/>
              </a:rPr>
              <a:t>aşamasında ne </a:t>
            </a:r>
            <a:r>
              <a:rPr sz="1600" spc="-10" dirty="0">
                <a:latin typeface="Carlito"/>
                <a:cs typeface="Carlito"/>
              </a:rPr>
              <a:t>kadar </a:t>
            </a:r>
            <a:r>
              <a:rPr sz="1600" dirty="0">
                <a:latin typeface="Carlito"/>
                <a:cs typeface="Carlito"/>
              </a:rPr>
              <a:t>hassas </a:t>
            </a:r>
            <a:r>
              <a:rPr sz="1600" spc="-15" dirty="0">
                <a:latin typeface="Carlito"/>
                <a:cs typeface="Carlito"/>
              </a:rPr>
              <a:t>ve kontrollü </a:t>
            </a:r>
            <a:r>
              <a:rPr sz="1600" spc="-5" dirty="0">
                <a:latin typeface="Carlito"/>
                <a:cs typeface="Carlito"/>
              </a:rPr>
              <a:t>bir planlama  </a:t>
            </a:r>
            <a:r>
              <a:rPr sz="1600" spc="-10" dirty="0">
                <a:latin typeface="Carlito"/>
                <a:cs typeface="Carlito"/>
              </a:rPr>
              <a:t>yapılırsa </a:t>
            </a:r>
            <a:r>
              <a:rPr sz="1600" spc="-5" dirty="0">
                <a:latin typeface="Carlito"/>
                <a:cs typeface="Carlito"/>
              </a:rPr>
              <a:t>yapılsın </a:t>
            </a:r>
            <a:r>
              <a:rPr sz="1600" spc="-10" dirty="0">
                <a:latin typeface="Carlito"/>
                <a:cs typeface="Carlito"/>
              </a:rPr>
              <a:t>süre </a:t>
            </a:r>
            <a:r>
              <a:rPr sz="1600" spc="-15" dirty="0">
                <a:latin typeface="Carlito"/>
                <a:cs typeface="Carlito"/>
              </a:rPr>
              <a:t>ve </a:t>
            </a:r>
            <a:r>
              <a:rPr sz="1600" spc="-10" dirty="0">
                <a:latin typeface="Carlito"/>
                <a:cs typeface="Carlito"/>
              </a:rPr>
              <a:t>maliyeti </a:t>
            </a:r>
            <a:r>
              <a:rPr sz="1600" spc="-5" dirty="0">
                <a:latin typeface="Carlito"/>
                <a:cs typeface="Carlito"/>
              </a:rPr>
              <a:t>azaltma çabası sınırlı </a:t>
            </a:r>
            <a:r>
              <a:rPr sz="1600" spc="-25" dirty="0">
                <a:latin typeface="Carlito"/>
                <a:cs typeface="Carlito"/>
              </a:rPr>
              <a:t>kalacaktır. </a:t>
            </a:r>
            <a:r>
              <a:rPr sz="1600" spc="-5" dirty="0">
                <a:latin typeface="Carlito"/>
                <a:cs typeface="Carlito"/>
              </a:rPr>
              <a:t>Halbuki imalat  </a:t>
            </a:r>
            <a:r>
              <a:rPr sz="1600" dirty="0">
                <a:latin typeface="Carlito"/>
                <a:cs typeface="Carlito"/>
              </a:rPr>
              <a:t>aşamasına geçmeden </a:t>
            </a:r>
            <a:r>
              <a:rPr sz="1600" spc="-10" dirty="0">
                <a:latin typeface="Carlito"/>
                <a:cs typeface="Carlito"/>
              </a:rPr>
              <a:t>evvel </a:t>
            </a:r>
            <a:r>
              <a:rPr sz="1600" b="1" dirty="0">
                <a:latin typeface="Carlito"/>
                <a:cs typeface="Carlito"/>
              </a:rPr>
              <a:t>ön </a:t>
            </a:r>
            <a:r>
              <a:rPr sz="1600" b="1" spc="-10" dirty="0">
                <a:latin typeface="Carlito"/>
                <a:cs typeface="Carlito"/>
              </a:rPr>
              <a:t>fizibilite </a:t>
            </a:r>
            <a:r>
              <a:rPr sz="1600" spc="-5" dirty="0">
                <a:latin typeface="Carlito"/>
                <a:cs typeface="Carlito"/>
              </a:rPr>
              <a:t>çalışması </a:t>
            </a:r>
            <a:r>
              <a:rPr sz="1600" spc="-10" dirty="0">
                <a:latin typeface="Carlito"/>
                <a:cs typeface="Carlito"/>
              </a:rPr>
              <a:t>yaparak </a:t>
            </a:r>
            <a:r>
              <a:rPr sz="1600" b="1" spc="-10" dirty="0">
                <a:latin typeface="Carlito"/>
                <a:cs typeface="Carlito"/>
              </a:rPr>
              <a:t>projenin </a:t>
            </a:r>
            <a:r>
              <a:rPr sz="1600" b="1" spc="-5" dirty="0">
                <a:latin typeface="Carlito"/>
                <a:cs typeface="Carlito"/>
              </a:rPr>
              <a:t>yapılabilirliğinin  irdelenmesi </a:t>
            </a:r>
            <a:r>
              <a:rPr sz="1600" dirty="0">
                <a:latin typeface="Carlito"/>
                <a:cs typeface="Carlito"/>
              </a:rPr>
              <a:t>büyük </a:t>
            </a:r>
            <a:r>
              <a:rPr sz="1600" spc="-10" dirty="0">
                <a:latin typeface="Carlito"/>
                <a:cs typeface="Carlito"/>
              </a:rPr>
              <a:t>oranlarda süre </a:t>
            </a:r>
            <a:r>
              <a:rPr sz="1600" spc="-15" dirty="0">
                <a:latin typeface="Carlito"/>
                <a:cs typeface="Carlito"/>
              </a:rPr>
              <a:t>ve </a:t>
            </a:r>
            <a:r>
              <a:rPr sz="1600" spc="-10" dirty="0">
                <a:latin typeface="Carlito"/>
                <a:cs typeface="Carlito"/>
              </a:rPr>
              <a:t>maliyet </a:t>
            </a:r>
            <a:r>
              <a:rPr sz="1600" spc="-5" dirty="0">
                <a:latin typeface="Carlito"/>
                <a:cs typeface="Carlito"/>
              </a:rPr>
              <a:t>tasarrufu </a:t>
            </a:r>
            <a:r>
              <a:rPr sz="1600" dirty="0">
                <a:latin typeface="Carlito"/>
                <a:cs typeface="Carlito"/>
              </a:rPr>
              <a:t>anlamına</a:t>
            </a:r>
            <a:r>
              <a:rPr sz="1600" spc="55" dirty="0">
                <a:latin typeface="Carlito"/>
                <a:cs typeface="Carlito"/>
              </a:rPr>
              <a:t> </a:t>
            </a:r>
            <a:r>
              <a:rPr sz="1600" spc="-25" dirty="0">
                <a:latin typeface="Carlito"/>
                <a:cs typeface="Carlito"/>
              </a:rPr>
              <a:t>gelmektedir.</a:t>
            </a:r>
            <a:endParaRPr sz="1600" dirty="0">
              <a:latin typeface="Carlito"/>
              <a:cs typeface="Carlito"/>
            </a:endParaRPr>
          </a:p>
          <a:p>
            <a:pPr>
              <a:spcBef>
                <a:spcPts val="20"/>
              </a:spcBef>
            </a:pPr>
            <a:endParaRPr sz="1600" dirty="0">
              <a:latin typeface="Carlito"/>
              <a:cs typeface="Carlito"/>
            </a:endParaRPr>
          </a:p>
          <a:p>
            <a:pPr marL="12700" marR="5080" algn="just"/>
            <a:r>
              <a:rPr sz="1600" dirty="0">
                <a:latin typeface="Carlito"/>
                <a:cs typeface="Carlito"/>
              </a:rPr>
              <a:t>Bir </a:t>
            </a:r>
            <a:r>
              <a:rPr sz="1600" spc="-10" dirty="0">
                <a:latin typeface="Carlito"/>
                <a:cs typeface="Carlito"/>
              </a:rPr>
              <a:t>ülkenin </a:t>
            </a:r>
            <a:r>
              <a:rPr sz="1600" spc="-5" dirty="0">
                <a:latin typeface="Carlito"/>
                <a:cs typeface="Carlito"/>
              </a:rPr>
              <a:t>gelişmişlik </a:t>
            </a:r>
            <a:r>
              <a:rPr sz="1600" spc="-10" dirty="0">
                <a:latin typeface="Carlito"/>
                <a:cs typeface="Carlito"/>
              </a:rPr>
              <a:t>düzeyini </a:t>
            </a:r>
            <a:r>
              <a:rPr sz="1600" dirty="0">
                <a:latin typeface="Carlito"/>
                <a:cs typeface="Carlito"/>
              </a:rPr>
              <a:t>belirlemede sıklıkla </a:t>
            </a:r>
            <a:r>
              <a:rPr sz="1600" spc="-5" dirty="0">
                <a:latin typeface="Carlito"/>
                <a:cs typeface="Carlito"/>
              </a:rPr>
              <a:t>kullanılan ölçütlerden birisi </a:t>
            </a:r>
            <a:r>
              <a:rPr sz="1600" dirty="0">
                <a:latin typeface="Carlito"/>
                <a:cs typeface="Carlito"/>
              </a:rPr>
              <a:t>o  </a:t>
            </a:r>
            <a:r>
              <a:rPr sz="1600" spc="-15" dirty="0">
                <a:latin typeface="Carlito"/>
                <a:cs typeface="Carlito"/>
              </a:rPr>
              <a:t>ülkede </a:t>
            </a:r>
            <a:r>
              <a:rPr sz="1600" spc="-5" dirty="0">
                <a:latin typeface="Carlito"/>
                <a:cs typeface="Carlito"/>
              </a:rPr>
              <a:t>gerçekleştirilen yatırımlar </a:t>
            </a:r>
            <a:r>
              <a:rPr sz="1600" spc="-25" dirty="0">
                <a:latin typeface="Carlito"/>
                <a:cs typeface="Carlito"/>
              </a:rPr>
              <a:t>bütünüdür. </a:t>
            </a:r>
            <a:r>
              <a:rPr sz="1600" dirty="0">
                <a:latin typeface="Carlito"/>
                <a:cs typeface="Carlito"/>
              </a:rPr>
              <a:t>Bu </a:t>
            </a:r>
            <a:r>
              <a:rPr sz="1600" spc="-10" dirty="0">
                <a:latin typeface="Carlito"/>
                <a:cs typeface="Carlito"/>
              </a:rPr>
              <a:t>ilkeden </a:t>
            </a:r>
            <a:r>
              <a:rPr sz="1600" spc="-15" dirty="0">
                <a:latin typeface="Carlito"/>
                <a:cs typeface="Carlito"/>
              </a:rPr>
              <a:t>hareketle </a:t>
            </a:r>
            <a:r>
              <a:rPr sz="1600" spc="-20" dirty="0">
                <a:latin typeface="Carlito"/>
                <a:cs typeface="Carlito"/>
              </a:rPr>
              <a:t>ülke </a:t>
            </a:r>
            <a:r>
              <a:rPr sz="1600" spc="-5" dirty="0">
                <a:latin typeface="Carlito"/>
                <a:cs typeface="Carlito"/>
              </a:rPr>
              <a:t>kalkınması </a:t>
            </a:r>
            <a:r>
              <a:rPr sz="1600" dirty="0">
                <a:latin typeface="Carlito"/>
                <a:cs typeface="Carlito"/>
              </a:rPr>
              <a:t>için  </a:t>
            </a:r>
            <a:r>
              <a:rPr sz="1600" spc="-5" dirty="0">
                <a:latin typeface="Carlito"/>
                <a:cs typeface="Carlito"/>
              </a:rPr>
              <a:t>üretime </a:t>
            </a:r>
            <a:r>
              <a:rPr sz="1600" dirty="0">
                <a:latin typeface="Carlito"/>
                <a:cs typeface="Carlito"/>
              </a:rPr>
              <a:t>alt </a:t>
            </a:r>
            <a:r>
              <a:rPr sz="1600" spc="-10" dirty="0">
                <a:latin typeface="Carlito"/>
                <a:cs typeface="Carlito"/>
              </a:rPr>
              <a:t>yapı hazırlayacak </a:t>
            </a:r>
            <a:r>
              <a:rPr sz="1600" spc="-20" dirty="0">
                <a:latin typeface="Carlito"/>
                <a:cs typeface="Carlito"/>
              </a:rPr>
              <a:t>faydalı </a:t>
            </a:r>
            <a:r>
              <a:rPr sz="1600" spc="-10" dirty="0">
                <a:latin typeface="Carlito"/>
                <a:cs typeface="Carlito"/>
              </a:rPr>
              <a:t>yatırımlar </a:t>
            </a:r>
            <a:r>
              <a:rPr sz="1600" spc="-5" dirty="0">
                <a:latin typeface="Carlito"/>
                <a:cs typeface="Carlito"/>
              </a:rPr>
              <a:t>yapmak </a:t>
            </a:r>
            <a:r>
              <a:rPr sz="1600" spc="-10" dirty="0">
                <a:latin typeface="Carlito"/>
                <a:cs typeface="Carlito"/>
              </a:rPr>
              <a:t>gereksinimi </a:t>
            </a:r>
            <a:r>
              <a:rPr sz="1600" spc="-5" dirty="0">
                <a:latin typeface="Carlito"/>
                <a:cs typeface="Carlito"/>
              </a:rPr>
              <a:t>inşaat </a:t>
            </a:r>
            <a:r>
              <a:rPr sz="1600" spc="-10" dirty="0">
                <a:latin typeface="Carlito"/>
                <a:cs typeface="Carlito"/>
              </a:rPr>
              <a:t>yatırım  projelerinin </a:t>
            </a:r>
            <a:r>
              <a:rPr sz="1600" spc="-5" dirty="0">
                <a:latin typeface="Carlito"/>
                <a:cs typeface="Carlito"/>
              </a:rPr>
              <a:t>önemini </a:t>
            </a:r>
            <a:r>
              <a:rPr sz="1600" spc="-20" dirty="0">
                <a:latin typeface="Carlito"/>
                <a:cs typeface="Carlito"/>
              </a:rPr>
              <a:t>arttırmaktadır. </a:t>
            </a:r>
            <a:r>
              <a:rPr sz="1600" spc="-5" dirty="0">
                <a:latin typeface="Carlito"/>
                <a:cs typeface="Carlito"/>
              </a:rPr>
              <a:t>Küreselleşme </a:t>
            </a:r>
            <a:r>
              <a:rPr sz="1600" dirty="0">
                <a:latin typeface="Carlito"/>
                <a:cs typeface="Carlito"/>
              </a:rPr>
              <a:t>eğiliminin </a:t>
            </a:r>
            <a:r>
              <a:rPr sz="1600" spc="-5" dirty="0">
                <a:latin typeface="Carlito"/>
                <a:cs typeface="Carlito"/>
              </a:rPr>
              <a:t>hızlandığı </a:t>
            </a:r>
            <a:r>
              <a:rPr sz="1600" spc="-10" dirty="0">
                <a:latin typeface="Carlito"/>
                <a:cs typeface="Carlito"/>
              </a:rPr>
              <a:t>günümüzde,  yoğun rekabetin </a:t>
            </a:r>
            <a:r>
              <a:rPr sz="1600" spc="-5" dirty="0">
                <a:latin typeface="Carlito"/>
                <a:cs typeface="Carlito"/>
              </a:rPr>
              <a:t>yaşandığı uluslar </a:t>
            </a:r>
            <a:r>
              <a:rPr sz="1600" spc="-10" dirty="0">
                <a:latin typeface="Carlito"/>
                <a:cs typeface="Carlito"/>
              </a:rPr>
              <a:t>arası piyasalarda ülkelerin </a:t>
            </a:r>
            <a:r>
              <a:rPr sz="1600" spc="-5" dirty="0">
                <a:latin typeface="Carlito"/>
                <a:cs typeface="Carlito"/>
              </a:rPr>
              <a:t>kendilerine yer  </a:t>
            </a:r>
            <a:r>
              <a:rPr sz="1600" dirty="0">
                <a:latin typeface="Carlito"/>
                <a:cs typeface="Carlito"/>
              </a:rPr>
              <a:t>edinebilmeleri </a:t>
            </a:r>
            <a:r>
              <a:rPr sz="1600" spc="-15" dirty="0">
                <a:latin typeface="Carlito"/>
                <a:cs typeface="Carlito"/>
              </a:rPr>
              <a:t>ve </a:t>
            </a:r>
            <a:r>
              <a:rPr sz="1600" spc="-5" dirty="0">
                <a:latin typeface="Carlito"/>
                <a:cs typeface="Carlito"/>
              </a:rPr>
              <a:t>bunu </a:t>
            </a:r>
            <a:r>
              <a:rPr sz="1600" spc="-10" dirty="0">
                <a:latin typeface="Carlito"/>
                <a:cs typeface="Carlito"/>
              </a:rPr>
              <a:t>rekabet </a:t>
            </a:r>
            <a:r>
              <a:rPr sz="1600" dirty="0">
                <a:latin typeface="Carlito"/>
                <a:cs typeface="Carlito"/>
              </a:rPr>
              <a:t>gücü </a:t>
            </a:r>
            <a:r>
              <a:rPr sz="1600" spc="-10" dirty="0">
                <a:latin typeface="Carlito"/>
                <a:cs typeface="Carlito"/>
              </a:rPr>
              <a:t>olarak muhafaza </a:t>
            </a:r>
            <a:r>
              <a:rPr sz="1600" dirty="0">
                <a:latin typeface="Carlito"/>
                <a:cs typeface="Carlito"/>
              </a:rPr>
              <a:t>edebilmeleri açısından </a:t>
            </a:r>
            <a:r>
              <a:rPr sz="1600" spc="-10" dirty="0">
                <a:latin typeface="Carlito"/>
                <a:cs typeface="Carlito"/>
              </a:rPr>
              <a:t>bu  yatırımlarla </a:t>
            </a:r>
            <a:r>
              <a:rPr sz="1600" spc="-5" dirty="0">
                <a:latin typeface="Carlito"/>
                <a:cs typeface="Carlito"/>
              </a:rPr>
              <a:t>ilgili </a:t>
            </a:r>
            <a:r>
              <a:rPr sz="1600" spc="-10" dirty="0">
                <a:latin typeface="Carlito"/>
                <a:cs typeface="Carlito"/>
              </a:rPr>
              <a:t>olarak fizibilite </a:t>
            </a:r>
            <a:r>
              <a:rPr sz="1600" spc="-5" dirty="0">
                <a:latin typeface="Carlito"/>
                <a:cs typeface="Carlito"/>
              </a:rPr>
              <a:t>etütleri </a:t>
            </a:r>
            <a:r>
              <a:rPr sz="1600" dirty="0">
                <a:latin typeface="Carlito"/>
                <a:cs typeface="Carlito"/>
              </a:rPr>
              <a:t>büyük </a:t>
            </a:r>
            <a:r>
              <a:rPr sz="1600" spc="-5" dirty="0">
                <a:latin typeface="Carlito"/>
                <a:cs typeface="Carlito"/>
              </a:rPr>
              <a:t>önem </a:t>
            </a:r>
            <a:r>
              <a:rPr sz="1600" dirty="0">
                <a:latin typeface="Carlito"/>
                <a:cs typeface="Carlito"/>
              </a:rPr>
              <a:t>arz</a:t>
            </a:r>
            <a:r>
              <a:rPr sz="1600" spc="120" dirty="0">
                <a:latin typeface="Carlito"/>
                <a:cs typeface="Carlito"/>
              </a:rPr>
              <a:t> </a:t>
            </a:r>
            <a:r>
              <a:rPr sz="1600" spc="-25" dirty="0">
                <a:latin typeface="Carlito"/>
                <a:cs typeface="Carlito"/>
              </a:rPr>
              <a:t>etmektedir.</a:t>
            </a:r>
            <a:endParaRPr sz="1600" dirty="0">
              <a:latin typeface="Carlito"/>
              <a:cs typeface="Carlito"/>
            </a:endParaRPr>
          </a:p>
        </p:txBody>
      </p:sp>
    </p:spTree>
    <p:extLst>
      <p:ext uri="{BB962C8B-B14F-4D97-AF65-F5344CB8AC3E}">
        <p14:creationId xmlns:p14="http://schemas.microsoft.com/office/powerpoint/2010/main" val="2615268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35911" y="61183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123470" y="1565403"/>
            <a:ext cx="8836025" cy="3046988"/>
          </a:xfrm>
          <a:prstGeom prst="rect">
            <a:avLst/>
          </a:prstGeom>
        </p:spPr>
        <p:txBody>
          <a:bodyPr vert="horz" wrap="square" lIns="0" tIns="12700" rIns="0" bIns="0" rtlCol="0">
            <a:spAutoFit/>
          </a:bodyPr>
          <a:lstStyle/>
          <a:p>
            <a:pPr marL="12700" marR="5715" algn="just">
              <a:spcBef>
                <a:spcPts val="105"/>
              </a:spcBef>
            </a:pPr>
            <a:r>
              <a:rPr sz="1600" spc="-5" dirty="0">
                <a:latin typeface="Carlito"/>
                <a:cs typeface="Carlito"/>
              </a:rPr>
              <a:t> Yatırım</a:t>
            </a:r>
          </a:p>
          <a:p>
            <a:pPr marL="12700" marR="5715" algn="just">
              <a:spcBef>
                <a:spcPts val="105"/>
              </a:spcBef>
            </a:pPr>
            <a:r>
              <a:rPr sz="1600" spc="-5" dirty="0">
                <a:latin typeface="Carlito"/>
                <a:cs typeface="Carlito"/>
              </a:rPr>
              <a:t>Yatırım kelimesi, ilerde gelir getirmesi düşünülen maddi veya emek şeklindeki  harcamaları ifade eder. İşletme açısından yatırım, bir dönem içinde üretim araçları  varlığına yapılan eklemeler ve bunu mümkün kılan harcamaları ifade etmektedir  (Yülek, 1983).</a:t>
            </a:r>
          </a:p>
          <a:p>
            <a:pPr>
              <a:spcBef>
                <a:spcPts val="25"/>
              </a:spcBef>
            </a:pPr>
            <a:endParaRPr sz="1950" dirty="0">
              <a:latin typeface="Carlito"/>
              <a:cs typeface="Carlito"/>
            </a:endParaRPr>
          </a:p>
          <a:p>
            <a:pPr marL="12700" marR="5715" algn="just">
              <a:spcBef>
                <a:spcPts val="105"/>
              </a:spcBef>
            </a:pPr>
            <a:r>
              <a:rPr sz="1600" spc="-5" dirty="0">
                <a:latin typeface="Carlito"/>
                <a:cs typeface="Carlito"/>
              </a:rPr>
              <a:t>Yatırımın bir reel, bir de parasal yönü vardır. Üretim süreci, bir dizi üretken hizmetim  üretim giderlerine uygulanması ve nihai fayda sağlayacak bir tüketim malının  üretiminde kullanılacak aramal veya çıktının üretimi arasında geçen süreyi ifade eder.  İşte bu sürecin başından itibaren, bir üretken kapasitesinin oluşturulmasını veya  mevcut bir tesisin satın alınmasını mümkün kılan harcamalar yatırımı ifade eder.  Başka bir deyişle yatırım serbest sermayenin bağlı sermayeye dönüştürülmesidir.  Buna göre her harcama bir yatırım, bu süreçten elde edilen her gelir ise çözülen bir  yatırımdır (Kobu, 1987).</a:t>
            </a:r>
          </a:p>
        </p:txBody>
      </p:sp>
    </p:spTree>
    <p:extLst>
      <p:ext uri="{BB962C8B-B14F-4D97-AF65-F5344CB8AC3E}">
        <p14:creationId xmlns:p14="http://schemas.microsoft.com/office/powerpoint/2010/main" val="2326842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64461" y="66898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123470" y="1565403"/>
            <a:ext cx="8836660" cy="2785378"/>
          </a:xfrm>
          <a:prstGeom prst="rect">
            <a:avLst/>
          </a:prstGeom>
        </p:spPr>
        <p:txBody>
          <a:bodyPr vert="horz" wrap="square" lIns="0" tIns="12700" rIns="0" bIns="0" rtlCol="0">
            <a:spAutoFit/>
          </a:bodyPr>
          <a:lstStyle/>
          <a:p>
            <a:pPr marL="12700" marR="5715" algn="just">
              <a:spcBef>
                <a:spcPts val="105"/>
              </a:spcBef>
            </a:pPr>
            <a:r>
              <a:rPr sz="1600" spc="-5" dirty="0">
                <a:latin typeface="Carlito"/>
                <a:cs typeface="Carlito"/>
              </a:rPr>
              <a:t> Yatırım Çeşitleri</a:t>
            </a:r>
          </a:p>
          <a:p>
            <a:pPr marL="12700" marR="5715" algn="just">
              <a:spcBef>
                <a:spcPts val="105"/>
              </a:spcBef>
            </a:pPr>
            <a:r>
              <a:rPr sz="1600" spc="-5" dirty="0">
                <a:latin typeface="Carlito"/>
                <a:cs typeface="Carlito"/>
              </a:rPr>
              <a:t>Yatırımlar genel olarak sermayenin, mal ve hizmet üretimine yarayan tesislerin  kurulmasına tahsisini içermektedir. Gerek tek bir firma açısından gerekse ekonominin  bütünü açısından yatırım, sabit sermaye yatırımlarından ibaret degildir.</a:t>
            </a:r>
          </a:p>
          <a:p>
            <a:pPr marL="12700" marR="5715" algn="just">
              <a:spcBef>
                <a:spcPts val="105"/>
              </a:spcBef>
            </a:pPr>
            <a:endParaRPr sz="1600" spc="-5" dirty="0">
              <a:latin typeface="Carlito"/>
              <a:cs typeface="Carlito"/>
            </a:endParaRPr>
          </a:p>
          <a:p>
            <a:pPr marL="12700" marR="5715" algn="just">
              <a:spcBef>
                <a:spcPts val="105"/>
              </a:spcBef>
            </a:pPr>
            <a:r>
              <a:rPr sz="1600" spc="-5" dirty="0">
                <a:latin typeface="Carlito"/>
                <a:cs typeface="Carlito"/>
              </a:rPr>
              <a:t>Firmanın veya ekonominin mamul ve yarı mamul stoklarında bir dönem içinde  meydana gelen değişmeler de yatırımdır. Bu tür yatırımlara stok yatırımlar  denilmektedir.</a:t>
            </a:r>
          </a:p>
          <a:p>
            <a:pPr marL="12700" marR="5715" algn="just">
              <a:spcBef>
                <a:spcPts val="105"/>
              </a:spcBef>
            </a:pPr>
            <a:endParaRPr sz="1600" spc="-5" dirty="0">
              <a:latin typeface="Carlito"/>
              <a:cs typeface="Carlito"/>
            </a:endParaRPr>
          </a:p>
          <a:p>
            <a:pPr marL="12700" marR="5715" algn="just">
              <a:spcBef>
                <a:spcPts val="105"/>
              </a:spcBef>
            </a:pPr>
            <a:r>
              <a:rPr sz="1600" spc="-5" dirty="0">
                <a:latin typeface="Carlito"/>
                <a:cs typeface="Carlito"/>
              </a:rPr>
              <a:t>Sermaye mallarının mülkiyetini temsil eden pay senetlerinin satın alınmasını veya  nakit sermayenin alacak senetleri veya tahvil karsılığı ödünç verilmesi de geniş  anlamda yatırımdır. Bu tür yatırımlara ise mali yatırımlar veya plasman yatırımlar  denilmektedir.</a:t>
            </a:r>
          </a:p>
        </p:txBody>
      </p:sp>
    </p:spTree>
    <p:extLst>
      <p:ext uri="{BB962C8B-B14F-4D97-AF65-F5344CB8AC3E}">
        <p14:creationId xmlns:p14="http://schemas.microsoft.com/office/powerpoint/2010/main" val="84770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0181" y="57754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548640" y="1895936"/>
            <a:ext cx="8092439" cy="3096360"/>
          </a:xfrm>
          <a:prstGeom prst="rect">
            <a:avLst/>
          </a:prstGeom>
        </p:spPr>
        <p:txBody>
          <a:bodyPr vert="horz" wrap="square" lIns="0" tIns="13335" rIns="0" bIns="0" rtlCol="0">
            <a:spAutoFit/>
          </a:bodyPr>
          <a:lstStyle/>
          <a:p>
            <a:pPr marL="12700" marR="5715" algn="just">
              <a:spcBef>
                <a:spcPts val="105"/>
              </a:spcBef>
            </a:pPr>
            <a:r>
              <a:rPr sz="1600" spc="-5" dirty="0">
                <a:latin typeface="Carlito"/>
                <a:cs typeface="Carlito"/>
              </a:rPr>
              <a:t>Kapasite Yaratan Yatırımlar</a:t>
            </a:r>
          </a:p>
          <a:p>
            <a:pPr marL="12700" marR="5715" algn="just">
              <a:spcBef>
                <a:spcPts val="105"/>
              </a:spcBef>
            </a:pPr>
            <a:r>
              <a:rPr sz="1600" spc="-5" dirty="0">
                <a:latin typeface="Carlito"/>
                <a:cs typeface="Carlito"/>
              </a:rPr>
              <a:t>Yeni yatırımlar,</a:t>
            </a:r>
          </a:p>
          <a:p>
            <a:pPr marL="12700" marR="5715" algn="just">
              <a:spcBef>
                <a:spcPts val="105"/>
              </a:spcBef>
            </a:pPr>
            <a:r>
              <a:rPr sz="1600" spc="-5" dirty="0">
                <a:latin typeface="Carlito"/>
                <a:cs typeface="Carlito"/>
              </a:rPr>
              <a:t>İkame (yenileme) yatırımlar,</a:t>
            </a:r>
          </a:p>
          <a:p>
            <a:pPr marL="12700" marR="5715" algn="just">
              <a:spcBef>
                <a:spcPts val="105"/>
              </a:spcBef>
            </a:pPr>
            <a:r>
              <a:rPr sz="1600" spc="-5" dirty="0">
                <a:latin typeface="Carlito"/>
                <a:cs typeface="Carlito"/>
              </a:rPr>
              <a:t>Üretim kapasitesini arttırıcı (genişleme) yatırımlar,  Modernleştirme yatırımları,</a:t>
            </a:r>
          </a:p>
          <a:p>
            <a:pPr marL="12700" marR="5715" algn="just">
              <a:spcBef>
                <a:spcPts val="105"/>
              </a:spcBef>
            </a:pPr>
            <a:r>
              <a:rPr sz="1600" spc="-5" dirty="0">
                <a:latin typeface="Carlito"/>
                <a:cs typeface="Carlito"/>
              </a:rPr>
              <a:t>Almaşık yatırımlar (Akgüç, 1998).</a:t>
            </a:r>
          </a:p>
          <a:p>
            <a:pPr marL="12700" marR="5715" algn="just">
              <a:spcBef>
                <a:spcPts val="105"/>
              </a:spcBef>
            </a:pPr>
            <a:endParaRPr sz="1600" spc="-5" dirty="0">
              <a:latin typeface="Carlito"/>
              <a:cs typeface="Carlito"/>
            </a:endParaRPr>
          </a:p>
          <a:p>
            <a:pPr marL="12700" marR="5715" algn="just">
              <a:spcBef>
                <a:spcPts val="105"/>
              </a:spcBef>
            </a:pPr>
            <a:r>
              <a:rPr sz="1600" spc="-5" dirty="0">
                <a:latin typeface="Carlito"/>
                <a:cs typeface="Carlito"/>
              </a:rPr>
              <a:t>Kapasite Yaratmayan Yatırımlar</a:t>
            </a:r>
          </a:p>
          <a:p>
            <a:pPr marL="12700" marR="5715" algn="just">
              <a:spcBef>
                <a:spcPts val="105"/>
              </a:spcBef>
            </a:pPr>
            <a:r>
              <a:rPr sz="1600" spc="-5" dirty="0">
                <a:latin typeface="Carlito"/>
                <a:cs typeface="Carlito"/>
              </a:rPr>
              <a:t>Üretim maliyetini düşürücü yatırımlar,</a:t>
            </a:r>
          </a:p>
          <a:p>
            <a:pPr marL="12700" marR="5715" algn="just">
              <a:spcBef>
                <a:spcPts val="105"/>
              </a:spcBef>
            </a:pPr>
            <a:r>
              <a:rPr sz="1600" spc="-5" dirty="0">
                <a:latin typeface="Carlito"/>
                <a:cs typeface="Carlito"/>
              </a:rPr>
              <a:t>Üretim kalitesini arttırıcı yatırımlar,</a:t>
            </a:r>
          </a:p>
          <a:p>
            <a:pPr marL="12700" marR="5715" algn="just">
              <a:spcBef>
                <a:spcPts val="105"/>
              </a:spcBef>
            </a:pPr>
            <a:r>
              <a:rPr sz="1600" spc="-5" dirty="0">
                <a:latin typeface="Carlito"/>
                <a:cs typeface="Carlito"/>
              </a:rPr>
              <a:t>Geriye ve ileriye dönük bütünleme yatırımları,  Yan ürün oluşumunu sağlayıcı yatırımlar,  Darboğaz giderici yatırımlar,</a:t>
            </a:r>
          </a:p>
          <a:p>
            <a:pPr marL="12700" marR="5715" algn="just">
              <a:spcBef>
                <a:spcPts val="105"/>
              </a:spcBef>
            </a:pPr>
            <a:r>
              <a:rPr sz="1600" spc="-5" dirty="0">
                <a:latin typeface="Carlito"/>
                <a:cs typeface="Carlito"/>
              </a:rPr>
              <a:t>Bakım onarım yatırımları (Güvemli, 1994).</a:t>
            </a:r>
          </a:p>
        </p:txBody>
      </p:sp>
    </p:spTree>
    <p:extLst>
      <p:ext uri="{BB962C8B-B14F-4D97-AF65-F5344CB8AC3E}">
        <p14:creationId xmlns:p14="http://schemas.microsoft.com/office/powerpoint/2010/main" val="7647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73071" y="49753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123546" y="1568450"/>
            <a:ext cx="8540394" cy="3060453"/>
          </a:xfrm>
          <a:prstGeom prst="rect">
            <a:avLst/>
          </a:prstGeom>
        </p:spPr>
        <p:txBody>
          <a:bodyPr vert="horz" wrap="square" lIns="0" tIns="13335" rIns="0" bIns="0" rtlCol="0">
            <a:spAutoFit/>
          </a:bodyPr>
          <a:lstStyle/>
          <a:p>
            <a:pPr marL="12700">
              <a:spcBef>
                <a:spcPts val="105"/>
              </a:spcBef>
            </a:pPr>
            <a:r>
              <a:rPr sz="1600" spc="-15" dirty="0">
                <a:latin typeface="Carlito"/>
                <a:cs typeface="Carlito"/>
              </a:rPr>
              <a:t>Özel ve </a:t>
            </a:r>
            <a:r>
              <a:rPr sz="1600" spc="-10" dirty="0">
                <a:latin typeface="Carlito"/>
                <a:cs typeface="Carlito"/>
              </a:rPr>
              <a:t>Kamu Kesimi</a:t>
            </a:r>
            <a:r>
              <a:rPr sz="1600" spc="10" dirty="0">
                <a:latin typeface="Carlito"/>
                <a:cs typeface="Carlito"/>
              </a:rPr>
              <a:t> </a:t>
            </a:r>
            <a:r>
              <a:rPr sz="1600" spc="-15" dirty="0">
                <a:latin typeface="Carlito"/>
                <a:cs typeface="Carlito"/>
              </a:rPr>
              <a:t>Yatırımları</a:t>
            </a:r>
            <a:endParaRPr sz="1600" dirty="0">
              <a:latin typeface="Carlito"/>
              <a:cs typeface="Carlito"/>
            </a:endParaRPr>
          </a:p>
          <a:p>
            <a:pPr marL="12700"/>
            <a:r>
              <a:rPr sz="1600" spc="-15" dirty="0">
                <a:latin typeface="Carlito"/>
                <a:cs typeface="Carlito"/>
              </a:rPr>
              <a:t>Özel kesim</a:t>
            </a:r>
            <a:r>
              <a:rPr sz="1600" dirty="0">
                <a:latin typeface="Carlito"/>
                <a:cs typeface="Carlito"/>
              </a:rPr>
              <a:t> </a:t>
            </a:r>
            <a:r>
              <a:rPr sz="1600" spc="-10" dirty="0">
                <a:latin typeface="Carlito"/>
                <a:cs typeface="Carlito"/>
              </a:rPr>
              <a:t>yatırımları,</a:t>
            </a:r>
            <a:endParaRPr sz="1600" dirty="0">
              <a:latin typeface="Carlito"/>
              <a:cs typeface="Carlito"/>
            </a:endParaRPr>
          </a:p>
          <a:p>
            <a:pPr marL="12700"/>
            <a:r>
              <a:rPr sz="1600" spc="-10" dirty="0">
                <a:latin typeface="Carlito"/>
                <a:cs typeface="Carlito"/>
              </a:rPr>
              <a:t>Kamu kesimi yatırımları </a:t>
            </a:r>
            <a:r>
              <a:rPr sz="1600" dirty="0">
                <a:latin typeface="Carlito"/>
                <a:cs typeface="Carlito"/>
              </a:rPr>
              <a:t>(Şahin,</a:t>
            </a:r>
            <a:r>
              <a:rPr sz="1600" spc="60" dirty="0">
                <a:latin typeface="Carlito"/>
                <a:cs typeface="Carlito"/>
              </a:rPr>
              <a:t> </a:t>
            </a:r>
            <a:r>
              <a:rPr sz="1600" dirty="0">
                <a:latin typeface="Carlito"/>
                <a:cs typeface="Carlito"/>
              </a:rPr>
              <a:t>2000).</a:t>
            </a:r>
          </a:p>
          <a:p>
            <a:pPr>
              <a:spcBef>
                <a:spcPts val="20"/>
              </a:spcBef>
            </a:pPr>
            <a:endParaRPr sz="1600" dirty="0">
              <a:latin typeface="Carlito"/>
              <a:cs typeface="Carlito"/>
            </a:endParaRPr>
          </a:p>
          <a:p>
            <a:pPr marL="12700"/>
            <a:r>
              <a:rPr sz="1600" spc="-30" dirty="0">
                <a:latin typeface="Carlito"/>
                <a:cs typeface="Carlito"/>
              </a:rPr>
              <a:t>Talebe </a:t>
            </a:r>
            <a:r>
              <a:rPr sz="1600" spc="-25" dirty="0">
                <a:latin typeface="Carlito"/>
                <a:cs typeface="Carlito"/>
              </a:rPr>
              <a:t>Yönelik</a:t>
            </a:r>
            <a:r>
              <a:rPr sz="1600" dirty="0">
                <a:latin typeface="Carlito"/>
                <a:cs typeface="Carlito"/>
              </a:rPr>
              <a:t> </a:t>
            </a:r>
            <a:r>
              <a:rPr sz="1600" spc="-20" dirty="0">
                <a:latin typeface="Carlito"/>
                <a:cs typeface="Carlito"/>
              </a:rPr>
              <a:t>Yatırımlar</a:t>
            </a:r>
            <a:endParaRPr sz="1600" dirty="0">
              <a:latin typeface="Carlito"/>
              <a:cs typeface="Carlito"/>
            </a:endParaRPr>
          </a:p>
          <a:p>
            <a:pPr marL="12700"/>
            <a:r>
              <a:rPr sz="1600" spc="-5" dirty="0">
                <a:latin typeface="Carlito"/>
                <a:cs typeface="Carlito"/>
              </a:rPr>
              <a:t>Uyarılmış</a:t>
            </a:r>
            <a:r>
              <a:rPr sz="1600" spc="10" dirty="0">
                <a:latin typeface="Carlito"/>
                <a:cs typeface="Carlito"/>
              </a:rPr>
              <a:t> </a:t>
            </a:r>
            <a:r>
              <a:rPr sz="1600" spc="-25" dirty="0">
                <a:latin typeface="Carlito"/>
                <a:cs typeface="Carlito"/>
              </a:rPr>
              <a:t>yatırımlar,</a:t>
            </a:r>
            <a:endParaRPr sz="1600" dirty="0">
              <a:latin typeface="Carlito"/>
              <a:cs typeface="Carlito"/>
            </a:endParaRPr>
          </a:p>
          <a:p>
            <a:pPr marL="12700"/>
            <a:r>
              <a:rPr sz="1600" spc="-40" dirty="0">
                <a:latin typeface="Carlito"/>
                <a:cs typeface="Carlito"/>
              </a:rPr>
              <a:t>Yeni </a:t>
            </a:r>
            <a:r>
              <a:rPr sz="1600" spc="-20" dirty="0">
                <a:latin typeface="Carlito"/>
                <a:cs typeface="Carlito"/>
              </a:rPr>
              <a:t>Pazar </a:t>
            </a:r>
            <a:r>
              <a:rPr sz="1600" spc="-5" dirty="0">
                <a:latin typeface="Carlito"/>
                <a:cs typeface="Carlito"/>
              </a:rPr>
              <a:t>oluşturulmasına </a:t>
            </a:r>
            <a:r>
              <a:rPr sz="1600" spc="-10" dirty="0">
                <a:latin typeface="Carlito"/>
                <a:cs typeface="Carlito"/>
              </a:rPr>
              <a:t>yönelik</a:t>
            </a:r>
            <a:r>
              <a:rPr sz="1600" spc="95" dirty="0">
                <a:latin typeface="Carlito"/>
                <a:cs typeface="Carlito"/>
              </a:rPr>
              <a:t> </a:t>
            </a:r>
            <a:r>
              <a:rPr sz="1600" spc="-25" dirty="0">
                <a:latin typeface="Carlito"/>
                <a:cs typeface="Carlito"/>
              </a:rPr>
              <a:t>yatırımlar,</a:t>
            </a:r>
            <a:endParaRPr sz="1600" dirty="0">
              <a:latin typeface="Carlito"/>
              <a:cs typeface="Carlito"/>
            </a:endParaRPr>
          </a:p>
          <a:p>
            <a:pPr marL="12700"/>
            <a:r>
              <a:rPr sz="1600" spc="-40" dirty="0">
                <a:latin typeface="Carlito"/>
                <a:cs typeface="Carlito"/>
              </a:rPr>
              <a:t>Yeni </a:t>
            </a:r>
            <a:r>
              <a:rPr sz="1600" spc="-5" dirty="0">
                <a:latin typeface="Carlito"/>
                <a:cs typeface="Carlito"/>
              </a:rPr>
              <a:t>ürün oluşturulmasına </a:t>
            </a:r>
            <a:r>
              <a:rPr sz="1600" dirty="0">
                <a:latin typeface="Carlito"/>
                <a:cs typeface="Carlito"/>
              </a:rPr>
              <a:t>dönük </a:t>
            </a:r>
            <a:r>
              <a:rPr sz="1600" spc="-10" dirty="0">
                <a:latin typeface="Carlito"/>
                <a:cs typeface="Carlito"/>
              </a:rPr>
              <a:t>yatırımlar (Güvemli,</a:t>
            </a:r>
            <a:r>
              <a:rPr sz="1600" spc="140" dirty="0">
                <a:latin typeface="Carlito"/>
                <a:cs typeface="Carlito"/>
              </a:rPr>
              <a:t> </a:t>
            </a:r>
            <a:r>
              <a:rPr sz="1600" dirty="0">
                <a:latin typeface="Carlito"/>
                <a:cs typeface="Carlito"/>
              </a:rPr>
              <a:t>1994).</a:t>
            </a:r>
          </a:p>
          <a:p>
            <a:pPr>
              <a:spcBef>
                <a:spcPts val="20"/>
              </a:spcBef>
            </a:pPr>
            <a:endParaRPr sz="1600" dirty="0">
              <a:latin typeface="Carlito"/>
              <a:cs typeface="Carlito"/>
            </a:endParaRPr>
          </a:p>
          <a:p>
            <a:pPr marL="12700"/>
            <a:r>
              <a:rPr sz="1600" spc="-25" dirty="0">
                <a:latin typeface="Carlito"/>
                <a:cs typeface="Carlito"/>
              </a:rPr>
              <a:t>Talepteki </a:t>
            </a:r>
            <a:r>
              <a:rPr sz="1600" spc="-10" dirty="0">
                <a:latin typeface="Carlito"/>
                <a:cs typeface="Carlito"/>
              </a:rPr>
              <a:t>Artıştan </a:t>
            </a:r>
            <a:r>
              <a:rPr sz="1600" dirty="0">
                <a:latin typeface="Carlito"/>
                <a:cs typeface="Carlito"/>
              </a:rPr>
              <a:t>Bağımsız</a:t>
            </a:r>
            <a:r>
              <a:rPr sz="1600" spc="-10" dirty="0">
                <a:latin typeface="Carlito"/>
                <a:cs typeface="Carlito"/>
              </a:rPr>
              <a:t> </a:t>
            </a:r>
            <a:r>
              <a:rPr sz="1600" spc="-20" dirty="0">
                <a:latin typeface="Carlito"/>
                <a:cs typeface="Carlito"/>
              </a:rPr>
              <a:t>Yatırımlar</a:t>
            </a:r>
            <a:endParaRPr sz="1600" dirty="0">
              <a:latin typeface="Carlito"/>
              <a:cs typeface="Carlito"/>
            </a:endParaRPr>
          </a:p>
          <a:p>
            <a:pPr marL="12700" marR="3860704">
              <a:spcBef>
                <a:spcPts val="5"/>
              </a:spcBef>
            </a:pPr>
            <a:r>
              <a:rPr sz="1600" spc="-5" dirty="0">
                <a:latin typeface="Carlito"/>
                <a:cs typeface="Carlito"/>
              </a:rPr>
              <a:t>Otonom </a:t>
            </a:r>
            <a:r>
              <a:rPr sz="1600" spc="-25" dirty="0">
                <a:latin typeface="Carlito"/>
                <a:cs typeface="Carlito"/>
              </a:rPr>
              <a:t>yatırımlar,  </a:t>
            </a:r>
            <a:r>
              <a:rPr sz="1600" spc="-20" dirty="0">
                <a:latin typeface="Carlito"/>
                <a:cs typeface="Carlito"/>
              </a:rPr>
              <a:t>Tamamlayıcı</a:t>
            </a:r>
            <a:r>
              <a:rPr sz="1600" spc="-30" dirty="0">
                <a:latin typeface="Carlito"/>
                <a:cs typeface="Carlito"/>
              </a:rPr>
              <a:t> </a:t>
            </a:r>
            <a:r>
              <a:rPr sz="1600" spc="-25" dirty="0">
                <a:latin typeface="Carlito"/>
                <a:cs typeface="Carlito"/>
              </a:rPr>
              <a:t>yatırımlar,</a:t>
            </a:r>
            <a:endParaRPr sz="1600" dirty="0">
              <a:latin typeface="Carlito"/>
              <a:cs typeface="Carlito"/>
            </a:endParaRPr>
          </a:p>
          <a:p>
            <a:pPr marL="12700"/>
            <a:r>
              <a:rPr sz="1600" spc="-5" dirty="0">
                <a:latin typeface="Carlito"/>
                <a:cs typeface="Carlito"/>
              </a:rPr>
              <a:t>Ayrıcalıklı </a:t>
            </a:r>
            <a:r>
              <a:rPr sz="1600" spc="-15" dirty="0">
                <a:latin typeface="Carlito"/>
                <a:cs typeface="Carlito"/>
              </a:rPr>
              <a:t>ve </a:t>
            </a:r>
            <a:r>
              <a:rPr sz="1600" spc="-10" dirty="0">
                <a:latin typeface="Carlito"/>
                <a:cs typeface="Carlito"/>
              </a:rPr>
              <a:t>rakip yatırımlar </a:t>
            </a:r>
            <a:r>
              <a:rPr sz="1600" spc="-5" dirty="0">
                <a:latin typeface="Carlito"/>
                <a:cs typeface="Carlito"/>
              </a:rPr>
              <a:t>(Sorguç </a:t>
            </a:r>
            <a:r>
              <a:rPr sz="1600" spc="-15" dirty="0">
                <a:latin typeface="Carlito"/>
                <a:cs typeface="Carlito"/>
              </a:rPr>
              <a:t>ve </a:t>
            </a:r>
            <a:r>
              <a:rPr sz="1600" spc="-5" dirty="0">
                <a:latin typeface="Carlito"/>
                <a:cs typeface="Carlito"/>
              </a:rPr>
              <a:t>Kuruoğlu,</a:t>
            </a:r>
            <a:r>
              <a:rPr sz="1600" spc="40" dirty="0">
                <a:latin typeface="Carlito"/>
                <a:cs typeface="Carlito"/>
              </a:rPr>
              <a:t> </a:t>
            </a:r>
            <a:r>
              <a:rPr sz="1600" dirty="0">
                <a:latin typeface="Carlito"/>
                <a:cs typeface="Carlito"/>
              </a:rPr>
              <a:t>2002).</a:t>
            </a:r>
          </a:p>
        </p:txBody>
      </p:sp>
    </p:spTree>
    <p:extLst>
      <p:ext uri="{BB962C8B-B14F-4D97-AF65-F5344CB8AC3E}">
        <p14:creationId xmlns:p14="http://schemas.microsoft.com/office/powerpoint/2010/main" val="74379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61641" y="440386"/>
            <a:ext cx="4580255" cy="321242"/>
          </a:xfrm>
          <a:prstGeom prst="rect">
            <a:avLst/>
          </a:prstGeom>
        </p:spPr>
        <p:txBody>
          <a:bodyPr vert="horz" wrap="square" lIns="0" tIns="13335" rIns="0" bIns="0" rtlCol="0">
            <a:spAutoFit/>
          </a:bodyPr>
          <a:lstStyle/>
          <a:p>
            <a:pPr marL="12700">
              <a:lnSpc>
                <a:spcPct val="100000"/>
              </a:lnSpc>
              <a:spcBef>
                <a:spcPts val="105"/>
              </a:spcBef>
            </a:pPr>
            <a:r>
              <a:rPr sz="2000" spc="-50" dirty="0"/>
              <a:t>İNŞAAT </a:t>
            </a:r>
            <a:r>
              <a:rPr sz="2000" spc="-80" dirty="0"/>
              <a:t>YATIRIM</a:t>
            </a:r>
            <a:r>
              <a:rPr sz="2000" spc="-10" dirty="0"/>
              <a:t> PROJELERİ</a:t>
            </a:r>
          </a:p>
        </p:txBody>
      </p:sp>
      <p:sp>
        <p:nvSpPr>
          <p:cNvPr id="3" name="object 3"/>
          <p:cNvSpPr txBox="1"/>
          <p:nvPr/>
        </p:nvSpPr>
        <p:spPr>
          <a:xfrm>
            <a:off x="123470" y="1565403"/>
            <a:ext cx="8834755" cy="2752035"/>
          </a:xfrm>
          <a:prstGeom prst="rect">
            <a:avLst/>
          </a:prstGeom>
        </p:spPr>
        <p:txBody>
          <a:bodyPr vert="horz" wrap="square" lIns="0" tIns="12700" rIns="0" bIns="0" rtlCol="0">
            <a:spAutoFit/>
          </a:bodyPr>
          <a:lstStyle/>
          <a:p>
            <a:pPr marL="12700">
              <a:spcBef>
                <a:spcPts val="100"/>
              </a:spcBef>
            </a:pPr>
            <a:r>
              <a:rPr u="heavy" spc="-600" dirty="0">
                <a:uFill>
                  <a:solidFill>
                    <a:srgbClr val="C00000"/>
                  </a:solidFill>
                </a:uFill>
                <a:latin typeface="Times New Roman"/>
                <a:cs typeface="Times New Roman"/>
              </a:rPr>
              <a:t> </a:t>
            </a:r>
            <a:r>
              <a:rPr b="1" u="heavy" spc="-5" dirty="0">
                <a:uFill>
                  <a:solidFill>
                    <a:srgbClr val="C00000"/>
                  </a:solidFill>
                </a:uFill>
                <a:latin typeface="Carlito"/>
                <a:cs typeface="Carlito"/>
              </a:rPr>
              <a:t>İnşaat </a:t>
            </a:r>
            <a:r>
              <a:rPr b="1" u="heavy" spc="-25" dirty="0">
                <a:uFill>
                  <a:solidFill>
                    <a:srgbClr val="C00000"/>
                  </a:solidFill>
                </a:uFill>
                <a:latin typeface="Carlito"/>
                <a:cs typeface="Carlito"/>
              </a:rPr>
              <a:t>Yatırımları</a:t>
            </a:r>
            <a:endParaRPr dirty="0">
              <a:latin typeface="Carlito"/>
              <a:cs typeface="Carlito"/>
            </a:endParaRPr>
          </a:p>
          <a:p>
            <a:pPr marL="12700">
              <a:lnSpc>
                <a:spcPct val="200000"/>
              </a:lnSpc>
              <a:spcBef>
                <a:spcPts val="25"/>
              </a:spcBef>
            </a:pPr>
            <a:r>
              <a:rPr sz="1600" b="1" spc="-5" dirty="0">
                <a:latin typeface="Carlito"/>
                <a:cs typeface="Carlito"/>
              </a:rPr>
              <a:t>İnşaat </a:t>
            </a:r>
            <a:r>
              <a:rPr sz="1600" b="1" spc="-10" dirty="0">
                <a:latin typeface="Carlito"/>
                <a:cs typeface="Carlito"/>
              </a:rPr>
              <a:t>yatırımları </a:t>
            </a:r>
            <a:r>
              <a:rPr sz="1600" spc="-10" dirty="0">
                <a:latin typeface="Carlito"/>
                <a:cs typeface="Carlito"/>
              </a:rPr>
              <a:t>yapıların </a:t>
            </a:r>
            <a:r>
              <a:rPr sz="1600" dirty="0">
                <a:latin typeface="Carlito"/>
                <a:cs typeface="Carlito"/>
              </a:rPr>
              <a:t>planlanması, </a:t>
            </a:r>
            <a:r>
              <a:rPr sz="1600" spc="-5" dirty="0">
                <a:latin typeface="Carlito"/>
                <a:cs typeface="Carlito"/>
              </a:rPr>
              <a:t>tasarımı, </a:t>
            </a:r>
            <a:r>
              <a:rPr sz="1600" dirty="0">
                <a:latin typeface="Carlito"/>
                <a:cs typeface="Carlito"/>
              </a:rPr>
              <a:t>inşası, </a:t>
            </a:r>
            <a:r>
              <a:rPr sz="1600" spc="-5" dirty="0">
                <a:latin typeface="Carlito"/>
                <a:cs typeface="Carlito"/>
              </a:rPr>
              <a:t>bakımı </a:t>
            </a:r>
            <a:r>
              <a:rPr sz="1600" spc="-15" dirty="0">
                <a:latin typeface="Carlito"/>
                <a:cs typeface="Carlito"/>
              </a:rPr>
              <a:t>ve </a:t>
            </a:r>
            <a:r>
              <a:rPr sz="1600" spc="-5" dirty="0">
                <a:latin typeface="Carlito"/>
                <a:cs typeface="Carlito"/>
              </a:rPr>
              <a:t>yıkımı </a:t>
            </a:r>
            <a:r>
              <a:rPr sz="1600" dirty="0">
                <a:latin typeface="Carlito"/>
                <a:cs typeface="Carlito"/>
              </a:rPr>
              <a:t>gibi</a:t>
            </a:r>
            <a:r>
              <a:rPr sz="1600" spc="55" dirty="0">
                <a:latin typeface="Carlito"/>
                <a:cs typeface="Carlito"/>
              </a:rPr>
              <a:t> </a:t>
            </a:r>
            <a:r>
              <a:rPr sz="1600" spc="-10" dirty="0">
                <a:latin typeface="Carlito"/>
                <a:cs typeface="Carlito"/>
              </a:rPr>
              <a:t>işlerden</a:t>
            </a:r>
            <a:endParaRPr sz="1600" dirty="0">
              <a:latin typeface="Carlito"/>
              <a:cs typeface="Carlito"/>
            </a:endParaRPr>
          </a:p>
          <a:p>
            <a:pPr marL="12700">
              <a:lnSpc>
                <a:spcPct val="200000"/>
              </a:lnSpc>
              <a:spcBef>
                <a:spcPts val="5"/>
              </a:spcBef>
            </a:pPr>
            <a:r>
              <a:rPr sz="1600" spc="-5" dirty="0">
                <a:latin typeface="Carlito"/>
                <a:cs typeface="Carlito"/>
              </a:rPr>
              <a:t>oluşan </a:t>
            </a:r>
            <a:r>
              <a:rPr sz="1600" spc="-15" dirty="0">
                <a:latin typeface="Carlito"/>
                <a:cs typeface="Carlito"/>
              </a:rPr>
              <a:t>ekonomik </a:t>
            </a:r>
            <a:r>
              <a:rPr sz="1600" spc="-10" dirty="0">
                <a:latin typeface="Carlito"/>
                <a:cs typeface="Carlito"/>
              </a:rPr>
              <a:t>faaliyetleri </a:t>
            </a:r>
            <a:r>
              <a:rPr sz="1600" spc="-15" dirty="0">
                <a:latin typeface="Carlito"/>
                <a:cs typeface="Carlito"/>
              </a:rPr>
              <a:t>kapsayan </a:t>
            </a:r>
            <a:r>
              <a:rPr sz="1600" spc="-10" dirty="0">
                <a:latin typeface="Carlito"/>
                <a:cs typeface="Carlito"/>
              </a:rPr>
              <a:t>yatırımlar olarak</a:t>
            </a:r>
            <a:r>
              <a:rPr sz="1600" spc="114" dirty="0">
                <a:latin typeface="Carlito"/>
                <a:cs typeface="Carlito"/>
              </a:rPr>
              <a:t> </a:t>
            </a:r>
            <a:r>
              <a:rPr sz="1600" spc="-20" dirty="0">
                <a:latin typeface="Carlito"/>
                <a:cs typeface="Carlito"/>
              </a:rPr>
              <a:t>tanımlanabilir.</a:t>
            </a:r>
            <a:endParaRPr sz="1600" dirty="0">
              <a:latin typeface="Carlito"/>
              <a:cs typeface="Carlito"/>
            </a:endParaRPr>
          </a:p>
          <a:p>
            <a:pPr>
              <a:lnSpc>
                <a:spcPct val="200000"/>
              </a:lnSpc>
              <a:spcBef>
                <a:spcPts val="15"/>
              </a:spcBef>
            </a:pPr>
            <a:endParaRPr sz="1600" dirty="0">
              <a:latin typeface="Carlito"/>
              <a:cs typeface="Carlito"/>
            </a:endParaRPr>
          </a:p>
          <a:p>
            <a:pPr marL="12700">
              <a:lnSpc>
                <a:spcPct val="200000"/>
              </a:lnSpc>
              <a:spcBef>
                <a:spcPts val="5"/>
              </a:spcBef>
            </a:pPr>
            <a:r>
              <a:rPr sz="1600" b="1" spc="-5" dirty="0">
                <a:latin typeface="Carlito"/>
                <a:cs typeface="Carlito"/>
              </a:rPr>
              <a:t>İnşaat</a:t>
            </a:r>
            <a:r>
              <a:rPr sz="1600" b="1" spc="55" dirty="0">
                <a:latin typeface="Carlito"/>
                <a:cs typeface="Carlito"/>
              </a:rPr>
              <a:t> </a:t>
            </a:r>
            <a:r>
              <a:rPr sz="1600" b="1" spc="-10" dirty="0">
                <a:latin typeface="Carlito"/>
                <a:cs typeface="Carlito"/>
              </a:rPr>
              <a:t>yatırımları</a:t>
            </a:r>
            <a:r>
              <a:rPr sz="1600" spc="-10" dirty="0">
                <a:latin typeface="Carlito"/>
                <a:cs typeface="Carlito"/>
              </a:rPr>
              <a:t>,</a:t>
            </a:r>
            <a:r>
              <a:rPr sz="1600" spc="60" dirty="0">
                <a:latin typeface="Carlito"/>
                <a:cs typeface="Carlito"/>
              </a:rPr>
              <a:t> </a:t>
            </a:r>
            <a:r>
              <a:rPr sz="1600" dirty="0">
                <a:latin typeface="Carlito"/>
                <a:cs typeface="Carlito"/>
              </a:rPr>
              <a:t>aslında</a:t>
            </a:r>
            <a:r>
              <a:rPr sz="1600" spc="50" dirty="0">
                <a:latin typeface="Carlito"/>
                <a:cs typeface="Carlito"/>
              </a:rPr>
              <a:t> </a:t>
            </a:r>
            <a:r>
              <a:rPr sz="1600" spc="-10" dirty="0">
                <a:latin typeface="Carlito"/>
                <a:cs typeface="Carlito"/>
              </a:rPr>
              <a:t>üretim</a:t>
            </a:r>
            <a:r>
              <a:rPr sz="1600" spc="50" dirty="0">
                <a:latin typeface="Carlito"/>
                <a:cs typeface="Carlito"/>
              </a:rPr>
              <a:t> </a:t>
            </a:r>
            <a:r>
              <a:rPr sz="1600" dirty="0">
                <a:latin typeface="Carlito"/>
                <a:cs typeface="Carlito"/>
              </a:rPr>
              <a:t>için</a:t>
            </a:r>
            <a:r>
              <a:rPr sz="1600" spc="45" dirty="0">
                <a:latin typeface="Carlito"/>
                <a:cs typeface="Carlito"/>
              </a:rPr>
              <a:t> </a:t>
            </a:r>
            <a:r>
              <a:rPr sz="1600" spc="-5" dirty="0">
                <a:latin typeface="Carlito"/>
                <a:cs typeface="Carlito"/>
              </a:rPr>
              <a:t>girdilerinin</a:t>
            </a:r>
            <a:r>
              <a:rPr sz="1600" spc="65" dirty="0">
                <a:latin typeface="Carlito"/>
                <a:cs typeface="Carlito"/>
              </a:rPr>
              <a:t> </a:t>
            </a:r>
            <a:r>
              <a:rPr sz="1600" spc="-15" dirty="0">
                <a:latin typeface="Carlito"/>
                <a:cs typeface="Carlito"/>
              </a:rPr>
              <a:t>kompleks</a:t>
            </a:r>
            <a:r>
              <a:rPr sz="1600" spc="60" dirty="0">
                <a:latin typeface="Carlito"/>
                <a:cs typeface="Carlito"/>
              </a:rPr>
              <a:t> </a:t>
            </a:r>
            <a:r>
              <a:rPr sz="1600" spc="-5" dirty="0">
                <a:latin typeface="Carlito"/>
                <a:cs typeface="Carlito"/>
              </a:rPr>
              <a:t>bir</a:t>
            </a:r>
            <a:r>
              <a:rPr sz="1600" spc="40" dirty="0">
                <a:latin typeface="Carlito"/>
                <a:cs typeface="Carlito"/>
              </a:rPr>
              <a:t> </a:t>
            </a:r>
            <a:r>
              <a:rPr sz="1600" spc="-5" dirty="0">
                <a:latin typeface="Carlito"/>
                <a:cs typeface="Carlito"/>
              </a:rPr>
              <a:t>halde</a:t>
            </a:r>
            <a:r>
              <a:rPr sz="1600" spc="55" dirty="0">
                <a:latin typeface="Carlito"/>
                <a:cs typeface="Carlito"/>
              </a:rPr>
              <a:t> </a:t>
            </a:r>
            <a:r>
              <a:rPr sz="1600" spc="-5" dirty="0">
                <a:latin typeface="Carlito"/>
                <a:cs typeface="Carlito"/>
              </a:rPr>
              <a:t>bağlantılı</a:t>
            </a:r>
            <a:r>
              <a:rPr sz="1600" spc="55" dirty="0">
                <a:latin typeface="Carlito"/>
                <a:cs typeface="Carlito"/>
              </a:rPr>
              <a:t> </a:t>
            </a:r>
            <a:r>
              <a:rPr sz="1600" spc="-5" dirty="0">
                <a:latin typeface="Carlito"/>
                <a:cs typeface="Carlito"/>
              </a:rPr>
              <a:t>olduğu</a:t>
            </a:r>
            <a:endParaRPr sz="1600" dirty="0">
              <a:latin typeface="Carlito"/>
              <a:cs typeface="Carlito"/>
            </a:endParaRPr>
          </a:p>
          <a:p>
            <a:pPr marL="12700">
              <a:lnSpc>
                <a:spcPct val="200000"/>
              </a:lnSpc>
            </a:pPr>
            <a:r>
              <a:rPr sz="1600" spc="-5" dirty="0">
                <a:latin typeface="Carlito"/>
                <a:cs typeface="Carlito"/>
              </a:rPr>
              <a:t>diğer </a:t>
            </a:r>
            <a:r>
              <a:rPr sz="1600" spc="-10" dirty="0">
                <a:latin typeface="Carlito"/>
                <a:cs typeface="Carlito"/>
              </a:rPr>
              <a:t>yatırımlardan </a:t>
            </a:r>
            <a:r>
              <a:rPr sz="1600" dirty="0">
                <a:latin typeface="Carlito"/>
                <a:cs typeface="Carlito"/>
              </a:rPr>
              <a:t>genel </a:t>
            </a:r>
            <a:r>
              <a:rPr sz="1600" spc="-10" dirty="0">
                <a:latin typeface="Carlito"/>
                <a:cs typeface="Carlito"/>
              </a:rPr>
              <a:t>olarak </a:t>
            </a:r>
            <a:r>
              <a:rPr sz="1600" spc="-5" dirty="0">
                <a:latin typeface="Carlito"/>
                <a:cs typeface="Carlito"/>
              </a:rPr>
              <a:t>pek </a:t>
            </a:r>
            <a:r>
              <a:rPr sz="1600" spc="-10" dirty="0">
                <a:latin typeface="Carlito"/>
                <a:cs typeface="Carlito"/>
              </a:rPr>
              <a:t>ayrılamayıp </a:t>
            </a:r>
            <a:r>
              <a:rPr sz="1600" spc="-5" dirty="0">
                <a:latin typeface="Carlito"/>
                <a:cs typeface="Carlito"/>
              </a:rPr>
              <a:t>işleyiş </a:t>
            </a:r>
            <a:r>
              <a:rPr sz="1600" spc="-10" dirty="0">
                <a:latin typeface="Carlito"/>
                <a:cs typeface="Carlito"/>
              </a:rPr>
              <a:t>olarak paralellik</a:t>
            </a:r>
            <a:r>
              <a:rPr sz="1600" spc="150" dirty="0">
                <a:latin typeface="Carlito"/>
                <a:cs typeface="Carlito"/>
              </a:rPr>
              <a:t> </a:t>
            </a:r>
            <a:r>
              <a:rPr sz="1600" spc="-25" dirty="0">
                <a:latin typeface="Carlito"/>
                <a:cs typeface="Carlito"/>
              </a:rPr>
              <a:t>gösterirler.</a:t>
            </a:r>
            <a:endParaRPr sz="1600" dirty="0">
              <a:latin typeface="Carlito"/>
              <a:cs typeface="Carlito"/>
            </a:endParaRPr>
          </a:p>
        </p:txBody>
      </p:sp>
    </p:spTree>
    <p:extLst>
      <p:ext uri="{BB962C8B-B14F-4D97-AF65-F5344CB8AC3E}">
        <p14:creationId xmlns:p14="http://schemas.microsoft.com/office/powerpoint/2010/main" val="36777714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12478</TotalTime>
  <Words>1895</Words>
  <Application>Microsoft Office PowerPoint</Application>
  <PresentationFormat>Ekran Gösterisi (4:3)</PresentationFormat>
  <Paragraphs>133</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19</vt:i4>
      </vt:variant>
    </vt:vector>
  </HeadingPairs>
  <TitlesOfParts>
    <vt:vector size="27" baseType="lpstr">
      <vt:lpstr>ＭＳ Ｐゴシック</vt:lpstr>
      <vt:lpstr>Arial</vt:lpstr>
      <vt:lpstr>Calibri</vt:lpstr>
      <vt:lpstr>Carlito</vt:lpstr>
      <vt:lpstr>Times New Roman</vt:lpstr>
      <vt:lpstr>ekonomi</vt:lpstr>
      <vt:lpstr>1_Rics</vt:lpstr>
      <vt:lpstr>h.t.</vt:lpstr>
      <vt:lpstr>PowerPoint Sunusu</vt:lpstr>
      <vt:lpstr>1. HAFTA  İNŞAAT YATIRIM PROJELERİNİN HAZIRLANMASI</vt:lpstr>
      <vt:lpstr>GİRİŞ</vt:lpstr>
      <vt:lpstr>GİRİŞ</vt:lpstr>
      <vt:lpstr>İNŞAAT YATIRIM PROJELERİ</vt:lpstr>
      <vt:lpstr>İNŞAAT YATIRIM PROJELERİ</vt:lpstr>
      <vt:lpstr>İNŞAAT YATIRIM PROJELERİ</vt:lpstr>
      <vt:lpstr>İNŞAAT YATIRIM PROJELERİ</vt:lpstr>
      <vt:lpstr>İNŞAAT YATIRIM PROJELERİ</vt:lpstr>
      <vt:lpstr>İNŞAAT YATIRIM PROJELERİ</vt:lpstr>
      <vt:lpstr>İNŞAAT YATIRIM PROJELERİ</vt:lpstr>
      <vt:lpstr>İNŞAAT YATIRIM PROJELERİ</vt:lpstr>
      <vt:lpstr>İNŞAAT YATIRIM PROJELERİ</vt:lpstr>
      <vt:lpstr>İNŞAAT YATIRIM PROJELERİ</vt:lpstr>
      <vt:lpstr>İNŞAAT YATIRIM PROJELERİ</vt:lpstr>
      <vt:lpstr>KAYNAKÇA</vt:lpstr>
      <vt:lpstr>KAYNAKÇA</vt:lpstr>
      <vt:lpstr>KAYNAKÇA</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813</cp:revision>
  <cp:lastPrinted>2016-10-24T07:53:35Z</cp:lastPrinted>
  <dcterms:created xsi:type="dcterms:W3CDTF">2016-09-18T09:35:24Z</dcterms:created>
  <dcterms:modified xsi:type="dcterms:W3CDTF">2020-02-28T06:42:39Z</dcterms:modified>
</cp:coreProperties>
</file>