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62" r:id="rId6"/>
    <p:sldId id="264" r:id="rId7"/>
    <p:sldId id="263" r:id="rId8"/>
    <p:sldId id="258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7B493-5BAF-452F-8169-78E546B2657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12AE-CD16-4DF3-A546-82B56A14A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804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7B493-5BAF-452F-8169-78E546B2657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12AE-CD16-4DF3-A546-82B56A14A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0610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7B493-5BAF-452F-8169-78E546B2657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12AE-CD16-4DF3-A546-82B56A14A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1553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7B493-5BAF-452F-8169-78E546B2657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12AE-CD16-4DF3-A546-82B56A14AD5F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9191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7B493-5BAF-452F-8169-78E546B2657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12AE-CD16-4DF3-A546-82B56A14A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30925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7B493-5BAF-452F-8169-78E546B2657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12AE-CD16-4DF3-A546-82B56A14A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49344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7B493-5BAF-452F-8169-78E546B2657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12AE-CD16-4DF3-A546-82B56A14A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33147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7B493-5BAF-452F-8169-78E546B2657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12AE-CD16-4DF3-A546-82B56A14A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27678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7B493-5BAF-452F-8169-78E546B2657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12AE-CD16-4DF3-A546-82B56A14A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7229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7B493-5BAF-452F-8169-78E546B2657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12AE-CD16-4DF3-A546-82B56A14A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2112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7B493-5BAF-452F-8169-78E546B2657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12AE-CD16-4DF3-A546-82B56A14A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965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7B493-5BAF-452F-8169-78E546B2657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12AE-CD16-4DF3-A546-82B56A14A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4495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7B493-5BAF-452F-8169-78E546B2657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12AE-CD16-4DF3-A546-82B56A14A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847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7B493-5BAF-452F-8169-78E546B2657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12AE-CD16-4DF3-A546-82B56A14A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6627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7B493-5BAF-452F-8169-78E546B2657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12AE-CD16-4DF3-A546-82B56A14A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0465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7B493-5BAF-452F-8169-78E546B2657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12AE-CD16-4DF3-A546-82B56A14A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7117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7B493-5BAF-452F-8169-78E546B2657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712AE-CD16-4DF3-A546-82B56A14A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2059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CD7B493-5BAF-452F-8169-78E546B2657E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712AE-CD16-4DF3-A546-82B56A14AD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10152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nline-sciences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Bitkilerde üreme (</a:t>
            </a:r>
            <a:r>
              <a:rPr lang="tr-TR" dirty="0" err="1"/>
              <a:t>A</a:t>
            </a:r>
            <a:r>
              <a:rPr lang="tr-TR" dirty="0" err="1" smtClean="0"/>
              <a:t>ngiospermlerde</a:t>
            </a:r>
            <a:r>
              <a:rPr lang="tr-TR" dirty="0" smtClean="0"/>
              <a:t> ve </a:t>
            </a:r>
            <a:r>
              <a:rPr lang="tr-TR" dirty="0" err="1"/>
              <a:t>G</a:t>
            </a:r>
            <a:r>
              <a:rPr lang="tr-TR" dirty="0" err="1" smtClean="0"/>
              <a:t>ymnospermlerde</a:t>
            </a:r>
            <a:r>
              <a:rPr lang="tr-TR" dirty="0" smtClean="0"/>
              <a:t> üreme)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057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97275" y="438863"/>
            <a:ext cx="9404723" cy="1400530"/>
          </a:xfrm>
        </p:spPr>
        <p:txBody>
          <a:bodyPr/>
          <a:lstStyle/>
          <a:p>
            <a:r>
              <a:rPr lang="tr-TR" dirty="0" smtClean="0"/>
              <a:t>Derste Kullanılan 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AÇIK Tohumlular Laboratuvar KILAVUZU,  Ender YURDAKULOL, Ümit BİNGÖL, </a:t>
            </a:r>
            <a:r>
              <a:rPr lang="tr-TR" dirty="0" err="1" smtClean="0"/>
              <a:t>Gençay</a:t>
            </a:r>
            <a:r>
              <a:rPr lang="tr-TR" dirty="0" smtClean="0"/>
              <a:t> AKGÜL, Gül Nilhan TUĞ Ahmet Emre YAPRAK. 2003. A.Ü.F.F. Döner Sermaye </a:t>
            </a:r>
            <a:r>
              <a:rPr lang="tr-TR" dirty="0" err="1" smtClean="0"/>
              <a:t>Işletmesi</a:t>
            </a:r>
            <a:r>
              <a:rPr lang="tr-TR" dirty="0" smtClean="0"/>
              <a:t> Yayınları No: 68 </a:t>
            </a:r>
          </a:p>
          <a:p>
            <a:r>
              <a:rPr lang="tr-TR" dirty="0">
                <a:hlinkClick r:id="rId2"/>
              </a:rPr>
              <a:t>Akman, Y., </a:t>
            </a:r>
            <a:r>
              <a:rPr lang="tr-TR" dirty="0" err="1">
                <a:hlinkClick r:id="rId2"/>
              </a:rPr>
              <a:t>Ketenoğlu</a:t>
            </a:r>
            <a:r>
              <a:rPr lang="tr-TR" dirty="0">
                <a:hlinkClick r:id="rId2"/>
              </a:rPr>
              <a:t>, O., Kurt, L., Güney, K., Hamzaoğlu, E., &amp; Tuğ, N. (2007). </a:t>
            </a:r>
            <a:r>
              <a:rPr lang="tr-TR" dirty="0" err="1">
                <a:hlinkClick r:id="rId2"/>
              </a:rPr>
              <a:t>Angiospermae</a:t>
            </a:r>
            <a:r>
              <a:rPr lang="tr-TR" dirty="0">
                <a:hlinkClick r:id="rId2"/>
              </a:rPr>
              <a:t> (kapalı tohumlular). Ankara: </a:t>
            </a:r>
            <a:r>
              <a:rPr lang="tr-TR" dirty="0" err="1">
                <a:hlinkClick r:id="rId2"/>
              </a:rPr>
              <a:t>Palme</a:t>
            </a:r>
            <a:r>
              <a:rPr lang="tr-TR" dirty="0">
                <a:hlinkClick r:id="rId2"/>
              </a:rPr>
              <a:t> Yayıncılık</a:t>
            </a:r>
            <a:r>
              <a:rPr lang="tr-TR" dirty="0" smtClean="0">
                <a:hlinkClick r:id="rId2"/>
              </a:rPr>
              <a:t>.</a:t>
            </a:r>
          </a:p>
          <a:p>
            <a:r>
              <a:rPr lang="tr-TR" dirty="0"/>
              <a:t>Odum, E. P., &amp; </a:t>
            </a:r>
            <a:r>
              <a:rPr lang="tr-TR" dirty="0" err="1"/>
              <a:t>Barrett</a:t>
            </a:r>
            <a:r>
              <a:rPr lang="tr-TR" dirty="0"/>
              <a:t>, G. W. (1971). Fundamentals of </a:t>
            </a:r>
            <a:r>
              <a:rPr lang="tr-TR" dirty="0" err="1"/>
              <a:t>ecology</a:t>
            </a:r>
            <a:r>
              <a:rPr lang="tr-TR" dirty="0"/>
              <a:t> (</a:t>
            </a:r>
            <a:r>
              <a:rPr lang="tr-TR" dirty="0" err="1"/>
              <a:t>Vol</a:t>
            </a:r>
            <a:r>
              <a:rPr lang="tr-TR" dirty="0"/>
              <a:t>. 3, p. 5). </a:t>
            </a:r>
            <a:r>
              <a:rPr lang="tr-TR" dirty="0" err="1"/>
              <a:t>Philadelphia</a:t>
            </a:r>
            <a:r>
              <a:rPr lang="tr-TR" dirty="0"/>
              <a:t>: </a:t>
            </a:r>
            <a:r>
              <a:rPr lang="tr-TR" dirty="0" err="1"/>
              <a:t>Saunders</a:t>
            </a:r>
            <a:r>
              <a:rPr lang="tr-TR" dirty="0"/>
              <a:t>.</a:t>
            </a:r>
          </a:p>
          <a:p>
            <a:r>
              <a:rPr lang="tr-TR" dirty="0" err="1"/>
              <a:t>Reece</a:t>
            </a:r>
            <a:r>
              <a:rPr lang="tr-TR" dirty="0"/>
              <a:t>, J. B., </a:t>
            </a:r>
            <a:r>
              <a:rPr lang="tr-TR" dirty="0" err="1"/>
              <a:t>Urry</a:t>
            </a:r>
            <a:r>
              <a:rPr lang="tr-TR" dirty="0"/>
              <a:t>, L. A., </a:t>
            </a:r>
            <a:r>
              <a:rPr lang="tr-TR" dirty="0" err="1"/>
              <a:t>Cain</a:t>
            </a:r>
            <a:r>
              <a:rPr lang="tr-TR" dirty="0"/>
              <a:t>, M. L., </a:t>
            </a:r>
            <a:r>
              <a:rPr lang="tr-TR" dirty="0" err="1"/>
              <a:t>Wasserman</a:t>
            </a:r>
            <a:r>
              <a:rPr lang="tr-TR" dirty="0"/>
              <a:t>, S. A., </a:t>
            </a:r>
            <a:r>
              <a:rPr lang="tr-TR" dirty="0" err="1"/>
              <a:t>Minorsky</a:t>
            </a:r>
            <a:r>
              <a:rPr lang="tr-TR" dirty="0"/>
              <a:t>, P. V., &amp; Jackson, R. B. (2014). </a:t>
            </a:r>
            <a:r>
              <a:rPr lang="tr-TR" dirty="0" err="1"/>
              <a:t>Campbell</a:t>
            </a:r>
            <a:r>
              <a:rPr lang="tr-TR" dirty="0"/>
              <a:t> </a:t>
            </a:r>
            <a:r>
              <a:rPr lang="tr-TR" dirty="0" err="1"/>
              <a:t>biology</a:t>
            </a:r>
            <a:r>
              <a:rPr lang="tr-TR" dirty="0"/>
              <a:t> (No. s 1309). Boston: </a:t>
            </a:r>
            <a:r>
              <a:rPr lang="tr-TR" dirty="0" err="1"/>
              <a:t>Pearson</a:t>
            </a:r>
            <a:r>
              <a:rPr lang="tr-TR" dirty="0"/>
              <a:t>.</a:t>
            </a:r>
          </a:p>
          <a:p>
            <a:r>
              <a:rPr lang="tr-TR" dirty="0" err="1"/>
              <a:t>Anatomy</a:t>
            </a:r>
            <a:r>
              <a:rPr lang="tr-TR" dirty="0"/>
              <a:t> of </a:t>
            </a:r>
            <a:r>
              <a:rPr lang="tr-TR" dirty="0" err="1"/>
              <a:t>Flowering</a:t>
            </a:r>
            <a:r>
              <a:rPr lang="tr-TR" dirty="0"/>
              <a:t> </a:t>
            </a:r>
            <a:r>
              <a:rPr lang="tr-TR" dirty="0" err="1"/>
              <a:t>Plants</a:t>
            </a:r>
            <a:r>
              <a:rPr lang="tr-TR" dirty="0"/>
              <a:t>, P. </a:t>
            </a:r>
            <a:r>
              <a:rPr lang="tr-TR" dirty="0" err="1"/>
              <a:t>Rudall</a:t>
            </a:r>
            <a:r>
              <a:rPr lang="tr-TR" dirty="0"/>
              <a:t>, Cambridge </a:t>
            </a:r>
            <a:r>
              <a:rPr lang="tr-TR" dirty="0" err="1"/>
              <a:t>University</a:t>
            </a:r>
            <a:r>
              <a:rPr lang="tr-TR" dirty="0"/>
              <a:t> Press.,2007</a:t>
            </a:r>
          </a:p>
          <a:p>
            <a:r>
              <a:rPr lang="tr-TR" dirty="0" err="1"/>
              <a:t>Esau's</a:t>
            </a:r>
            <a:r>
              <a:rPr lang="tr-TR" dirty="0"/>
              <a:t> </a:t>
            </a:r>
            <a:r>
              <a:rPr lang="tr-TR" dirty="0" err="1"/>
              <a:t>Plant</a:t>
            </a:r>
            <a:r>
              <a:rPr lang="tr-TR" dirty="0"/>
              <a:t> </a:t>
            </a:r>
            <a:r>
              <a:rPr lang="tr-TR" dirty="0" err="1"/>
              <a:t>Anatomy</a:t>
            </a:r>
            <a:r>
              <a:rPr lang="tr-TR" dirty="0"/>
              <a:t>: </a:t>
            </a:r>
            <a:r>
              <a:rPr lang="tr-TR" dirty="0" err="1"/>
              <a:t>Meristems</a:t>
            </a:r>
            <a:r>
              <a:rPr lang="tr-TR" dirty="0"/>
              <a:t>, </a:t>
            </a:r>
            <a:r>
              <a:rPr lang="tr-TR" dirty="0" err="1"/>
              <a:t>Cells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Tissues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Plant</a:t>
            </a:r>
            <a:r>
              <a:rPr lang="tr-TR" dirty="0"/>
              <a:t> Body: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Structure</a:t>
            </a:r>
            <a:r>
              <a:rPr lang="tr-TR" dirty="0"/>
              <a:t>, </a:t>
            </a:r>
            <a:r>
              <a:rPr lang="tr-TR" dirty="0" err="1"/>
              <a:t>Function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Development, R.F. </a:t>
            </a:r>
            <a:r>
              <a:rPr lang="tr-TR" dirty="0" err="1"/>
              <a:t>Evert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S.E. </a:t>
            </a:r>
            <a:r>
              <a:rPr lang="tr-TR" dirty="0" err="1"/>
              <a:t>Eichhorn</a:t>
            </a:r>
            <a:r>
              <a:rPr lang="tr-TR" dirty="0"/>
              <a:t>, </a:t>
            </a:r>
            <a:r>
              <a:rPr lang="tr-TR" dirty="0" err="1"/>
              <a:t>Wiley-Liss</a:t>
            </a:r>
            <a:r>
              <a:rPr lang="tr-TR" dirty="0"/>
              <a:t> (2006).</a:t>
            </a:r>
          </a:p>
          <a:p>
            <a:r>
              <a:rPr lang="tr-TR" dirty="0"/>
              <a:t>Kadıoğlu, A., Kaya, Y. 2007; Genel Botanik, Esen Ofset Matbaacılık, Trabzon.</a:t>
            </a:r>
            <a:r>
              <a:rPr lang="tr-TR" dirty="0" err="1"/>
              <a:t>Campbell</a:t>
            </a:r>
            <a:r>
              <a:rPr lang="tr-TR" dirty="0"/>
              <a:t>, N.A.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Reece</a:t>
            </a:r>
            <a:r>
              <a:rPr lang="tr-TR" dirty="0"/>
              <a:t>, J.B. 2010. Biyoloji. </a:t>
            </a:r>
            <a:r>
              <a:rPr lang="tr-TR" dirty="0" err="1"/>
              <a:t>Palme</a:t>
            </a:r>
            <a:r>
              <a:rPr lang="tr-TR" dirty="0"/>
              <a:t> Yayıncılık</a:t>
            </a:r>
          </a:p>
          <a:p>
            <a:r>
              <a:rPr lang="tr-TR" dirty="0" err="1"/>
              <a:t>Plant</a:t>
            </a:r>
            <a:r>
              <a:rPr lang="tr-TR" dirty="0"/>
              <a:t> </a:t>
            </a:r>
            <a:r>
              <a:rPr lang="tr-TR" dirty="0" err="1"/>
              <a:t>Anatomy</a:t>
            </a:r>
            <a:r>
              <a:rPr lang="tr-TR" dirty="0"/>
              <a:t>: An </a:t>
            </a:r>
            <a:r>
              <a:rPr lang="tr-TR" dirty="0" err="1"/>
              <a:t>Applied</a:t>
            </a:r>
            <a:r>
              <a:rPr lang="tr-TR" dirty="0"/>
              <a:t> </a:t>
            </a:r>
            <a:r>
              <a:rPr lang="tr-TR" dirty="0" err="1"/>
              <a:t>Approach</a:t>
            </a:r>
            <a:r>
              <a:rPr lang="tr-TR" dirty="0"/>
              <a:t>, D. F. </a:t>
            </a:r>
            <a:r>
              <a:rPr lang="tr-TR" dirty="0" err="1"/>
              <a:t>Cutler</a:t>
            </a:r>
            <a:r>
              <a:rPr lang="tr-TR" dirty="0"/>
              <a:t>, T. </a:t>
            </a:r>
            <a:r>
              <a:rPr lang="tr-TR" dirty="0" err="1"/>
              <a:t>Botha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D. </a:t>
            </a:r>
            <a:r>
              <a:rPr lang="tr-TR" dirty="0" err="1"/>
              <a:t>Wm</a:t>
            </a:r>
            <a:r>
              <a:rPr lang="tr-TR" dirty="0"/>
              <a:t>. </a:t>
            </a:r>
            <a:r>
              <a:rPr lang="tr-TR" dirty="0" err="1"/>
              <a:t>Stevenson</a:t>
            </a:r>
            <a:r>
              <a:rPr lang="tr-TR" dirty="0"/>
              <a:t>, </a:t>
            </a:r>
            <a:r>
              <a:rPr lang="tr-TR" dirty="0" err="1"/>
              <a:t>Wiley-Blackwell</a:t>
            </a:r>
            <a:r>
              <a:rPr lang="tr-TR" dirty="0"/>
              <a:t>, USA, 2007.</a:t>
            </a:r>
          </a:p>
          <a:p>
            <a:r>
              <a:rPr lang="tr-TR" dirty="0"/>
              <a:t>Suna BOZCUK. Genel Botanik, Hatipoğlu </a:t>
            </a:r>
            <a:r>
              <a:rPr lang="tr-TR" dirty="0" err="1"/>
              <a:t>Yayl</a:t>
            </a:r>
            <a:r>
              <a:rPr lang="tr-TR" dirty="0"/>
              <a:t>. 82, 2001, 4. </a:t>
            </a:r>
            <a:r>
              <a:rPr lang="tr-TR" dirty="0" smtClean="0"/>
              <a:t>Baskı</a:t>
            </a:r>
            <a:endParaRPr lang="tr-TR" dirty="0" smtClean="0">
              <a:hlinkClick r:id="rId2"/>
            </a:endParaRPr>
          </a:p>
          <a:p>
            <a:r>
              <a:rPr lang="tr-TR" dirty="0" smtClean="0">
                <a:hlinkClick r:id="rId2"/>
              </a:rPr>
              <a:t>https</a:t>
            </a:r>
            <a:r>
              <a:rPr lang="tr-TR" dirty="0">
                <a:hlinkClick r:id="rId2"/>
              </a:rPr>
              <a:t>://</a:t>
            </a:r>
            <a:r>
              <a:rPr lang="tr-TR" dirty="0" smtClean="0">
                <a:hlinkClick r:id="rId2"/>
              </a:rPr>
              <a:t>www.online-sciences.com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5372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Gymnospermlerde</a:t>
            </a:r>
            <a:r>
              <a:rPr lang="tr-TR" dirty="0" smtClean="0"/>
              <a:t> döllenme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2400" dirty="0" err="1"/>
              <a:t>Gymnospermlerde</a:t>
            </a:r>
            <a:r>
              <a:rPr lang="tr-TR" sz="2400" dirty="0"/>
              <a:t> embriyo kesesi </a:t>
            </a:r>
            <a:r>
              <a:rPr lang="tr-TR" sz="2400" dirty="0" err="1"/>
              <a:t>sekonder</a:t>
            </a:r>
            <a:r>
              <a:rPr lang="tr-TR" sz="2400" dirty="0"/>
              <a:t> </a:t>
            </a:r>
            <a:r>
              <a:rPr lang="tr-TR" sz="2400" dirty="0" err="1"/>
              <a:t>nükleusu</a:t>
            </a:r>
            <a:r>
              <a:rPr lang="tr-TR" sz="2400" dirty="0"/>
              <a:t> </a:t>
            </a:r>
            <a:r>
              <a:rPr lang="tr-TR" sz="2400" dirty="0" smtClean="0"/>
              <a:t>körelmiş </a:t>
            </a:r>
            <a:r>
              <a:rPr lang="tr-TR" sz="2400" dirty="0"/>
              <a:t>olduğu için tek döllenme görülür. </a:t>
            </a:r>
            <a:r>
              <a:rPr lang="tr-TR" sz="2400" dirty="0" err="1"/>
              <a:t>Gymnospermlerde</a:t>
            </a:r>
            <a:r>
              <a:rPr lang="tr-TR" sz="2400" dirty="0"/>
              <a:t> </a:t>
            </a:r>
            <a:r>
              <a:rPr lang="tr-TR" sz="2400" dirty="0" err="1"/>
              <a:t>stillus</a:t>
            </a:r>
            <a:r>
              <a:rPr lang="tr-TR" sz="2400" dirty="0"/>
              <a:t> ve </a:t>
            </a:r>
            <a:r>
              <a:rPr lang="tr-TR" sz="2400" dirty="0" err="1"/>
              <a:t>stigma</a:t>
            </a:r>
            <a:r>
              <a:rPr lang="tr-TR" sz="2400" dirty="0"/>
              <a:t> mevcut de </a:t>
            </a:r>
            <a:r>
              <a:rPr lang="tr-TR" sz="2400" dirty="0" err="1"/>
              <a:t>ğildir</a:t>
            </a:r>
            <a:r>
              <a:rPr lang="tr-TR" sz="2400" dirty="0" smtClean="0"/>
              <a:t>.</a:t>
            </a:r>
          </a:p>
          <a:p>
            <a:pPr algn="just"/>
            <a:r>
              <a:rPr lang="tr-TR" sz="2400" dirty="0" smtClean="0"/>
              <a:t>Kozalak </a:t>
            </a:r>
            <a:r>
              <a:rPr lang="tr-TR" sz="2400" dirty="0"/>
              <a:t>pulları; erkek çiçeklerde </a:t>
            </a:r>
            <a:r>
              <a:rPr lang="tr-TR" sz="2400" dirty="0" err="1"/>
              <a:t>stamenlere</a:t>
            </a:r>
            <a:r>
              <a:rPr lang="tr-TR" sz="2400" dirty="0"/>
              <a:t> dişi çiçeklerde </a:t>
            </a:r>
            <a:r>
              <a:rPr lang="tr-TR" sz="2400" dirty="0" err="1"/>
              <a:t>karpellere</a:t>
            </a:r>
            <a:r>
              <a:rPr lang="tr-TR" sz="2400" dirty="0"/>
              <a:t> </a:t>
            </a:r>
            <a:r>
              <a:rPr lang="tr-TR" sz="2400" dirty="0" smtClean="0"/>
              <a:t>karşılıktır</a:t>
            </a:r>
            <a:r>
              <a:rPr lang="tr-TR" sz="2400" dirty="0"/>
              <a:t>. Tohum </a:t>
            </a:r>
            <a:r>
              <a:rPr lang="tr-TR" sz="2400" dirty="0" err="1"/>
              <a:t>taslaldan</a:t>
            </a:r>
            <a:r>
              <a:rPr lang="tr-TR" sz="2400" dirty="0"/>
              <a:t> tek </a:t>
            </a:r>
            <a:r>
              <a:rPr lang="tr-TR" sz="2400" dirty="0" err="1"/>
              <a:t>integümentlidir</a:t>
            </a:r>
            <a:r>
              <a:rPr lang="tr-TR" sz="2400" dirty="0"/>
              <a:t>. </a:t>
            </a:r>
            <a:endParaRPr lang="tr-TR" sz="2400" dirty="0" smtClean="0"/>
          </a:p>
          <a:p>
            <a:pPr algn="just"/>
            <a:r>
              <a:rPr lang="tr-TR" sz="2400" dirty="0" smtClean="0"/>
              <a:t>Bütün </a:t>
            </a:r>
            <a:r>
              <a:rPr lang="tr-TR" sz="2400" dirty="0" err="1"/>
              <a:t>Gymnospermlerde</a:t>
            </a:r>
            <a:r>
              <a:rPr lang="tr-TR" sz="2400" dirty="0"/>
              <a:t> (Sadece </a:t>
            </a:r>
            <a:r>
              <a:rPr lang="tr-TR" sz="2400" dirty="0" err="1"/>
              <a:t>Encephalartos</a:t>
            </a:r>
            <a:r>
              <a:rPr lang="tr-TR" sz="2400" dirty="0"/>
              <a:t> cinsinde </a:t>
            </a:r>
            <a:r>
              <a:rPr lang="tr-TR" sz="2400" dirty="0" err="1"/>
              <a:t>Entemofil</a:t>
            </a:r>
            <a:r>
              <a:rPr lang="tr-TR" sz="2400" dirty="0"/>
              <a:t>=</a:t>
            </a:r>
            <a:r>
              <a:rPr lang="tr-TR" sz="2400" dirty="0" err="1"/>
              <a:t>Enternogam</a:t>
            </a:r>
            <a:r>
              <a:rPr lang="tr-TR" sz="2400" dirty="0"/>
              <a:t>' </a:t>
            </a:r>
            <a:r>
              <a:rPr lang="tr-TR" sz="2400" dirty="0" err="1" smtClean="0"/>
              <a:t>dır</a:t>
            </a:r>
            <a:r>
              <a:rPr lang="tr-TR" sz="2400" dirty="0"/>
              <a:t>.) polen taneleri tohum </a:t>
            </a:r>
            <a:r>
              <a:rPr lang="tr-TR" sz="2400" dirty="0" smtClean="0"/>
              <a:t>taslağının </a:t>
            </a:r>
            <a:r>
              <a:rPr lang="tr-TR" sz="2400" dirty="0"/>
              <a:t>üzerindeki polen </a:t>
            </a:r>
            <a:r>
              <a:rPr lang="tr-TR" sz="2400" dirty="0" smtClean="0"/>
              <a:t>odacığına </a:t>
            </a:r>
            <a:r>
              <a:rPr lang="tr-TR" sz="2400" dirty="0"/>
              <a:t>rüzgar </a:t>
            </a:r>
            <a:r>
              <a:rPr lang="tr-TR" sz="2400" dirty="0" smtClean="0"/>
              <a:t>aracılığı </a:t>
            </a:r>
            <a:r>
              <a:rPr lang="tr-TR" sz="2400" dirty="0"/>
              <a:t>ile (</a:t>
            </a:r>
            <a:r>
              <a:rPr lang="tr-TR" sz="2400" dirty="0" err="1"/>
              <a:t>Anemofil</a:t>
            </a:r>
            <a:r>
              <a:rPr lang="tr-TR" sz="2400" dirty="0"/>
              <a:t>=</a:t>
            </a:r>
            <a:r>
              <a:rPr lang="tr-TR" sz="2400" dirty="0" err="1"/>
              <a:t>Anemogam</a:t>
            </a:r>
            <a:r>
              <a:rPr lang="tr-TR" sz="2400" dirty="0"/>
              <a:t>) gelirler. </a:t>
            </a:r>
          </a:p>
        </p:txBody>
      </p:sp>
    </p:spTree>
    <p:extLst>
      <p:ext uri="{BB962C8B-B14F-4D97-AF65-F5344CB8AC3E}">
        <p14:creationId xmlns:p14="http://schemas.microsoft.com/office/powerpoint/2010/main" val="743847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/>
              <a:t>Polenler doğrudan tohum </a:t>
            </a:r>
            <a:r>
              <a:rPr lang="tr-TR" sz="2800" dirty="0" smtClean="0"/>
              <a:t>taslağındaki </a:t>
            </a:r>
            <a:r>
              <a:rPr lang="tr-TR" sz="2800" dirty="0" err="1"/>
              <a:t>mikropil</a:t>
            </a:r>
            <a:r>
              <a:rPr lang="tr-TR" sz="2800" dirty="0"/>
              <a:t> üzerine gelir. Burada bir polen odacığı meydana gelir. </a:t>
            </a:r>
            <a:endParaRPr lang="tr-TR" sz="2800" dirty="0" smtClean="0"/>
          </a:p>
          <a:p>
            <a:pPr algn="just"/>
            <a:r>
              <a:rPr lang="tr-TR" sz="2800" dirty="0" smtClean="0"/>
              <a:t>Polenler </a:t>
            </a:r>
            <a:r>
              <a:rPr lang="tr-TR" sz="2800" dirty="0"/>
              <a:t>(</a:t>
            </a:r>
            <a:r>
              <a:rPr lang="tr-TR" sz="2800" dirty="0" err="1"/>
              <a:t>Mikrosporlar</a:t>
            </a:r>
            <a:r>
              <a:rPr lang="tr-TR" sz="2800" dirty="0"/>
              <a:t>) polen </a:t>
            </a:r>
            <a:r>
              <a:rPr lang="tr-TR" sz="2800" dirty="0" smtClean="0"/>
              <a:t>odacığında </a:t>
            </a:r>
            <a:r>
              <a:rPr lang="tr-TR" sz="2800" dirty="0"/>
              <a:t>çimlenirler. Bir polende birkaç </a:t>
            </a:r>
            <a:r>
              <a:rPr lang="tr-TR" sz="2800" dirty="0" err="1"/>
              <a:t>vejetatif</a:t>
            </a:r>
            <a:r>
              <a:rPr lang="tr-TR" sz="2800" dirty="0"/>
              <a:t> hücre ile bir </a:t>
            </a:r>
            <a:r>
              <a:rPr lang="tr-TR" sz="2800" dirty="0" err="1"/>
              <a:t>generatif</a:t>
            </a:r>
            <a:r>
              <a:rPr lang="tr-TR" sz="2800" dirty="0"/>
              <a:t> hücre mevcuttur. </a:t>
            </a:r>
            <a:endParaRPr lang="tr-TR" sz="2800" dirty="0" smtClean="0"/>
          </a:p>
          <a:p>
            <a:pPr algn="just"/>
            <a:r>
              <a:rPr lang="tr-TR" sz="2800" dirty="0" smtClean="0"/>
              <a:t>Bu </a:t>
            </a:r>
            <a:r>
              <a:rPr lang="tr-TR" sz="2800" dirty="0" err="1"/>
              <a:t>generatif</a:t>
            </a:r>
            <a:r>
              <a:rPr lang="tr-TR" sz="2800" dirty="0"/>
              <a:t> hücre bir </a:t>
            </a:r>
            <a:r>
              <a:rPr lang="tr-TR" sz="2800" dirty="0" err="1"/>
              <a:t>Anteridyum'a</a:t>
            </a:r>
            <a:r>
              <a:rPr lang="tr-TR" sz="2800" dirty="0"/>
              <a:t> </a:t>
            </a:r>
            <a:r>
              <a:rPr lang="tr-TR" sz="2800" dirty="0" smtClean="0"/>
              <a:t>karşılık </a:t>
            </a:r>
            <a:r>
              <a:rPr lang="tr-TR" sz="2800" dirty="0"/>
              <a:t>düşünülmektedir. </a:t>
            </a:r>
          </a:p>
        </p:txBody>
      </p:sp>
    </p:spTree>
    <p:extLst>
      <p:ext uri="{BB962C8B-B14F-4D97-AF65-F5344CB8AC3E}">
        <p14:creationId xmlns:p14="http://schemas.microsoft.com/office/powerpoint/2010/main" val="2825968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Gymnospermlerde</a:t>
            </a:r>
            <a:r>
              <a:rPr lang="tr-TR" dirty="0" smtClean="0"/>
              <a:t> Döllenme </a:t>
            </a:r>
            <a:r>
              <a:rPr lang="tr-TR" dirty="0"/>
              <a:t>iki şekilde olur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dirty="0" err="1" smtClean="0"/>
              <a:t>Generatif</a:t>
            </a:r>
            <a:r>
              <a:rPr lang="tr-TR" sz="2800" dirty="0" smtClean="0"/>
              <a:t> </a:t>
            </a:r>
            <a:r>
              <a:rPr lang="tr-TR" sz="2800" dirty="0"/>
              <a:t>hücre </a:t>
            </a:r>
            <a:r>
              <a:rPr lang="tr-TR" sz="2800" dirty="0" err="1"/>
              <a:t>nükleusu</a:t>
            </a:r>
            <a:r>
              <a:rPr lang="tr-TR" sz="2800" dirty="0"/>
              <a:t> bölünerek 2 </a:t>
            </a:r>
            <a:r>
              <a:rPr lang="tr-TR" sz="2800" dirty="0" err="1"/>
              <a:t>spermatozoit'i</a:t>
            </a:r>
            <a:r>
              <a:rPr lang="tr-TR" sz="2800" dirty="0"/>
              <a:t> verir. </a:t>
            </a:r>
            <a:endParaRPr lang="tr-TR" sz="2800" dirty="0" smtClean="0"/>
          </a:p>
          <a:p>
            <a:pPr marL="0" indent="0" algn="just">
              <a:buNone/>
            </a:pPr>
            <a:r>
              <a:rPr lang="tr-TR" sz="2800" dirty="0" smtClean="0"/>
              <a:t>Bu </a:t>
            </a:r>
            <a:r>
              <a:rPr lang="tr-TR" sz="2800" dirty="0"/>
              <a:t>erkek gametler tüylüdür ve bir polen odacığı içinde yüzerek tohum </a:t>
            </a:r>
            <a:r>
              <a:rPr lang="tr-TR" sz="2800" dirty="0" smtClean="0"/>
              <a:t>taslağı </a:t>
            </a:r>
            <a:r>
              <a:rPr lang="tr-TR" sz="2800" dirty="0"/>
              <a:t>üzerine ulaşır. Bu 1.tip CYCADOPSIDA </a:t>
            </a:r>
            <a:r>
              <a:rPr lang="tr-TR" sz="2800" dirty="0" err="1" smtClean="0"/>
              <a:t>sınfını</a:t>
            </a:r>
            <a:r>
              <a:rPr lang="tr-TR" sz="2800" dirty="0" smtClean="0"/>
              <a:t> </a:t>
            </a:r>
            <a:r>
              <a:rPr lang="tr-TR" sz="2800" dirty="0"/>
              <a:t>meydana getirir (</a:t>
            </a:r>
            <a:r>
              <a:rPr lang="tr-TR" sz="2800" dirty="0" err="1"/>
              <a:t>Cycadales</a:t>
            </a:r>
            <a:r>
              <a:rPr lang="tr-TR" sz="2800" dirty="0"/>
              <a:t>, </a:t>
            </a:r>
            <a:r>
              <a:rPr lang="tr-TR" sz="2800" dirty="0" err="1"/>
              <a:t>Ginkgoales</a:t>
            </a:r>
            <a:r>
              <a:rPr lang="tr-TR" sz="2800" dirty="0"/>
              <a:t>). </a:t>
            </a:r>
            <a:endParaRPr 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3932571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2. Çimlenme sonucu polen tüpü </a:t>
            </a:r>
            <a:r>
              <a:rPr lang="tr-TR" dirty="0" err="1"/>
              <a:t>olu</a:t>
            </a:r>
            <a:r>
              <a:rPr lang="tr-TR" dirty="0"/>
              <a:t> </a:t>
            </a:r>
            <a:r>
              <a:rPr lang="tr-TR" dirty="0" err="1"/>
              <a:t>şur</a:t>
            </a:r>
            <a:r>
              <a:rPr lang="tr-TR" dirty="0"/>
              <a:t>. </a:t>
            </a:r>
            <a:r>
              <a:rPr lang="tr-TR" dirty="0" err="1"/>
              <a:t>Aym</a:t>
            </a:r>
            <a:r>
              <a:rPr lang="tr-TR" dirty="0"/>
              <a:t> anda da </a:t>
            </a:r>
            <a:r>
              <a:rPr lang="tr-TR" dirty="0" err="1"/>
              <a:t>generatif</a:t>
            </a:r>
            <a:r>
              <a:rPr lang="tr-TR" dirty="0"/>
              <a:t> hücrenin </a:t>
            </a:r>
            <a:r>
              <a:rPr lang="tr-TR" dirty="0" err="1"/>
              <a:t>nükleusu</a:t>
            </a:r>
            <a:r>
              <a:rPr lang="tr-TR" dirty="0"/>
              <a:t> bölünerek 2 sperma çekirdeğini verir. Bu erkek gametler tüysüzdür. Polen hortumu </a:t>
            </a:r>
            <a:r>
              <a:rPr lang="tr-TR" dirty="0" err="1"/>
              <a:t>arac</a:t>
            </a:r>
            <a:r>
              <a:rPr lang="tr-TR" dirty="0"/>
              <a:t> ılığı ile </a:t>
            </a:r>
            <a:r>
              <a:rPr lang="tr-TR" dirty="0" err="1" smtClean="0"/>
              <a:t>Arkegonvumlar</a:t>
            </a:r>
            <a:r>
              <a:rPr lang="tr-TR" dirty="0" smtClean="0"/>
              <a:t> </a:t>
            </a:r>
            <a:r>
              <a:rPr lang="tr-TR" dirty="0"/>
              <a:t>(Yumurtalı k) içine sokulan bu sperma çekirdeklerinden biri yumurta hücresini (oosfer=arkegon) döner.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2.tip ise CONIFEROPSIDA sınıfım meydana getirir. Birçok Arkegonda yumurtalar aynı anda döllendiği için </a:t>
            </a:r>
            <a:r>
              <a:rPr lang="tr-TR" dirty="0" err="1"/>
              <a:t>protal</a:t>
            </a:r>
            <a:r>
              <a:rPr lang="tr-TR" dirty="0"/>
              <a:t> başlangıçta birçok embriyo ihtiva eder. Buna </a:t>
            </a:r>
            <a:r>
              <a:rPr lang="tr-TR" dirty="0" err="1"/>
              <a:t>Poliembrivoni</a:t>
            </a:r>
            <a:r>
              <a:rPr lang="tr-TR" dirty="0"/>
              <a:t> denir. </a:t>
            </a:r>
            <a:endParaRPr lang="tr-TR" dirty="0" smtClean="0"/>
          </a:p>
          <a:p>
            <a:r>
              <a:rPr lang="tr-TR" dirty="0" smtClean="0"/>
              <a:t>Fakat </a:t>
            </a:r>
            <a:r>
              <a:rPr lang="tr-TR" dirty="0"/>
              <a:t>bunlardan sadece bir tanesi </a:t>
            </a:r>
            <a:r>
              <a:rPr lang="tr-TR" dirty="0" smtClean="0"/>
              <a:t>gelişmesine </a:t>
            </a:r>
            <a:r>
              <a:rPr lang="tr-TR" dirty="0"/>
              <a:t>devam eder, diğerleri körelir. Gelişmesini tamamlamış olan embriyo çok sayıda </a:t>
            </a:r>
            <a:r>
              <a:rPr lang="tr-TR" dirty="0" err="1"/>
              <a:t>kotiledona</a:t>
            </a:r>
            <a:r>
              <a:rPr lang="tr-TR" dirty="0"/>
              <a:t> sahiptir, buna </a:t>
            </a:r>
            <a:r>
              <a:rPr lang="tr-TR" dirty="0" err="1"/>
              <a:t>Polikotiledoni</a:t>
            </a:r>
            <a:r>
              <a:rPr lang="tr-TR" dirty="0"/>
              <a:t> adı verilir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6553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63530" y="652388"/>
            <a:ext cx="9404723" cy="1400530"/>
          </a:xfrm>
        </p:spPr>
        <p:txBody>
          <a:bodyPr/>
          <a:lstStyle/>
          <a:p>
            <a:r>
              <a:rPr lang="tr-TR" sz="3200" dirty="0" err="1" smtClean="0"/>
              <a:t>Angiospermae’de</a:t>
            </a:r>
            <a:r>
              <a:rPr lang="tr-TR" sz="3200" dirty="0" smtClean="0"/>
              <a:t> Döllenme</a:t>
            </a:r>
            <a:br>
              <a:rPr lang="tr-TR" sz="3200" dirty="0" smtClean="0"/>
            </a:b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ct val="0"/>
              </a:spcBef>
              <a:buNone/>
              <a:defRPr/>
            </a:pPr>
            <a:r>
              <a:rPr lang="tr-TR" altLang="tr-TR" b="1" dirty="0"/>
              <a:t>	</a:t>
            </a:r>
            <a:r>
              <a:rPr lang="tr-TR" altLang="tr-TR" b="1" dirty="0" smtClean="0"/>
              <a:t>Tohum </a:t>
            </a:r>
            <a:r>
              <a:rPr lang="tr-TR" altLang="tr-TR" b="1" dirty="0"/>
              <a:t>taslaklarının (</a:t>
            </a:r>
            <a:r>
              <a:rPr lang="tr-TR" altLang="tr-TR" b="1" dirty="0" err="1"/>
              <a:t>Ovüller</a:t>
            </a:r>
            <a:r>
              <a:rPr lang="tr-TR" altLang="tr-TR" b="1" dirty="0"/>
              <a:t>) bir veya birkaç </a:t>
            </a:r>
            <a:r>
              <a:rPr lang="tr-TR" altLang="tr-TR" b="1" dirty="0" err="1"/>
              <a:t>karpelden</a:t>
            </a:r>
            <a:r>
              <a:rPr lang="tr-TR" altLang="tr-TR" b="1" dirty="0"/>
              <a:t> yapılmış </a:t>
            </a:r>
            <a:r>
              <a:rPr lang="tr-TR" altLang="tr-TR" b="1" dirty="0" smtClean="0"/>
              <a:t>bir </a:t>
            </a:r>
            <a:r>
              <a:rPr lang="tr-TR" altLang="tr-TR" b="1" dirty="0" err="1" smtClean="0"/>
              <a:t>ovaryum</a:t>
            </a:r>
            <a:r>
              <a:rPr lang="tr-TR" altLang="tr-TR" b="1" dirty="0" smtClean="0"/>
              <a:t> </a:t>
            </a:r>
            <a:r>
              <a:rPr lang="tr-TR" altLang="tr-TR" b="1" dirty="0"/>
              <a:t>içinde kapalı durumda </a:t>
            </a:r>
            <a:r>
              <a:rPr lang="tr-TR" altLang="tr-TR" b="1" dirty="0" smtClean="0"/>
              <a:t>bulunmaktadır.</a:t>
            </a:r>
          </a:p>
          <a:p>
            <a:pPr algn="just">
              <a:spcBef>
                <a:spcPct val="0"/>
              </a:spcBef>
              <a:buNone/>
              <a:defRPr/>
            </a:pPr>
            <a:endParaRPr lang="tr-TR" altLang="tr-TR" b="1" dirty="0"/>
          </a:p>
          <a:p>
            <a:pPr algn="just">
              <a:spcBef>
                <a:spcPct val="0"/>
              </a:spcBef>
              <a:buNone/>
              <a:defRPr/>
            </a:pPr>
            <a:r>
              <a:rPr lang="tr-TR" altLang="tr-TR" b="1" dirty="0"/>
              <a:t>	</a:t>
            </a:r>
            <a:r>
              <a:rPr lang="tr-TR" altLang="tr-TR" b="1" dirty="0" err="1"/>
              <a:t>Ovaryumun</a:t>
            </a:r>
            <a:r>
              <a:rPr lang="tr-TR" altLang="tr-TR" b="1" dirty="0"/>
              <a:t> tepesinde bir </a:t>
            </a:r>
            <a:r>
              <a:rPr lang="tr-TR" altLang="tr-TR" b="1" dirty="0" err="1"/>
              <a:t>stilüs</a:t>
            </a:r>
            <a:r>
              <a:rPr lang="tr-TR" altLang="tr-TR" b="1" dirty="0"/>
              <a:t> ve bir </a:t>
            </a:r>
            <a:r>
              <a:rPr lang="tr-TR" altLang="tr-TR" b="1" dirty="0" err="1"/>
              <a:t>stigma</a:t>
            </a:r>
            <a:r>
              <a:rPr lang="tr-TR" altLang="tr-TR" b="1" dirty="0"/>
              <a:t> vardır. Polen taneleri </a:t>
            </a:r>
            <a:r>
              <a:rPr lang="tr-TR" altLang="tr-TR" b="1" dirty="0" err="1"/>
              <a:t>stigma</a:t>
            </a:r>
            <a:r>
              <a:rPr lang="tr-TR" altLang="tr-TR" b="1" dirty="0"/>
              <a:t> üzerinde çimlenir.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2748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1545" y="365125"/>
            <a:ext cx="9234055" cy="6007238"/>
          </a:xfrm>
        </p:spPr>
      </p:pic>
    </p:spTree>
    <p:extLst>
      <p:ext uri="{BB962C8B-B14F-4D97-AF65-F5344CB8AC3E}">
        <p14:creationId xmlns:p14="http://schemas.microsoft.com/office/powerpoint/2010/main" val="2405687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21</TotalTime>
  <Words>544</Words>
  <Application>Microsoft Office PowerPoint</Application>
  <PresentationFormat>Geniş ekran</PresentationFormat>
  <Paragraphs>29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İyon</vt:lpstr>
      <vt:lpstr>Bitkilerde üreme (Angiospermlerde ve Gymnospermlerde üreme)</vt:lpstr>
      <vt:lpstr>Derste Kullanılan Kaynaklar</vt:lpstr>
      <vt:lpstr>Gymnospermlerde döllenme</vt:lpstr>
      <vt:lpstr>PowerPoint Sunusu</vt:lpstr>
      <vt:lpstr>Gymnospermlerde Döllenme iki şekilde olur</vt:lpstr>
      <vt:lpstr>PowerPoint Sunusu</vt:lpstr>
      <vt:lpstr>Angiospermae’de Döllenme 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Bitkilerde üreme (Angiospermlerde ve Gymnospermlerde üreme)</dc:title>
  <dc:creator>beste_biyoloji</dc:creator>
  <cp:lastModifiedBy>beste_biyoloji</cp:lastModifiedBy>
  <cp:revision>18</cp:revision>
  <dcterms:created xsi:type="dcterms:W3CDTF">2021-02-28T08:38:54Z</dcterms:created>
  <dcterms:modified xsi:type="dcterms:W3CDTF">2021-02-28T09:03:22Z</dcterms:modified>
</cp:coreProperties>
</file>