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8" r:id="rId2"/>
    <p:sldId id="260" r:id="rId3"/>
    <p:sldId id="259" r:id="rId4"/>
    <p:sldId id="261" r:id="rId5"/>
    <p:sldId id="262" r:id="rId6"/>
    <p:sldId id="263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26.01.2018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8118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/>
            </a:r>
            <a:br>
              <a:rPr lang="tr-TR" b="1" dirty="0">
                <a:effectLst/>
              </a:rPr>
            </a:br>
            <a:r>
              <a:rPr lang="tr-TR" b="1" dirty="0" smtClean="0">
                <a:effectLst/>
              </a:rPr>
              <a:t/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>   </a:t>
            </a:r>
            <a:br>
              <a:rPr lang="tr-TR" b="1" dirty="0" smtClean="0">
                <a:effectLst/>
              </a:rPr>
            </a:br>
            <a:r>
              <a:rPr lang="tr-TR" b="1" dirty="0">
                <a:effectLst/>
              </a:rPr>
              <a:t> </a:t>
            </a:r>
            <a:r>
              <a:rPr lang="tr-TR" b="1" dirty="0" smtClean="0">
                <a:effectLst/>
              </a:rPr>
              <a:t>      </a:t>
            </a:r>
            <a:r>
              <a:rPr lang="tr-TR" sz="4400" b="1" dirty="0" smtClean="0">
                <a:effectLst/>
                <a:latin typeface="Adobe Devanagari" pitchFamily="18" charset="0"/>
                <a:cs typeface="Adobe Devanagari" pitchFamily="18" charset="0"/>
              </a:rPr>
              <a:t>THE TASK of RELIGIOUS     </a:t>
            </a:r>
            <a:br>
              <a:rPr lang="tr-TR" sz="4400" b="1" dirty="0" smtClean="0">
                <a:effectLst/>
                <a:latin typeface="Adobe Devanagari" pitchFamily="18" charset="0"/>
                <a:cs typeface="Adobe Devanagari" pitchFamily="18" charset="0"/>
              </a:rPr>
            </a:br>
            <a:r>
              <a:rPr lang="tr-TR" sz="4400" b="1" dirty="0" smtClean="0">
                <a:effectLst/>
                <a:latin typeface="Adobe Devanagari" pitchFamily="18" charset="0"/>
                <a:cs typeface="Adobe Devanagari" pitchFamily="18" charset="0"/>
              </a:rPr>
              <a:t>                    EDUCATION</a:t>
            </a:r>
            <a:endParaRPr lang="tr-TR" sz="4400" dirty="0">
              <a:effectLst/>
              <a:latin typeface="Adobe Devanagari" pitchFamily="18" charset="0"/>
              <a:cs typeface="Adobe Devanagari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564904"/>
            <a:ext cx="8424936" cy="3384376"/>
          </a:xfrm>
        </p:spPr>
        <p:txBody>
          <a:bodyPr>
            <a:normAutofit fontScale="32500" lnSpcReduction="20000"/>
          </a:bodyPr>
          <a:lstStyle/>
          <a:p>
            <a:pPr marL="64008" indent="0">
              <a:buNone/>
            </a:pPr>
            <a:r>
              <a:rPr lang="tr-TR" sz="4400" b="1" dirty="0" smtClean="0">
                <a:latin typeface="Adobe Devanagari" pitchFamily="18" charset="0"/>
                <a:cs typeface="Adobe Devanagari" pitchFamily="18" charset="0"/>
              </a:rPr>
              <a:t> </a:t>
            </a:r>
          </a:p>
          <a:p>
            <a:pPr marL="64008" indent="0">
              <a:buNone/>
            </a:pPr>
            <a:r>
              <a:rPr lang="tr-TR" sz="90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9000" b="1" dirty="0" smtClean="0">
                <a:latin typeface="Adobe Devanagari" pitchFamily="18" charset="0"/>
                <a:cs typeface="Adobe Devanagari" pitchFamily="18" charset="0"/>
              </a:rPr>
              <a:t>                    </a:t>
            </a:r>
            <a:r>
              <a:rPr lang="tr-TR" sz="9000" b="1" dirty="0" err="1" smtClean="0">
                <a:latin typeface="Adobe Devanagari" pitchFamily="18" charset="0"/>
                <a:cs typeface="Adobe Devanagari" pitchFamily="18" charset="0"/>
              </a:rPr>
              <a:t>Impacting</a:t>
            </a:r>
            <a:r>
              <a:rPr lang="tr-TR" sz="90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9000" b="1" dirty="0" err="1" smtClean="0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90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9000" b="1" dirty="0" err="1" smtClean="0">
                <a:latin typeface="Adobe Devanagari" pitchFamily="18" charset="0"/>
                <a:cs typeface="Adobe Devanagari" pitchFamily="18" charset="0"/>
              </a:rPr>
              <a:t>world</a:t>
            </a:r>
            <a:r>
              <a:rPr lang="tr-TR" sz="90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9000" b="1" dirty="0" err="1" smtClean="0">
                <a:latin typeface="Adobe Devanagari" pitchFamily="18" charset="0"/>
                <a:cs typeface="Adobe Devanagari" pitchFamily="18" charset="0"/>
              </a:rPr>
              <a:t>we</a:t>
            </a:r>
            <a:r>
              <a:rPr lang="tr-TR" sz="90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9000" b="1" dirty="0" err="1" smtClean="0">
                <a:latin typeface="Adobe Devanagari" pitchFamily="18" charset="0"/>
                <a:cs typeface="Adobe Devanagari" pitchFamily="18" charset="0"/>
              </a:rPr>
              <a:t>share</a:t>
            </a:r>
            <a:endParaRPr lang="tr-TR" sz="9000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              </a:t>
            </a:r>
          </a:p>
          <a:p>
            <a:pPr marL="64008" indent="0">
              <a:buNone/>
            </a:pP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                                              </a:t>
            </a: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     </a:t>
            </a: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5000" dirty="0" smtClean="0">
                <a:latin typeface="Adobe Devanagari" pitchFamily="18" charset="0"/>
                <a:cs typeface="Adobe Devanagari" pitchFamily="18" charset="0"/>
              </a:rPr>
              <a:t>           </a:t>
            </a:r>
          </a:p>
          <a:p>
            <a:pPr marL="64008" indent="0">
              <a:buNone/>
            </a:pPr>
            <a:endParaRPr lang="tr-TR" sz="5000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5000" dirty="0" smtClean="0">
                <a:latin typeface="Adobe Devanagari" pitchFamily="18" charset="0"/>
                <a:cs typeface="Adobe Devanagari" pitchFamily="18" charset="0"/>
              </a:rPr>
              <a:t>                              (</a:t>
            </a:r>
            <a:r>
              <a:rPr lang="tr-TR" sz="5000" dirty="0" err="1" smtClean="0">
                <a:latin typeface="Adobe Devanagari" pitchFamily="18" charset="0"/>
                <a:cs typeface="Adobe Devanagari" pitchFamily="18" charset="0"/>
              </a:rPr>
              <a:t>Religious</a:t>
            </a:r>
            <a:r>
              <a:rPr lang="tr-TR" sz="5000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5000" dirty="0" err="1" smtClean="0">
                <a:latin typeface="Adobe Devanagari" pitchFamily="18" charset="0"/>
                <a:cs typeface="Adobe Devanagari" pitchFamily="18" charset="0"/>
              </a:rPr>
              <a:t>Education</a:t>
            </a:r>
            <a:r>
              <a:rPr lang="tr-TR" sz="5000" dirty="0" smtClean="0">
                <a:latin typeface="Adobe Devanagari" pitchFamily="18" charset="0"/>
                <a:cs typeface="Adobe Devanagari" pitchFamily="18" charset="0"/>
              </a:rPr>
              <a:t>, vol:110, Number:5, </a:t>
            </a:r>
            <a:r>
              <a:rPr lang="tr-TR" sz="5000" dirty="0" err="1" smtClean="0">
                <a:latin typeface="Adobe Devanagari" pitchFamily="18" charset="0"/>
                <a:cs typeface="Adobe Devanagari" pitchFamily="18" charset="0"/>
              </a:rPr>
              <a:t>October-December</a:t>
            </a:r>
            <a:r>
              <a:rPr lang="tr-TR" sz="5000" dirty="0" smtClean="0">
                <a:latin typeface="Adobe Devanagari" pitchFamily="18" charset="0"/>
                <a:cs typeface="Adobe Devanagari" pitchFamily="18" charset="0"/>
              </a:rPr>
              <a:t>, 2015</a:t>
            </a:r>
            <a:r>
              <a:rPr lang="tr-TR" sz="5000" dirty="0">
                <a:latin typeface="Adobe Devanagari" pitchFamily="18" charset="0"/>
                <a:cs typeface="Adobe Devanagari" pitchFamily="18" charset="0"/>
              </a:rPr>
              <a:t>)</a:t>
            </a: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429000"/>
            <a:ext cx="2016224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345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           </a:t>
            </a:r>
            <a:r>
              <a:rPr lang="tr-TR" sz="5300" b="1" dirty="0" err="1" smtClean="0">
                <a:latin typeface="Adobe Devanagari" pitchFamily="18" charset="0"/>
                <a:cs typeface="Adobe Devanagari" pitchFamily="18" charset="0"/>
              </a:rPr>
              <a:t>Thank</a:t>
            </a:r>
            <a:r>
              <a:rPr lang="tr-TR" sz="53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5300" b="1" dirty="0" err="1" smtClean="0">
                <a:latin typeface="Adobe Devanagari" pitchFamily="18" charset="0"/>
                <a:cs typeface="Adobe Devanagari" pitchFamily="18" charset="0"/>
              </a:rPr>
              <a:t>you</a:t>
            </a:r>
            <a:r>
              <a:rPr lang="tr-TR" sz="53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5300" b="1" dirty="0" err="1" smtClean="0">
                <a:latin typeface="Adobe Devanagari" pitchFamily="18" charset="0"/>
                <a:cs typeface="Adobe Devanagari" pitchFamily="18" charset="0"/>
              </a:rPr>
              <a:t>all</a:t>
            </a:r>
            <a:r>
              <a:rPr lang="tr-TR" sz="5300" b="1" dirty="0" smtClean="0">
                <a:latin typeface="Adobe Devanagari" pitchFamily="18" charset="0"/>
                <a:cs typeface="Adobe Devanagari" pitchFamily="18" charset="0"/>
              </a:rPr>
              <a:t>…</a:t>
            </a:r>
            <a:br>
              <a:rPr lang="tr-TR" sz="5300" b="1" dirty="0" smtClean="0">
                <a:latin typeface="Adobe Devanagari" pitchFamily="18" charset="0"/>
                <a:cs typeface="Adobe Devanagari" pitchFamily="18" charset="0"/>
              </a:rPr>
            </a:br>
            <a:r>
              <a:rPr lang="tr-TR" sz="5300" b="1" dirty="0" smtClean="0">
                <a:latin typeface="Adobe Devanagari" pitchFamily="18" charset="0"/>
                <a:cs typeface="Adobe Devanagari" pitchFamily="18" charset="0"/>
              </a:rPr>
              <a:t/>
            </a:r>
            <a:br>
              <a:rPr lang="tr-TR" sz="5300" b="1" dirty="0" smtClean="0">
                <a:latin typeface="Adobe Devanagari" pitchFamily="18" charset="0"/>
                <a:cs typeface="Adobe Devanagari" pitchFamily="18" charset="0"/>
              </a:rPr>
            </a:br>
            <a:endParaRPr lang="tr-TR" sz="5300" b="1" dirty="0">
              <a:latin typeface="Adobe Devanagari" pitchFamily="18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50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b="1" dirty="0">
              <a:effectLst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72000"/>
          </a:xfrm>
        </p:spPr>
        <p:txBody>
          <a:bodyPr/>
          <a:lstStyle/>
          <a:p>
            <a:pPr marL="64008" indent="0">
              <a:buNone/>
            </a:pPr>
            <a:endParaRPr lang="tr-TR" dirty="0"/>
          </a:p>
          <a:p>
            <a:pPr marL="64008" indent="0">
              <a:buNone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Our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religious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commitments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divide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us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can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invite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us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into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search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world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where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life can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thrive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.</a:t>
            </a:r>
          </a:p>
          <a:p>
            <a:pPr marL="64008" indent="0">
              <a:buNone/>
            </a:pPr>
            <a:endParaRPr lang="tr-TR" b="1" dirty="0">
              <a:solidFill>
                <a:schemeClr val="accent1">
                  <a:lumMod val="60000"/>
                  <a:lumOff val="40000"/>
                </a:schemeClr>
              </a:solidFill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Religions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are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powerful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educational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engines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that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teach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people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how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name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others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work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with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others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build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worlds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.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40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u="sng" dirty="0" smtClean="0">
                <a:effectLst/>
              </a:rPr>
              <a:t/>
            </a:r>
            <a:br>
              <a:rPr lang="tr-TR" u="sng" dirty="0" smtClean="0">
                <a:effectLst/>
              </a:rPr>
            </a:br>
            <a:r>
              <a:rPr lang="tr-TR" u="sng" dirty="0" smtClean="0">
                <a:effectLst/>
              </a:rPr>
              <a:t/>
            </a:r>
            <a:br>
              <a:rPr lang="tr-TR" u="sng" dirty="0" smtClean="0">
                <a:effectLst/>
              </a:rPr>
            </a:br>
            <a:r>
              <a:rPr lang="tr-TR" u="sng" dirty="0">
                <a:effectLst/>
              </a:rPr>
              <a:t/>
            </a:r>
            <a:br>
              <a:rPr lang="tr-TR" u="sng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dirty="0">
                <a:effectLst/>
              </a:rPr>
              <a:t> </a:t>
            </a: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endParaRPr lang="tr-TR" dirty="0"/>
          </a:p>
          <a:p>
            <a:pPr marL="64008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27559" y="116632"/>
            <a:ext cx="828092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3200" b="1" dirty="0" smtClean="0">
              <a:latin typeface="Adobe Devanagari" pitchFamily="18" charset="0"/>
              <a:cs typeface="Adobe Devanagari" pitchFamily="18" charset="0"/>
            </a:endParaRPr>
          </a:p>
          <a:p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We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have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an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obligation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as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religious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educators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honor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our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religious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communities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traditions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,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speak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our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wisdom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in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wider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world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work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with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others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world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where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inclusion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difference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uniqueness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can be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lived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in a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common</a:t>
            </a:r>
            <a:r>
              <a:rPr lang="tr-TR" sz="2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>
                <a:latin typeface="Adobe Devanagari" pitchFamily="18" charset="0"/>
                <a:cs typeface="Adobe Devanagari" pitchFamily="18" charset="0"/>
              </a:rPr>
              <a:t>space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.</a:t>
            </a:r>
          </a:p>
          <a:p>
            <a:endParaRPr lang="tr-TR" sz="2800" b="1" dirty="0" smtClean="0">
              <a:latin typeface="Adobe Devanagari" pitchFamily="18" charset="0"/>
              <a:cs typeface="Adobe Devanagari" pitchFamily="18" charset="0"/>
            </a:endParaRPr>
          </a:p>
          <a:p>
            <a:endParaRPr lang="tr-TR" sz="2800" b="1" dirty="0" smtClean="0">
              <a:latin typeface="Adobe Devanagari" pitchFamily="18" charset="0"/>
              <a:cs typeface="Adobe Devanagari" pitchFamily="18" charset="0"/>
            </a:endParaRPr>
          </a:p>
          <a:p>
            <a:endParaRPr lang="tr-TR" sz="2800" b="1" dirty="0">
              <a:latin typeface="Adobe Devanagari" pitchFamily="18" charset="0"/>
              <a:cs typeface="Adobe Devanagari" pitchFamily="18" charset="0"/>
            </a:endParaRPr>
          </a:p>
          <a:p>
            <a:endParaRPr lang="tr-TR" sz="2800" b="1" dirty="0" smtClean="0">
              <a:latin typeface="Adobe Devanagari" pitchFamily="18" charset="0"/>
              <a:cs typeface="Adobe Devanagari" pitchFamily="18" charset="0"/>
            </a:endParaRPr>
          </a:p>
          <a:p>
            <a:endParaRPr lang="tr-TR" sz="2800" b="1" dirty="0">
              <a:latin typeface="Adobe Devanagari" pitchFamily="18" charset="0"/>
              <a:cs typeface="Adobe Devanagari" pitchFamily="18" charset="0"/>
            </a:endParaRPr>
          </a:p>
          <a:p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Malti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-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faith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Perspective</a:t>
            </a:r>
            <a:endParaRPr lang="tr-TR" sz="2800" b="1" dirty="0" smtClean="0">
              <a:latin typeface="Adobe Devanagari" pitchFamily="18" charset="0"/>
              <a:cs typeface="Adobe Devanagari" pitchFamily="18" charset="0"/>
            </a:endParaRPr>
          </a:p>
          <a:p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Encountering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2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2800" b="1" dirty="0" err="1" smtClean="0">
                <a:latin typeface="Adobe Devanagari" pitchFamily="18" charset="0"/>
                <a:cs typeface="Adobe Devanagari" pitchFamily="18" charset="0"/>
              </a:rPr>
              <a:t>Differences</a:t>
            </a:r>
            <a:endParaRPr lang="tr-TR" sz="2800" b="1" dirty="0" smtClean="0">
              <a:latin typeface="Adobe Devanagari" pitchFamily="18" charset="0"/>
              <a:cs typeface="Adobe Devanagari" pitchFamily="18" charset="0"/>
            </a:endParaRPr>
          </a:p>
          <a:p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 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708920"/>
            <a:ext cx="2724894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908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5085184"/>
            <a:ext cx="8147248" cy="1399032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effectLst/>
                <a:latin typeface="Adobe Devanagari" pitchFamily="18" charset="0"/>
                <a:cs typeface="Adobe Devanagari" pitchFamily="18" charset="0"/>
              </a:rPr>
              <a:t>       </a:t>
            </a:r>
            <a:br>
              <a:rPr lang="tr-TR" b="1" dirty="0" smtClean="0">
                <a:effectLst/>
                <a:latin typeface="Adobe Devanagari" pitchFamily="18" charset="0"/>
                <a:cs typeface="Adobe Devanagari" pitchFamily="18" charset="0"/>
              </a:rPr>
            </a:br>
            <a:r>
              <a:rPr lang="tr-TR" b="1" dirty="0">
                <a:effectLst/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smtClean="0">
                <a:effectLst/>
                <a:latin typeface="Adobe Devanagari" pitchFamily="18" charset="0"/>
                <a:cs typeface="Adobe Devanagari" pitchFamily="18" charset="0"/>
              </a:rPr>
              <a:t>  </a:t>
            </a:r>
            <a:r>
              <a:rPr lang="tr-TR" b="1" dirty="0" err="1" smtClean="0">
                <a:effectLst/>
                <a:latin typeface="Adobe Devanagari" pitchFamily="18" charset="0"/>
                <a:cs typeface="Adobe Devanagari" pitchFamily="18" charset="0"/>
              </a:rPr>
              <a:t>Mawlana</a:t>
            </a:r>
            <a:r>
              <a:rPr lang="tr-TR" b="1" dirty="0" smtClean="0">
                <a:effectLst/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 smtClean="0">
                <a:effectLst/>
                <a:latin typeface="Adobe Devanagari" pitchFamily="18" charset="0"/>
                <a:cs typeface="Adobe Devanagari" pitchFamily="18" charset="0"/>
              </a:rPr>
              <a:t>Jalal</a:t>
            </a:r>
            <a:r>
              <a:rPr lang="tr-TR" b="1" dirty="0" smtClean="0">
                <a:effectLst/>
                <a:latin typeface="Adobe Devanagari" pitchFamily="18" charset="0"/>
                <a:cs typeface="Adobe Devanagari" pitchFamily="18" charset="0"/>
              </a:rPr>
              <a:t> al- Din Rumi</a:t>
            </a:r>
            <a:r>
              <a:rPr lang="tr-TR" b="1" dirty="0" smtClean="0">
                <a:effectLst/>
              </a:rPr>
              <a:t> </a:t>
            </a:r>
            <a:br>
              <a:rPr lang="tr-TR" b="1" dirty="0" smtClean="0">
                <a:effectLst/>
              </a:rPr>
            </a:br>
            <a:r>
              <a:rPr lang="tr-TR" b="1" dirty="0" smtClean="0">
                <a:effectLst/>
              </a:rPr>
              <a:t>                   </a:t>
            </a:r>
            <a:r>
              <a:rPr lang="tr-TR" dirty="0" smtClean="0">
                <a:effectLst/>
              </a:rPr>
              <a:t>(d.1273)</a:t>
            </a: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4896544"/>
          </a:xfrm>
        </p:spPr>
        <p:txBody>
          <a:bodyPr>
            <a:normAutofit fontScale="77500" lnSpcReduction="20000"/>
          </a:bodyPr>
          <a:lstStyle/>
          <a:p>
            <a:pPr marL="64008" indent="0">
              <a:buNone/>
            </a:pPr>
            <a:endParaRPr lang="tr-TR" b="1" dirty="0" smtClean="0"/>
          </a:p>
          <a:p>
            <a:pPr marL="64008" indent="0">
              <a:buNone/>
            </a:pP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«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Come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come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come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again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whoever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you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may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be! » </a:t>
            </a:r>
          </a:p>
          <a:p>
            <a:pPr marL="64008" indent="0">
              <a:buNone/>
            </a:pPr>
            <a:endParaRPr lang="tr-TR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« I 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say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you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that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man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is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shaped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from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clay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God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breathed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into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clay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spirit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i="1" dirty="0" err="1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.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>
                <a:latin typeface="Adobe Devanagari" pitchFamily="18" charset="0"/>
                <a:cs typeface="Adobe Devanagari" pitchFamily="18" charset="0"/>
              </a:rPr>
              <a:t>I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tell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you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why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heavens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circle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endlessly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God’s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throne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imbues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them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with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glow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i="1" dirty="0" err="1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.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>
                <a:latin typeface="Adobe Devanagari" pitchFamily="18" charset="0"/>
                <a:cs typeface="Adobe Devanagari" pitchFamily="18" charset="0"/>
              </a:rPr>
              <a:t>I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tell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you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why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morning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breezes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blow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b="1" dirty="0">
                <a:latin typeface="Adobe Devanagari" pitchFamily="18" charset="0"/>
                <a:cs typeface="Adobe Devanagari" pitchFamily="18" charset="0"/>
              </a:rPr>
              <a:t>Ever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freshen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leaves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rose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garden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i="1" dirty="0" err="1" smtClean="0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!»</a:t>
            </a:r>
          </a:p>
          <a:p>
            <a:pPr marL="64008" indent="0">
              <a:buNone/>
            </a:pPr>
            <a:r>
              <a:rPr lang="en-US" sz="3200" dirty="0" smtClean="0">
                <a:latin typeface="Adobe Devanagari" pitchFamily="18" charset="0"/>
                <a:cs typeface="Adobe Devanagari" pitchFamily="18" charset="0"/>
              </a:rPr>
              <a:t>I </a:t>
            </a:r>
            <a:r>
              <a:rPr lang="en-US" sz="3200" dirty="0">
                <a:latin typeface="Adobe Devanagari" pitchFamily="18" charset="0"/>
                <a:cs typeface="Adobe Devanagari" pitchFamily="18" charset="0"/>
              </a:rPr>
              <a:t>tell you why the night is enwrapped in a veil:</a:t>
            </a:r>
          </a:p>
          <a:p>
            <a:pPr marL="64008" indent="0">
              <a:buNone/>
            </a:pPr>
            <a:r>
              <a:rPr lang="en-US" sz="3200" dirty="0">
                <a:latin typeface="Adobe Devanagari" pitchFamily="18" charset="0"/>
                <a:cs typeface="Adobe Devanagari" pitchFamily="18" charset="0"/>
              </a:rPr>
              <a:t>To bring the world into the beloved’s tent of </a:t>
            </a:r>
            <a:r>
              <a:rPr lang="en-US" sz="3200" i="1" dirty="0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en-US" sz="3200" dirty="0">
                <a:latin typeface="Adobe Devanagari" pitchFamily="18" charset="0"/>
                <a:cs typeface="Adobe Devanagari" pitchFamily="18" charset="0"/>
              </a:rPr>
              <a:t>.</a:t>
            </a:r>
          </a:p>
          <a:p>
            <a:pPr marL="64008" indent="0">
              <a:buNone/>
            </a:pPr>
            <a:r>
              <a:rPr lang="en-US" sz="3200" dirty="0">
                <a:latin typeface="Adobe Devanagari" pitchFamily="18" charset="0"/>
                <a:cs typeface="Adobe Devanagari" pitchFamily="18" charset="0"/>
              </a:rPr>
              <a:t>I can tell you all the secrets of creation:</a:t>
            </a:r>
          </a:p>
          <a:p>
            <a:pPr marL="64008" indent="0">
              <a:buNone/>
            </a:pPr>
            <a:r>
              <a:rPr lang="en-US" sz="3200" dirty="0">
                <a:latin typeface="Adobe Devanagari" pitchFamily="18" charset="0"/>
                <a:cs typeface="Adobe Devanagari" pitchFamily="18" charset="0"/>
              </a:rPr>
              <a:t>For the answer to every riddle is only </a:t>
            </a:r>
            <a:r>
              <a:rPr lang="en-US" sz="3200" i="1" dirty="0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en-US" sz="3200" dirty="0" smtClean="0">
                <a:latin typeface="Adobe Devanagari" pitchFamily="18" charset="0"/>
                <a:cs typeface="Adobe Devanagari" pitchFamily="18" charset="0"/>
              </a:rPr>
              <a:t>.</a:t>
            </a:r>
            <a:r>
              <a:rPr lang="tr-TR" sz="3200" dirty="0" smtClean="0">
                <a:latin typeface="Adobe Devanagari" pitchFamily="18" charset="0"/>
                <a:cs typeface="Adobe Devanagari" pitchFamily="18" charset="0"/>
              </a:rPr>
              <a:t>»</a:t>
            </a:r>
            <a:endParaRPr lang="tr-TR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b="1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b="1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2641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779912" y="4941168"/>
            <a:ext cx="9165704" cy="750960"/>
          </a:xfrm>
        </p:spPr>
        <p:txBody>
          <a:bodyPr>
            <a:normAutofit fontScale="90000"/>
          </a:bodyPr>
          <a:lstStyle/>
          <a:p>
            <a:r>
              <a:rPr lang="tr-TR" u="sng" dirty="0" smtClean="0">
                <a:effectLst/>
              </a:rPr>
              <a:t/>
            </a:r>
            <a:br>
              <a:rPr lang="tr-TR" u="sng" dirty="0" smtClean="0">
                <a:effectLst/>
              </a:rPr>
            </a:br>
            <a:r>
              <a:rPr lang="tr-TR" u="sng" dirty="0">
                <a:effectLst/>
              </a:rPr>
              <a:t/>
            </a:r>
            <a:br>
              <a:rPr lang="tr-TR" u="sng" dirty="0">
                <a:effectLst/>
              </a:rPr>
            </a:br>
            <a:r>
              <a:rPr lang="tr-TR" u="sng" dirty="0" smtClean="0">
                <a:effectLst/>
              </a:rPr>
              <a:t/>
            </a:r>
            <a:br>
              <a:rPr lang="tr-TR" u="sng" dirty="0" smtClean="0">
                <a:effectLst/>
              </a:rPr>
            </a:br>
            <a:r>
              <a:rPr lang="tr-TR" b="1" dirty="0" smtClean="0"/>
              <a:t> </a:t>
            </a:r>
            <a:br>
              <a:rPr lang="tr-TR" b="1" dirty="0" smtClean="0"/>
            </a:br>
            <a:r>
              <a:rPr lang="tr-TR" b="1" dirty="0" smtClean="0"/>
              <a:t>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Ibn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‘Arabi (d.1240)</a:t>
            </a: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/>
            </a:r>
            <a:br>
              <a:rPr lang="tr-TR" dirty="0" smtClean="0">
                <a:latin typeface="Adobe Devanagari" pitchFamily="18" charset="0"/>
                <a:cs typeface="Adobe Devanagari" pitchFamily="18" charset="0"/>
              </a:rPr>
            </a:br>
            <a:r>
              <a:rPr lang="tr-TR" u="sng" dirty="0">
                <a:effectLst/>
                <a:latin typeface="Adobe Devanagari" pitchFamily="18" charset="0"/>
                <a:cs typeface="Adobe Devanagari" pitchFamily="18" charset="0"/>
              </a:rPr>
              <a:t/>
            </a:r>
            <a:br>
              <a:rPr lang="tr-TR" u="sng" dirty="0">
                <a:effectLst/>
                <a:latin typeface="Adobe Devanagari" pitchFamily="18" charset="0"/>
                <a:cs typeface="Adobe Devanagari" pitchFamily="18" charset="0"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tr-TR" dirty="0">
                <a:effectLst/>
              </a:rPr>
              <a:t/>
            </a:r>
            <a:br>
              <a:rPr lang="tr-TR" dirty="0">
                <a:effectLst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88640"/>
            <a:ext cx="8892480" cy="4968552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endParaRPr lang="tr-TR" b="1" dirty="0" smtClean="0"/>
          </a:p>
          <a:p>
            <a:pPr marL="64008" indent="0">
              <a:buNone/>
            </a:pPr>
            <a:endParaRPr lang="tr-TR" b="1" dirty="0" smtClean="0"/>
          </a:p>
          <a:p>
            <a:pPr marL="64008" indent="0">
              <a:buNone/>
            </a:pPr>
            <a:r>
              <a:rPr lang="tr-TR" sz="3200" b="1" dirty="0" smtClean="0"/>
              <a:t> 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« My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heart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has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become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capable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every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form;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It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is a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pasture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gazelles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convent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Christian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monks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,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nd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a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temple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idols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pilgrim’s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Ka‘ba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,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nd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tables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Torah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book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Qur’an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.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I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follow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religion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Love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: 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whatever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way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Love’s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camels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take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that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is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my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religion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>
                <a:latin typeface="Adobe Devanagari" pitchFamily="18" charset="0"/>
                <a:cs typeface="Adobe Devanagari" pitchFamily="18" charset="0"/>
              </a:rPr>
              <a:t>my</a:t>
            </a:r>
            <a:r>
              <a:rPr lang="tr-TR" sz="32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faith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! »</a:t>
            </a:r>
            <a:endParaRPr lang="tr-TR" sz="32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      </a:t>
            </a:r>
            <a:endParaRPr lang="tr-TR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739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72000"/>
          </a:xfrm>
        </p:spPr>
        <p:txBody>
          <a:bodyPr/>
          <a:lstStyle/>
          <a:p>
            <a:pPr marL="64008" indent="0">
              <a:buNone/>
            </a:pPr>
            <a:endParaRPr lang="tr-TR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dirty="0" err="1" smtClean="0">
                <a:latin typeface="Adobe Devanagari" pitchFamily="18" charset="0"/>
                <a:cs typeface="Adobe Devanagari" pitchFamily="18" charset="0"/>
              </a:rPr>
              <a:t>Mutual</a:t>
            </a: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understanding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common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action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can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only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be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based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on a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common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language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.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This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language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is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more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than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command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words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rules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grammar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.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Its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aim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explore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horizons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understanding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that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are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linked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with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key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terms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. </a:t>
            </a: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(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B</a:t>
            </a: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asic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terms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in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Christianity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err="1" smtClean="0">
                <a:latin typeface="Adobe Devanagari" pitchFamily="18" charset="0"/>
                <a:cs typeface="Adobe Devanagari" pitchFamily="18" charset="0"/>
              </a:rPr>
              <a:t>Islam</a:t>
            </a:r>
            <a:r>
              <a:rPr lang="tr-TR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dirty="0" smtClean="0">
                <a:latin typeface="Adobe Devanagari" pitchFamily="18" charset="0"/>
                <a:cs typeface="Adobe Devanagari" pitchFamily="18" charset="0"/>
              </a:rPr>
              <a:t>) 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9228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err="1" smtClean="0">
                <a:effectLst/>
              </a:rPr>
              <a:t>Points</a:t>
            </a:r>
            <a:r>
              <a:rPr lang="tr-TR" sz="5400" b="1" dirty="0" smtClean="0">
                <a:effectLst/>
              </a:rPr>
              <a:t> </a:t>
            </a:r>
            <a:r>
              <a:rPr lang="tr-TR" sz="5400" b="1" dirty="0" err="1" smtClean="0">
                <a:effectLst/>
              </a:rPr>
              <a:t>to</a:t>
            </a:r>
            <a:r>
              <a:rPr lang="tr-TR" sz="5400" b="1" dirty="0" smtClean="0">
                <a:effectLst/>
              </a:rPr>
              <a:t> </a:t>
            </a:r>
            <a:r>
              <a:rPr lang="tr-TR" sz="5400" b="1" dirty="0" err="1" smtClean="0">
                <a:effectLst/>
              </a:rPr>
              <a:t>ponder</a:t>
            </a: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b="1" dirty="0">
                <a:latin typeface="Adobe Devanagari" pitchFamily="18" charset="0"/>
                <a:cs typeface="Adobe Devanagari" pitchFamily="18" charset="0"/>
              </a:rPr>
              <a:t>RE as a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P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lace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of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ncounter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Knowing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Self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ther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RE as 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an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ncounter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 L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earning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ogether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xplore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L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ove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God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Crossroads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Connections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Collaborations</a:t>
            </a:r>
            <a:endParaRPr lang="tr-TR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Font typeface="Wingdings" pitchFamily="2" charset="2"/>
              <a:buChar char="v"/>
            </a:pP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What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Schools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Teach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about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Encounter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?          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          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Teaching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Word</a:t>
            </a:r>
          </a:p>
          <a:p>
            <a:pPr marL="64008" indent="0">
              <a:buNone/>
            </a:pP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          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Teaching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sz="32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200" b="1" dirty="0" err="1" smtClean="0">
                <a:latin typeface="Adobe Devanagari" pitchFamily="18" charset="0"/>
                <a:cs typeface="Adobe Devanagari" pitchFamily="18" charset="0"/>
              </a:rPr>
              <a:t>World</a:t>
            </a:r>
            <a:endParaRPr lang="tr-TR" sz="3200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5872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Faith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Forward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: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Mutual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Understanding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Respect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Reflection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Acceptance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Building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Culture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Understanding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: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Exchanging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ays</a:t>
            </a:r>
            <a:r>
              <a:rPr lang="tr-TR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of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Being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the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Common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 smtClean="0">
                <a:latin typeface="Adobe Devanagari" pitchFamily="18" charset="0"/>
                <a:cs typeface="Adobe Devanagari" pitchFamily="18" charset="0"/>
              </a:rPr>
              <a:t>Good</a:t>
            </a:r>
            <a:endParaRPr lang="tr-TR" b="1" dirty="0" smtClean="0">
              <a:latin typeface="Adobe Devanagari" pitchFamily="18" charset="0"/>
              <a:cs typeface="Adobe Devanagari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What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Schools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Teach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about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Encounter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?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Cultivating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Our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Dreams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,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Visions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Practices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Towards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Self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b="1" dirty="0" err="1">
                <a:latin typeface="Adobe Devanagari" pitchFamily="18" charset="0"/>
                <a:cs typeface="Adobe Devanagari" pitchFamily="18" charset="0"/>
              </a:rPr>
              <a:t>Other</a:t>
            </a:r>
            <a:r>
              <a:rPr lang="tr-TR" b="1" dirty="0">
                <a:latin typeface="Adobe Devanagari" pitchFamily="18" charset="0"/>
                <a:cs typeface="Adobe Devanagari" pitchFamily="18" charset="0"/>
              </a:rPr>
              <a:t>. </a:t>
            </a: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dirty="0">
              <a:latin typeface="Adobe Devanagari" pitchFamily="18" charset="0"/>
              <a:cs typeface="Adobe Devanagari" pitchFamily="18" charset="0"/>
            </a:endParaRPr>
          </a:p>
          <a:p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dirty="0" err="1" smtClean="0"/>
              <a:t>Points</a:t>
            </a:r>
            <a:r>
              <a:rPr lang="tr-TR" sz="5400" dirty="0" smtClean="0"/>
              <a:t> </a:t>
            </a:r>
            <a:r>
              <a:rPr lang="tr-TR" sz="5400" dirty="0" err="1" smtClean="0"/>
              <a:t>to</a:t>
            </a:r>
            <a:r>
              <a:rPr lang="tr-TR" sz="5400" dirty="0" smtClean="0"/>
              <a:t> </a:t>
            </a:r>
            <a:r>
              <a:rPr lang="tr-TR" sz="5400" dirty="0" err="1" smtClean="0"/>
              <a:t>Ponder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xmlns="" val="311329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marL="64008" indent="0">
              <a:buNone/>
            </a:pPr>
            <a:endParaRPr lang="tr-TR" sz="3800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RE 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can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help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us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imagine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what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might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be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gained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if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people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of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different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faiths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sought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together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define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themselves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in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relation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one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another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rather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than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in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opposition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.</a:t>
            </a:r>
          </a:p>
          <a:p>
            <a:pPr marL="64008" indent="0">
              <a:buNone/>
            </a:pPr>
            <a:endParaRPr lang="tr-TR" sz="3800" b="1" dirty="0" smtClean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A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challange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for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RE  How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deal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with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differences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 (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Faith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Gender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Race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, </a:t>
            </a:r>
            <a:r>
              <a:rPr lang="tr-TR" sz="3800" b="1" dirty="0" err="1" smtClean="0">
                <a:latin typeface="Adobe Devanagari" pitchFamily="18" charset="0"/>
                <a:cs typeface="Adobe Devanagari" pitchFamily="18" charset="0"/>
              </a:rPr>
              <a:t>Disability</a:t>
            </a:r>
            <a:r>
              <a:rPr lang="tr-TR" sz="3800" b="1" dirty="0" smtClean="0">
                <a:latin typeface="Adobe Devanagari" pitchFamily="18" charset="0"/>
                <a:cs typeface="Adobe Devanagari" pitchFamily="18" charset="0"/>
              </a:rPr>
              <a:t>)</a:t>
            </a:r>
          </a:p>
          <a:p>
            <a:pPr marL="64008" indent="0">
              <a:buNone/>
            </a:pPr>
            <a:endParaRPr lang="tr-TR" sz="3800" dirty="0">
              <a:latin typeface="Adobe Devanagari" pitchFamily="18" charset="0"/>
              <a:cs typeface="Adobe Devanagari" pitchFamily="18" charset="0"/>
            </a:endParaRPr>
          </a:p>
          <a:p>
            <a:pPr marL="64008" indent="0">
              <a:buNone/>
            </a:pP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A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challange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and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opportunity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to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enter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into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a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discourse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by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new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 </a:t>
            </a:r>
            <a:r>
              <a:rPr lang="tr-TR" sz="3800" b="1" dirty="0" err="1">
                <a:latin typeface="Adobe Devanagari" pitchFamily="18" charset="0"/>
                <a:cs typeface="Adobe Devanagari" pitchFamily="18" charset="0"/>
              </a:rPr>
              <a:t>channels</a:t>
            </a:r>
            <a:r>
              <a:rPr lang="tr-TR" sz="3800" b="1" dirty="0">
                <a:latin typeface="Adobe Devanagari" pitchFamily="18" charset="0"/>
                <a:cs typeface="Adobe Devanagari" pitchFamily="18" charset="0"/>
              </a:rPr>
              <a:t>!</a:t>
            </a:r>
            <a:endParaRPr lang="tr-TR" sz="3800" dirty="0">
              <a:latin typeface="Adobe Devanagari" pitchFamily="18" charset="0"/>
              <a:cs typeface="Adobe Devanagari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3264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</TotalTime>
  <Words>513</Words>
  <Application>Microsoft Office PowerPoint</Application>
  <PresentationFormat>Ekran Gösterisi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Canlı</vt:lpstr>
      <vt:lpstr>               THE TASK of RELIGIOUS                          EDUCATION</vt:lpstr>
      <vt:lpstr>Slayt 2</vt:lpstr>
      <vt:lpstr>      </vt:lpstr>
      <vt:lpstr>           Mawlana Jalal al- Din Rumi                     (d.1273) </vt:lpstr>
      <vt:lpstr>      Ibn ‘Arabi (d.1240)     </vt:lpstr>
      <vt:lpstr>Slayt 6</vt:lpstr>
      <vt:lpstr>Points to ponder</vt:lpstr>
      <vt:lpstr>Points to Ponder</vt:lpstr>
      <vt:lpstr>Slayt 9</vt:lpstr>
      <vt:lpstr>                     Thank you all…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Betül Zengin</dc:creator>
  <cp:lastModifiedBy>selcuk</cp:lastModifiedBy>
  <cp:revision>24</cp:revision>
  <dcterms:created xsi:type="dcterms:W3CDTF">2016-02-17T07:07:11Z</dcterms:created>
  <dcterms:modified xsi:type="dcterms:W3CDTF">2018-01-26T10:09:39Z</dcterms:modified>
</cp:coreProperties>
</file>