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6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F18A19F-EC18-40E2-8D0E-5662FAE26987}" type="datetimeFigureOut">
              <a:rPr lang="tr-TR" smtClean="0"/>
              <a:t>18.12.2017</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B3042A40-2836-4AFD-A9F4-1007C0C5ED6E}"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5248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t>18.12.2017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042A40-2836-4AFD-A9F4-1007C0C5ED6E}" type="slidenum">
              <a:rPr lang="tr-TR" smtClean="0"/>
              <a:t>‹#›</a:t>
            </a:fld>
            <a:endParaRPr lang="tr-TR"/>
          </a:p>
        </p:txBody>
      </p:sp>
    </p:spTree>
    <p:extLst>
      <p:ext uri="{BB962C8B-B14F-4D97-AF65-F5344CB8AC3E}">
        <p14:creationId xmlns:p14="http://schemas.microsoft.com/office/powerpoint/2010/main" val="274382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42A40-2836-4AFD-A9F4-1007C0C5ED6E}"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000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42A40-2836-4AFD-A9F4-1007C0C5ED6E}"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7540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42A40-2836-4AFD-A9F4-1007C0C5ED6E}" type="slidenum">
              <a:rPr lang="tr-TR" smtClean="0"/>
              <a:t>‹#›</a:t>
            </a:fld>
            <a:endParaRPr lang="tr-TR"/>
          </a:p>
        </p:txBody>
      </p:sp>
    </p:spTree>
    <p:extLst>
      <p:ext uri="{BB962C8B-B14F-4D97-AF65-F5344CB8AC3E}">
        <p14:creationId xmlns:p14="http://schemas.microsoft.com/office/powerpoint/2010/main" val="3933445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42A40-2836-4AFD-A9F4-1007C0C5ED6E}"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465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42A40-2836-4AFD-A9F4-1007C0C5ED6E}"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8449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42A40-2836-4AFD-A9F4-1007C0C5ED6E}"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003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42A40-2836-4AFD-A9F4-1007C0C5ED6E}"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424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42A40-2836-4AFD-A9F4-1007C0C5ED6E}" type="slidenum">
              <a:rPr lang="tr-TR" smtClean="0"/>
              <a:t>‹#›</a:t>
            </a:fld>
            <a:endParaRPr lang="tr-TR"/>
          </a:p>
        </p:txBody>
      </p:sp>
    </p:spTree>
    <p:extLst>
      <p:ext uri="{BB962C8B-B14F-4D97-AF65-F5344CB8AC3E}">
        <p14:creationId xmlns:p14="http://schemas.microsoft.com/office/powerpoint/2010/main" val="66327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t>18.12.2017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42A40-2836-4AFD-A9F4-1007C0C5ED6E}"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430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F18A19F-EC18-40E2-8D0E-5662FAE26987}" type="datetimeFigureOut">
              <a:rPr lang="tr-TR" smtClean="0"/>
              <a:t>18.12.2017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042A40-2836-4AFD-A9F4-1007C0C5ED6E}" type="slidenum">
              <a:rPr lang="tr-TR" smtClean="0"/>
              <a:t>‹#›</a:t>
            </a:fld>
            <a:endParaRPr lang="tr-TR"/>
          </a:p>
        </p:txBody>
      </p:sp>
    </p:spTree>
    <p:extLst>
      <p:ext uri="{BB962C8B-B14F-4D97-AF65-F5344CB8AC3E}">
        <p14:creationId xmlns:p14="http://schemas.microsoft.com/office/powerpoint/2010/main" val="89725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F18A19F-EC18-40E2-8D0E-5662FAE26987}" type="datetimeFigureOut">
              <a:rPr lang="tr-TR" smtClean="0"/>
              <a:t>18.12.2017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3042A40-2836-4AFD-A9F4-1007C0C5ED6E}"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4766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F18A19F-EC18-40E2-8D0E-5662FAE26987}" type="datetimeFigureOut">
              <a:rPr lang="tr-TR" smtClean="0"/>
              <a:t>18.12.2017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3042A40-2836-4AFD-A9F4-1007C0C5ED6E}"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0245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8A19F-EC18-40E2-8D0E-5662FAE26987}" type="datetimeFigureOut">
              <a:rPr lang="tr-TR" smtClean="0"/>
              <a:t>18.12.2017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3042A40-2836-4AFD-A9F4-1007C0C5ED6E}" type="slidenum">
              <a:rPr lang="tr-TR" smtClean="0"/>
              <a:t>‹#›</a:t>
            </a:fld>
            <a:endParaRPr lang="tr-TR"/>
          </a:p>
        </p:txBody>
      </p:sp>
    </p:spTree>
    <p:extLst>
      <p:ext uri="{BB962C8B-B14F-4D97-AF65-F5344CB8AC3E}">
        <p14:creationId xmlns:p14="http://schemas.microsoft.com/office/powerpoint/2010/main" val="269014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t>18.12.2017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042A40-2836-4AFD-A9F4-1007C0C5ED6E}"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649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t>18.12.2017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042A40-2836-4AFD-A9F4-1007C0C5ED6E}" type="slidenum">
              <a:rPr lang="tr-TR" smtClean="0"/>
              <a:t>‹#›</a:t>
            </a:fld>
            <a:endParaRPr lang="tr-TR"/>
          </a:p>
        </p:txBody>
      </p:sp>
    </p:spTree>
    <p:extLst>
      <p:ext uri="{BB962C8B-B14F-4D97-AF65-F5344CB8AC3E}">
        <p14:creationId xmlns:p14="http://schemas.microsoft.com/office/powerpoint/2010/main" val="91458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18A19F-EC18-40E2-8D0E-5662FAE26987}" type="datetimeFigureOut">
              <a:rPr lang="tr-TR" smtClean="0"/>
              <a:t>18.12.2017</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042A40-2836-4AFD-A9F4-1007C0C5ED6E}" type="slidenum">
              <a:rPr lang="tr-TR" smtClean="0"/>
              <a:t>‹#›</a:t>
            </a:fld>
            <a:endParaRPr lang="tr-TR"/>
          </a:p>
        </p:txBody>
      </p:sp>
    </p:spTree>
    <p:extLst>
      <p:ext uri="{BB962C8B-B14F-4D97-AF65-F5344CB8AC3E}">
        <p14:creationId xmlns:p14="http://schemas.microsoft.com/office/powerpoint/2010/main" val="400672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latin typeface="Garamond" panose="02020404030301010803" pitchFamily="18" charset="0"/>
              </a:rPr>
              <a:t>Din Sosyolojisi I</a:t>
            </a:r>
            <a:endParaRPr lang="tr-TR" dirty="0">
              <a:latin typeface="Garamond" panose="02020404030301010803" pitchFamily="18" charset="0"/>
            </a:endParaRPr>
          </a:p>
        </p:txBody>
      </p:sp>
      <p:sp>
        <p:nvSpPr>
          <p:cNvPr id="3" name="Alt Başlık 2"/>
          <p:cNvSpPr>
            <a:spLocks noGrp="1"/>
          </p:cNvSpPr>
          <p:nvPr>
            <p:ph type="subTitle" idx="1"/>
          </p:nvPr>
        </p:nvSpPr>
        <p:spPr/>
        <p:txBody>
          <a:bodyPr/>
          <a:lstStyle/>
          <a:p>
            <a:r>
              <a:rPr lang="tr-TR" dirty="0" smtClean="0">
                <a:latin typeface="Garamond" panose="02020404030301010803" pitchFamily="18" charset="0"/>
              </a:rPr>
              <a:t>Doç. Dr. İhsan ÇAPCIOĞLU</a:t>
            </a:r>
          </a:p>
          <a:p>
            <a:r>
              <a:rPr lang="tr-TR" dirty="0" smtClean="0">
                <a:latin typeface="Garamond" panose="02020404030301010803" pitchFamily="18" charset="0"/>
              </a:rPr>
              <a:t>5. Hafta: </a:t>
            </a:r>
            <a:r>
              <a:rPr lang="tr-TR" dirty="0" err="1" smtClean="0">
                <a:latin typeface="Garamond" panose="02020404030301010803" pitchFamily="18" charset="0"/>
              </a:rPr>
              <a:t>Sosyo</a:t>
            </a:r>
            <a:r>
              <a:rPr lang="tr-TR" dirty="0" smtClean="0">
                <a:latin typeface="Garamond" panose="02020404030301010803" pitchFamily="18" charset="0"/>
              </a:rPr>
              <a:t>-kültürel bağlam ve din</a:t>
            </a:r>
          </a:p>
          <a:p>
            <a:endParaRPr lang="tr-TR" dirty="0"/>
          </a:p>
        </p:txBody>
      </p:sp>
    </p:spTree>
    <p:extLst>
      <p:ext uri="{BB962C8B-B14F-4D97-AF65-F5344CB8AC3E}">
        <p14:creationId xmlns:p14="http://schemas.microsoft.com/office/powerpoint/2010/main" val="688741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Tartışma</a:t>
            </a:r>
            <a:endParaRPr lang="tr-TR" dirty="0"/>
          </a:p>
        </p:txBody>
      </p:sp>
      <p:sp>
        <p:nvSpPr>
          <p:cNvPr id="3" name="İçerik Yer Tutucusu 2"/>
          <p:cNvSpPr>
            <a:spLocks noGrp="1"/>
          </p:cNvSpPr>
          <p:nvPr>
            <p:ph idx="1"/>
          </p:nvPr>
        </p:nvSpPr>
        <p:spPr/>
        <p:txBody>
          <a:bodyPr/>
          <a:lstStyle/>
          <a:p>
            <a:r>
              <a:rPr lang="tr-TR" dirty="0"/>
              <a:t>Sapkın ve çarpık davranış tipleri, bir dereceye kadar insanların hürriyetleri, kendi kişiliğini ortaya koyma imkanları ve farklı bile olsa yeni davranış tipleri üretebilme potansiyellerine vurgu yapmaktadır. Sosyologlar, orada bir yerlerde bir şeyleri karıştırıp duran, hatta sosyal yapının dokusuna ters işler yapıp bizatihi toplumsal hayatı karıştıran bir </a:t>
            </a:r>
            <a:r>
              <a:rPr lang="tr-TR" dirty="0" err="1"/>
              <a:t>Melody</a:t>
            </a:r>
            <a:r>
              <a:rPr lang="tr-TR" dirty="0"/>
              <a:t> </a:t>
            </a:r>
            <a:r>
              <a:rPr lang="tr-TR" dirty="0" err="1"/>
              <a:t>Weeks</a:t>
            </a:r>
            <a:r>
              <a:rPr lang="tr-TR" dirty="0"/>
              <a:t>, bir </a:t>
            </a:r>
            <a:r>
              <a:rPr lang="tr-TR" dirty="0" err="1"/>
              <a:t>Rosa</a:t>
            </a:r>
            <a:r>
              <a:rPr lang="tr-TR" dirty="0"/>
              <a:t> </a:t>
            </a:r>
            <a:r>
              <a:rPr lang="tr-TR" dirty="0" err="1"/>
              <a:t>Parks</a:t>
            </a:r>
            <a:r>
              <a:rPr lang="tr-TR" dirty="0"/>
              <a:t> ya da bir Margaret </a:t>
            </a:r>
            <a:r>
              <a:rPr lang="tr-TR" dirty="0" err="1"/>
              <a:t>Sanger’in</a:t>
            </a:r>
            <a:r>
              <a:rPr lang="tr-TR" dirty="0"/>
              <a:t> daima bulunabileceği gerçeğini hoşgörüyle kabul ederler. </a:t>
            </a:r>
          </a:p>
        </p:txBody>
      </p:sp>
    </p:spTree>
    <p:extLst>
      <p:ext uri="{BB962C8B-B14F-4D97-AF65-F5344CB8AC3E}">
        <p14:creationId xmlns:p14="http://schemas.microsoft.com/office/powerpoint/2010/main" val="1852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Soru-cevap</a:t>
            </a:r>
            <a:endParaRPr lang="tr-TR" dirty="0"/>
          </a:p>
        </p:txBody>
      </p:sp>
      <p:sp>
        <p:nvSpPr>
          <p:cNvPr id="3" name="İçerik Yer Tutucusu 2"/>
          <p:cNvSpPr>
            <a:spLocks noGrp="1"/>
          </p:cNvSpPr>
          <p:nvPr>
            <p:ph idx="1"/>
          </p:nvPr>
        </p:nvSpPr>
        <p:spPr/>
        <p:txBody>
          <a:bodyPr/>
          <a:lstStyle/>
          <a:p>
            <a:r>
              <a:rPr lang="tr-TR" dirty="0" smtClean="0"/>
              <a:t>Hangi tür davranışların sapma, sapkın ve sapkınlık olarak niteleneceğini ya da nitelenip nitelenemeyeceğini tartışınız?</a:t>
            </a:r>
          </a:p>
          <a:p>
            <a:r>
              <a:rPr lang="tr-TR" dirty="0" smtClean="0"/>
              <a:t>Sizce toplumun normlarına aykırı davranmanın ne tür toplumsal yaptırımları vardır?</a:t>
            </a:r>
          </a:p>
          <a:p>
            <a:r>
              <a:rPr lang="tr-TR" dirty="0" smtClean="0"/>
              <a:t>Bu tür davranışlara çevrenizden örnekler veriniz.</a:t>
            </a:r>
            <a:endParaRPr lang="tr-TR" dirty="0"/>
          </a:p>
        </p:txBody>
      </p:sp>
    </p:spTree>
    <p:extLst>
      <p:ext uri="{BB962C8B-B14F-4D97-AF65-F5344CB8AC3E}">
        <p14:creationId xmlns:p14="http://schemas.microsoft.com/office/powerpoint/2010/main" val="1583876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Teşekkür…</a:t>
            </a:r>
            <a:endParaRPr lang="tr-TR" dirty="0"/>
          </a:p>
        </p:txBody>
      </p:sp>
      <p:sp>
        <p:nvSpPr>
          <p:cNvPr id="3" name="İçerik Yer Tutucusu 2"/>
          <p:cNvSpPr>
            <a:spLocks noGrp="1"/>
          </p:cNvSpPr>
          <p:nvPr>
            <p:ph idx="1"/>
          </p:nvPr>
        </p:nvSpPr>
        <p:spPr/>
        <p:txBody>
          <a:bodyPr/>
          <a:lstStyle/>
          <a:p>
            <a:r>
              <a:rPr lang="tr-TR" dirty="0" smtClean="0"/>
              <a:t>Katkılarınızdan dolayı </a:t>
            </a:r>
            <a:r>
              <a:rPr lang="tr-TR" smtClean="0"/>
              <a:t>teşekkür ederim…</a:t>
            </a:r>
            <a:endParaRPr lang="tr-TR"/>
          </a:p>
        </p:txBody>
      </p:sp>
    </p:spTree>
    <p:extLst>
      <p:ext uri="{BB962C8B-B14F-4D97-AF65-F5344CB8AC3E}">
        <p14:creationId xmlns:p14="http://schemas.microsoft.com/office/powerpoint/2010/main" val="196382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err="1" smtClean="0"/>
              <a:t>Sosyo</a:t>
            </a:r>
            <a:r>
              <a:rPr lang="tr-TR" dirty="0" smtClean="0"/>
              <a:t>-kültürel </a:t>
            </a:r>
            <a:r>
              <a:rPr lang="tr-TR" dirty="0"/>
              <a:t>bağlam ve </a:t>
            </a:r>
            <a:r>
              <a:rPr lang="tr-TR" dirty="0" smtClean="0"/>
              <a:t>din</a:t>
            </a:r>
            <a:endParaRPr lang="tr-TR" dirty="0"/>
          </a:p>
        </p:txBody>
      </p:sp>
      <p:sp>
        <p:nvSpPr>
          <p:cNvPr id="3" name="İçerik Yer Tutucusu 2"/>
          <p:cNvSpPr>
            <a:spLocks noGrp="1"/>
          </p:cNvSpPr>
          <p:nvPr>
            <p:ph idx="1"/>
          </p:nvPr>
        </p:nvSpPr>
        <p:spPr/>
        <p:txBody>
          <a:bodyPr>
            <a:normAutofit/>
          </a:bodyPr>
          <a:lstStyle/>
          <a:p>
            <a:r>
              <a:rPr lang="tr-TR" dirty="0" err="1" smtClean="0"/>
              <a:t>Sosyo</a:t>
            </a:r>
            <a:r>
              <a:rPr lang="tr-TR" dirty="0" smtClean="0"/>
              <a:t>-kültürel çevrenin insan davranışları üzerindeki etkisi oldukça belirleyicidir. Bu etki, insanın doğumundan ölümüne kadar hayatın her aşamasında etkisi hissedilen baskın bir niteliğe sahiptir. Ancak bazı insanlar sosyal çevre dinamiklerinden etkilenmekle birlikte, bu etkiyle uyumlu davranmak yerine çatışmayı tercih edebilirler.</a:t>
            </a:r>
          </a:p>
        </p:txBody>
      </p:sp>
    </p:spTree>
    <p:extLst>
      <p:ext uri="{BB962C8B-B14F-4D97-AF65-F5344CB8AC3E}">
        <p14:creationId xmlns:p14="http://schemas.microsoft.com/office/powerpoint/2010/main" val="258890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Sosyo</a:t>
            </a:r>
            <a:r>
              <a:rPr lang="tr-TR" dirty="0" smtClean="0"/>
              <a:t>-kültürel bağlam ve din</a:t>
            </a:r>
            <a:endParaRPr lang="tr-TR" dirty="0"/>
          </a:p>
        </p:txBody>
      </p:sp>
      <p:sp>
        <p:nvSpPr>
          <p:cNvPr id="3" name="İçerik Yer Tutucusu 2"/>
          <p:cNvSpPr>
            <a:spLocks noGrp="1"/>
          </p:cNvSpPr>
          <p:nvPr>
            <p:ph idx="1"/>
          </p:nvPr>
        </p:nvSpPr>
        <p:spPr/>
        <p:txBody>
          <a:bodyPr/>
          <a:lstStyle/>
          <a:p>
            <a:r>
              <a:rPr lang="tr-TR" dirty="0" smtClean="0"/>
              <a:t>Bu konuda din sosyoloğu </a:t>
            </a:r>
            <a:r>
              <a:rPr lang="tr-TR" dirty="0" err="1" smtClean="0"/>
              <a:t>Phil</a:t>
            </a:r>
            <a:r>
              <a:rPr lang="tr-TR" dirty="0" smtClean="0"/>
              <a:t> </a:t>
            </a:r>
            <a:r>
              <a:rPr lang="tr-TR" dirty="0" err="1" smtClean="0"/>
              <a:t>Zuckerman</a:t>
            </a:r>
            <a:r>
              <a:rPr lang="tr-TR" dirty="0" smtClean="0"/>
              <a:t>(2003)’</a:t>
            </a:r>
            <a:r>
              <a:rPr lang="tr-TR" dirty="0" err="1" smtClean="0"/>
              <a:t>ın</a:t>
            </a:r>
            <a:r>
              <a:rPr lang="tr-TR" dirty="0" smtClean="0"/>
              <a:t> verdiği örnek oldukça dikkat çekicidir: «Okuduğum </a:t>
            </a:r>
            <a:r>
              <a:rPr lang="tr-TR" dirty="0"/>
              <a:t>lisede, kız öğrencilerin bacaklarındaki tüyleri alma mecburiyeti vardı. Tüylerini almayan herhangi bir kız öğrenci “kaba” görülür; alaya alınma ve dışlanmayla karşı karşıya </a:t>
            </a:r>
            <a:r>
              <a:rPr lang="tr-TR" dirty="0" smtClean="0"/>
              <a:t>kalırdı». </a:t>
            </a:r>
          </a:p>
          <a:p>
            <a:r>
              <a:rPr lang="tr-TR" dirty="0" smtClean="0"/>
              <a:t>Bu </a:t>
            </a:r>
            <a:r>
              <a:rPr lang="tr-TR" dirty="0"/>
              <a:t>mecburiyet, Emile </a:t>
            </a:r>
            <a:r>
              <a:rPr lang="tr-TR" dirty="0" err="1"/>
              <a:t>Durkheim’in</a:t>
            </a:r>
            <a:r>
              <a:rPr lang="tr-TR" dirty="0"/>
              <a:t> (1882 [1895]) “sosyal gerçeklik” diye adlandırdığı şeydi. </a:t>
            </a:r>
          </a:p>
          <a:p>
            <a:endParaRPr lang="tr-TR" dirty="0"/>
          </a:p>
        </p:txBody>
      </p:sp>
    </p:spTree>
    <p:extLst>
      <p:ext uri="{BB962C8B-B14F-4D97-AF65-F5344CB8AC3E}">
        <p14:creationId xmlns:p14="http://schemas.microsoft.com/office/powerpoint/2010/main" val="164886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Sosyo</a:t>
            </a:r>
            <a:r>
              <a:rPr lang="tr-TR" dirty="0" smtClean="0"/>
              <a:t>-kültürel bağlam ve din</a:t>
            </a:r>
            <a:endParaRPr lang="tr-TR" dirty="0"/>
          </a:p>
        </p:txBody>
      </p:sp>
      <p:sp>
        <p:nvSpPr>
          <p:cNvPr id="3" name="İçerik Yer Tutucusu 2"/>
          <p:cNvSpPr>
            <a:spLocks noGrp="1"/>
          </p:cNvSpPr>
          <p:nvPr>
            <p:ph idx="1"/>
          </p:nvPr>
        </p:nvSpPr>
        <p:spPr/>
        <p:txBody>
          <a:bodyPr/>
          <a:lstStyle/>
          <a:p>
            <a:r>
              <a:rPr lang="tr-TR" dirty="0"/>
              <a:t>Sosyal gerçeklikler çoğu zaman zor fark edilir ve görünmezler; fakat çoğumuz her yaygın kural, norm ve değer yargısı karşısında dayanamayız ve bu kurallar duygu, düşünce ve davranışlarımızı derinden etkiler. Bizler farkına bile varmadan toplumun yerleşik normları hayatımızı şekillendirmekte; adeta bir kalıba sokmaktadır. Başta söylediğim gibi kızlar benim okulumda bacaklarındaki tüyleri alırlardı. </a:t>
            </a:r>
          </a:p>
        </p:txBody>
      </p:sp>
    </p:spTree>
    <p:extLst>
      <p:ext uri="{BB962C8B-B14F-4D97-AF65-F5344CB8AC3E}">
        <p14:creationId xmlns:p14="http://schemas.microsoft.com/office/powerpoint/2010/main" val="31019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Sosyo</a:t>
            </a:r>
            <a:r>
              <a:rPr lang="tr-TR" dirty="0" smtClean="0"/>
              <a:t>-kültürel </a:t>
            </a:r>
            <a:r>
              <a:rPr lang="tr-TR" dirty="0"/>
              <a:t>bağlam ve din</a:t>
            </a:r>
          </a:p>
        </p:txBody>
      </p:sp>
      <p:sp>
        <p:nvSpPr>
          <p:cNvPr id="3" name="İçerik Yer Tutucusu 2"/>
          <p:cNvSpPr>
            <a:spLocks noGrp="1"/>
          </p:cNvSpPr>
          <p:nvPr>
            <p:ph idx="1"/>
          </p:nvPr>
        </p:nvSpPr>
        <p:spPr/>
        <p:txBody>
          <a:bodyPr/>
          <a:lstStyle/>
          <a:p>
            <a:r>
              <a:rPr lang="tr-TR" dirty="0" smtClean="0"/>
              <a:t>Bu </a:t>
            </a:r>
            <a:r>
              <a:rPr lang="tr-TR" dirty="0"/>
              <a:t>mecburiyet, okulda süreç içinde bir norm haline gelmişti ve kızlar bunu yaptıklarında zorlanmış olma hissine kapılmazlar; hatta tıraşlı bacaklara sahip olmaktan hoşlanırlar ve gerçekten tüylü bacaklarla </a:t>
            </a:r>
            <a:r>
              <a:rPr lang="tr-TR" dirty="0" err="1"/>
              <a:t>cazibesiz</a:t>
            </a:r>
            <a:r>
              <a:rPr lang="tr-TR" dirty="0"/>
              <a:t> ve garip olacakları kanaatini taşırlardı. Ancak okulumuzda bu sosyal gerçekliğe direnen bir kız vardı: </a:t>
            </a:r>
            <a:r>
              <a:rPr lang="tr-TR" dirty="0" err="1"/>
              <a:t>Melody</a:t>
            </a:r>
            <a:r>
              <a:rPr lang="tr-TR" dirty="0"/>
              <a:t> </a:t>
            </a:r>
            <a:r>
              <a:rPr lang="tr-TR" dirty="0" err="1"/>
              <a:t>Weeks</a:t>
            </a:r>
            <a:r>
              <a:rPr lang="tr-TR" dirty="0"/>
              <a:t>. </a:t>
            </a:r>
          </a:p>
        </p:txBody>
      </p:sp>
    </p:spTree>
    <p:extLst>
      <p:ext uri="{BB962C8B-B14F-4D97-AF65-F5344CB8AC3E}">
        <p14:creationId xmlns:p14="http://schemas.microsoft.com/office/powerpoint/2010/main" val="177184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Melody</a:t>
            </a:r>
            <a:r>
              <a:rPr lang="tr-TR" dirty="0" smtClean="0"/>
              <a:t> </a:t>
            </a:r>
            <a:r>
              <a:rPr lang="tr-TR" dirty="0" err="1" smtClean="0"/>
              <a:t>Weeks</a:t>
            </a:r>
            <a:r>
              <a:rPr lang="tr-TR" dirty="0" smtClean="0"/>
              <a:t> Örneği</a:t>
            </a:r>
            <a:endParaRPr lang="tr-TR" dirty="0"/>
          </a:p>
        </p:txBody>
      </p:sp>
      <p:sp>
        <p:nvSpPr>
          <p:cNvPr id="3" name="İçerik Yer Tutucusu 2"/>
          <p:cNvSpPr>
            <a:spLocks noGrp="1"/>
          </p:cNvSpPr>
          <p:nvPr>
            <p:ph idx="1"/>
          </p:nvPr>
        </p:nvSpPr>
        <p:spPr/>
        <p:txBody>
          <a:bodyPr/>
          <a:lstStyle/>
          <a:p>
            <a:r>
              <a:rPr lang="tr-TR" dirty="0"/>
              <a:t>O, tüylerini almayı reddederdi; sonuçta pek çok kişi tarafından alaya alınır ve dışlanırdı. Kızdırılmak ve kaçmak zorunda olmak çok zor bir durum olmasına rağmen </a:t>
            </a:r>
            <a:r>
              <a:rPr lang="tr-TR" dirty="0" err="1"/>
              <a:t>Melody</a:t>
            </a:r>
            <a:r>
              <a:rPr lang="tr-TR" dirty="0"/>
              <a:t>, daima hayranlık duyduğum, hatta kıskandığım içten gelen mutlak bir kararlılığa ve esnemez bir dirayete sahipti. </a:t>
            </a:r>
          </a:p>
        </p:txBody>
      </p:sp>
    </p:spTree>
    <p:extLst>
      <p:ext uri="{BB962C8B-B14F-4D97-AF65-F5344CB8AC3E}">
        <p14:creationId xmlns:p14="http://schemas.microsoft.com/office/powerpoint/2010/main" val="69898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dirty="0" smtClean="0"/>
              <a:t>Din </a:t>
            </a:r>
            <a:r>
              <a:rPr lang="tr-TR" sz="3200" dirty="0" err="1" smtClean="0"/>
              <a:t>sosyologu</a:t>
            </a:r>
            <a:r>
              <a:rPr lang="tr-TR" sz="3200" dirty="0" smtClean="0"/>
              <a:t>, </a:t>
            </a:r>
            <a:r>
              <a:rPr lang="tr-TR" sz="3200" dirty="0"/>
              <a:t>uyumsuzluklarla ve insanların kendilerini saran sosyal güçlerle mücadele şekilleri ve sosyal faktörleri değiştirme biçimleriyle ilgilenir. </a:t>
            </a:r>
          </a:p>
        </p:txBody>
      </p:sp>
      <p:sp>
        <p:nvSpPr>
          <p:cNvPr id="3" name="İçerik Yer Tutucusu 2"/>
          <p:cNvSpPr>
            <a:spLocks noGrp="1"/>
          </p:cNvSpPr>
          <p:nvPr>
            <p:ph idx="1"/>
          </p:nvPr>
        </p:nvSpPr>
        <p:spPr/>
        <p:txBody>
          <a:bodyPr>
            <a:normAutofit/>
          </a:bodyPr>
          <a:lstStyle/>
          <a:p>
            <a:r>
              <a:rPr lang="tr-TR" dirty="0"/>
              <a:t>Sosyologlar, normlardan uzaklaşma anlamına gelen sapkınlık ve çarpıklıklarla ilgilenirler. Sosyal kuralların ihlal edilmesi ve toplumsal baskılara direnme bu durumun örnekleridir. Sapkınlık, çocukları taciz etme şeklinde iğrenç ve menfur, zorbalar tarafından avlanan çocukları kurtarma şeklinde kahramanca ve şerefli olabilir.  </a:t>
            </a:r>
          </a:p>
        </p:txBody>
      </p:sp>
    </p:spTree>
    <p:extLst>
      <p:ext uri="{BB962C8B-B14F-4D97-AF65-F5344CB8AC3E}">
        <p14:creationId xmlns:p14="http://schemas.microsoft.com/office/powerpoint/2010/main" val="202729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Sosyo</a:t>
            </a:r>
            <a:r>
              <a:rPr lang="tr-TR" dirty="0" smtClean="0"/>
              <a:t>-kültürel çevreye tepki</a:t>
            </a:r>
            <a:endParaRPr lang="tr-TR" dirty="0"/>
          </a:p>
        </p:txBody>
      </p:sp>
      <p:sp>
        <p:nvSpPr>
          <p:cNvPr id="3" name="İçerik Yer Tutucusu 2"/>
          <p:cNvSpPr>
            <a:spLocks noGrp="1"/>
          </p:cNvSpPr>
          <p:nvPr>
            <p:ph idx="1"/>
          </p:nvPr>
        </p:nvSpPr>
        <p:spPr/>
        <p:txBody>
          <a:bodyPr/>
          <a:lstStyle/>
          <a:p>
            <a:r>
              <a:rPr lang="tr-TR" dirty="0"/>
              <a:t>İnsanlar, toplumsal kurallara direnme, benimsenmiş normları ihlal etme, kendilerinden beklenen davranışları yerine getirmeme gibi hoşa gitmeyen davranış şekilleri sergilediklerinde, sosyologlar, büyük bir sosyolojik merakla bu tarz davranış tipleriyle meşgul olurlar (</a:t>
            </a:r>
            <a:r>
              <a:rPr lang="tr-TR" dirty="0" err="1"/>
              <a:t>Becker</a:t>
            </a:r>
            <a:r>
              <a:rPr lang="tr-TR" dirty="0"/>
              <a:t> 1963; </a:t>
            </a:r>
            <a:r>
              <a:rPr lang="tr-TR" dirty="0" err="1"/>
              <a:t>Good</a:t>
            </a:r>
            <a:r>
              <a:rPr lang="tr-TR" dirty="0"/>
              <a:t> 2002). </a:t>
            </a:r>
          </a:p>
          <a:p>
            <a:endParaRPr lang="tr-TR" dirty="0"/>
          </a:p>
        </p:txBody>
      </p:sp>
    </p:spTree>
    <p:extLst>
      <p:ext uri="{BB962C8B-B14F-4D97-AF65-F5344CB8AC3E}">
        <p14:creationId xmlns:p14="http://schemas.microsoft.com/office/powerpoint/2010/main" val="36194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Sarkın davranış mı?</a:t>
            </a:r>
            <a:endParaRPr lang="tr-TR" dirty="0"/>
          </a:p>
        </p:txBody>
      </p:sp>
      <p:sp>
        <p:nvSpPr>
          <p:cNvPr id="3" name="İçerik Yer Tutucusu 2"/>
          <p:cNvSpPr>
            <a:spLocks noGrp="1"/>
          </p:cNvSpPr>
          <p:nvPr>
            <p:ph idx="1"/>
          </p:nvPr>
        </p:nvSpPr>
        <p:spPr/>
        <p:txBody>
          <a:bodyPr/>
          <a:lstStyle/>
          <a:p>
            <a:r>
              <a:rPr lang="tr-TR" dirty="0"/>
              <a:t>Sapkın ve çarpık davranış tipleri, insanların bütünüyle uymaktan çekindikleri davranış tipleri olarak tanımlanmaktadır. Çoğumuz, genellikle, toplumun kural ve beklentilerine koyunlar gibi uyabilir; fakat hepimiz her zaman uymayabiliriz. Bizler toplumumuz tarafından kaçınılmaz olarak şekillendirilirken, zaman zaman içimizden birileri kendi merakları ve hevesleri doğrultusunda davranış tipleri üreterek sosyal hayatımızı tayin eden kriterler oluştururlar. </a:t>
            </a:r>
          </a:p>
        </p:txBody>
      </p:sp>
    </p:spTree>
    <p:extLst>
      <p:ext uri="{BB962C8B-B14F-4D97-AF65-F5344CB8AC3E}">
        <p14:creationId xmlns:p14="http://schemas.microsoft.com/office/powerpoint/2010/main" val="41974149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TotalTime>
  <Words>579</Words>
  <Application>Microsoft Office PowerPoint</Application>
  <PresentationFormat>Geniş ekran</PresentationFormat>
  <Paragraphs>28</Paragraphs>
  <Slides>12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12</vt:i4>
      </vt:variant>
    </vt:vector>
  </HeadingPairs>
  <TitlesOfParts>
    <vt:vector size="15" baseType="lpstr">
      <vt:lpstr>Arial</vt:lpstr>
      <vt:lpstr>Garamond</vt:lpstr>
      <vt:lpstr>Organik</vt:lpstr>
      <vt:lpstr>Din Sosyolojisi I</vt:lpstr>
      <vt:lpstr>Sosyo-kültürel bağlam ve din</vt:lpstr>
      <vt:lpstr>Sosyo-kültürel bağlam ve din</vt:lpstr>
      <vt:lpstr>Sosyo-kültürel bağlam ve din</vt:lpstr>
      <vt:lpstr>Sosyo-kültürel bağlam ve din</vt:lpstr>
      <vt:lpstr>Melody Weeks Örneği</vt:lpstr>
      <vt:lpstr>Din sosyologu, uyumsuzluklarla ve insanların kendilerini saran sosyal güçlerle mücadele şekilleri ve sosyal faktörleri değiştirme biçimleriyle ilgilenir. </vt:lpstr>
      <vt:lpstr>Sosyo-kültürel çevreye tepki</vt:lpstr>
      <vt:lpstr>Sarkın davranış mı?</vt:lpstr>
      <vt:lpstr>Tartışma</vt:lpstr>
      <vt:lpstr>Soru-cevap</vt:lpstr>
      <vt:lpstr>Teşekkür…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Sosyolojisi I</dc:title>
  <dc:creator>user</dc:creator>
  <cp:lastModifiedBy>user</cp:lastModifiedBy>
  <cp:revision>3</cp:revision>
  <dcterms:created xsi:type="dcterms:W3CDTF">2017-12-18T14:56:46Z</dcterms:created>
  <dcterms:modified xsi:type="dcterms:W3CDTF">2017-12-18T15:15:06Z</dcterms:modified>
</cp:coreProperties>
</file>