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9"/>
  </p:notesMasterIdLst>
  <p:sldIdLst>
    <p:sldId id="526" r:id="rId2"/>
    <p:sldId id="527" r:id="rId3"/>
    <p:sldId id="611" r:id="rId4"/>
    <p:sldId id="612" r:id="rId5"/>
    <p:sldId id="613" r:id="rId6"/>
    <p:sldId id="615" r:id="rId7"/>
    <p:sldId id="622" r:id="rId8"/>
    <p:sldId id="616" r:id="rId9"/>
    <p:sldId id="617" r:id="rId10"/>
    <p:sldId id="618" r:id="rId11"/>
    <p:sldId id="619" r:id="rId12"/>
    <p:sldId id="620" r:id="rId13"/>
    <p:sldId id="589" r:id="rId14"/>
    <p:sldId id="590" r:id="rId15"/>
    <p:sldId id="578" r:id="rId16"/>
    <p:sldId id="609" r:id="rId17"/>
    <p:sldId id="621" r:id="rId18"/>
    <p:sldId id="600" r:id="rId19"/>
    <p:sldId id="603" r:id="rId20"/>
    <p:sldId id="601" r:id="rId21"/>
    <p:sldId id="602" r:id="rId22"/>
    <p:sldId id="594" r:id="rId23"/>
    <p:sldId id="583" r:id="rId24"/>
    <p:sldId id="595" r:id="rId25"/>
    <p:sldId id="599" r:id="rId26"/>
    <p:sldId id="582" r:id="rId27"/>
    <p:sldId id="596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39" autoAdjust="0"/>
    <p:restoredTop sz="94586" autoAdjust="0"/>
  </p:normalViewPr>
  <p:slideViewPr>
    <p:cSldViewPr>
      <p:cViewPr varScale="1">
        <p:scale>
          <a:sx n="65" d="100"/>
          <a:sy n="65" d="100"/>
        </p:scale>
        <p:origin x="9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DC043-D873-4214-AFB0-5EB3A67F5482}" type="datetimeFigureOut">
              <a:rPr lang="tr-TR" smtClean="0"/>
              <a:pPr/>
              <a:t>13.10.2021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BDF90-92F9-495F-85E8-350B13DDF77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801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CBDF90-92F9-495F-85E8-350B13DDF77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81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13.10.2021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2" name="31 Dikdörtgen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39 Dikdörtgen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40 Dikdörtgen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41 Dikdörtgen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56" name="55 Dikdörtgen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64 Dikdörtgen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65 Dikdörtgen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66 Dikdörtgen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Serbest Form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Serbest Form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Serbest Form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Serbest Form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Serbest Form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Serbest Form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Serbest Form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20 Serbest Form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Serbest Form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22 Serbest Form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23 Serbest Form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24 Serbest Form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25 Serbest Form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Serbest Form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Dikdörtgen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Dikdörtgen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Dikdörtgen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13.10.2021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16 Dikdörtgen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Dikdörtgen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Dikdörtgen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Dikdörtgen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Dikdörtgen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29 Dikdörtgen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13.10.2021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13.10.2021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8 Düz Bağlayıcı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Başlık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grpSp>
        <p:nvGrpSpPr>
          <p:cNvPr id="14" name="13 Grup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13.10.2021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Dikdörtgen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15 Dikdörtgen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16 Dikdörtgen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13.10.2021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503189" y="4905453"/>
            <a:ext cx="8229600" cy="164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ANKARA ÜNİVERSİTESİ</a:t>
            </a:r>
            <a:br>
              <a:rPr kumimoji="0" lang="tr-TR" sz="18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</a:br>
            <a:r>
              <a:rPr kumimoji="0" lang="tr-TR" sz="18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SU YÖNETİMİ ENSTİTÜSÜ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ENTEGRE SU YÖNETİMİ ANABİLİM DALI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1200" cap="none" spc="0" normalizeH="0" baseline="0" noProof="0" dirty="0">
              <a:ln>
                <a:solidFill>
                  <a:prstClr val="white">
                    <a:lumMod val="85000"/>
                    <a:lumOff val="15000"/>
                  </a:prstClr>
                </a:solidFill>
                <a:prstDash val="solid"/>
              </a:ln>
              <a:solidFill>
                <a:prstClr val="white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Maiandra GD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2020-2021 Güz Yarıyılı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58583" y="4474918"/>
            <a:ext cx="82296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   Prof. Dr. Yeşim  AHİ</a:t>
            </a:r>
            <a:br>
              <a:rPr kumimoji="0" lang="tr-TR" sz="32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</a:br>
            <a:r>
              <a:rPr kumimoji="0" lang="tr-TR" sz="32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     </a:t>
            </a:r>
            <a:br>
              <a:rPr kumimoji="0" lang="tr-TR" sz="32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</a:br>
            <a:endParaRPr kumimoji="0" lang="tr-TR" sz="3200" b="1" i="0" u="none" strike="noStrike" kern="1200" cap="none" spc="0" normalizeH="0" baseline="0" noProof="0" dirty="0">
              <a:ln>
                <a:solidFill>
                  <a:prstClr val="white">
                    <a:lumMod val="85000"/>
                    <a:lumOff val="15000"/>
                  </a:prstClr>
                </a:solidFill>
                <a:prstDash val="solid"/>
              </a:ln>
              <a:solidFill>
                <a:prstClr val="white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Maiandra GD" pitchFamily="34" charset="0"/>
              <a:ea typeface="+mn-ea"/>
              <a:cs typeface="+mn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71490" y="2350891"/>
            <a:ext cx="8692998" cy="1524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-10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ENTEGRE HAVZA YÖNETİMİ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600" b="1" i="0" u="none" strike="noStrike" kern="1200" cap="none" spc="-10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nsola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-10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Tezli Yüksek Lisans Dersi</a:t>
            </a:r>
            <a:endParaRPr kumimoji="0" lang="en-US" sz="4000" b="1" i="0" u="none" strike="noStrike" kern="1200" cap="none" spc="-10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nsolas"/>
              <a:ea typeface="+mn-ea"/>
              <a:cs typeface="+mn-cs"/>
            </a:endParaRPr>
          </a:p>
        </p:txBody>
      </p:sp>
      <p:pic>
        <p:nvPicPr>
          <p:cNvPr id="7" name="Resim 2" descr="logo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1578501" cy="166296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404664"/>
            <a:ext cx="18415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78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B0597B-B450-D24C-B8AC-E9237E19F0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86" y="1052736"/>
            <a:ext cx="9036496" cy="52565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0DE5B0-296E-9F45-8B7A-1BF33AC0761C}"/>
              </a:ext>
            </a:extLst>
          </p:cNvPr>
          <p:cNvSpPr txBox="1"/>
          <p:nvPr/>
        </p:nvSpPr>
        <p:spPr>
          <a:xfrm>
            <a:off x="91061" y="404664"/>
            <a:ext cx="75278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SÇD’den sonra çıkarılan yönetmelik ve tebliğler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1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6AD02-A7AC-624F-9AD0-07A18790CDE3}"/>
              </a:ext>
            </a:extLst>
          </p:cNvPr>
          <p:cNvSpPr txBox="1"/>
          <p:nvPr/>
        </p:nvSpPr>
        <p:spPr>
          <a:xfrm>
            <a:off x="6948264" y="6460749"/>
            <a:ext cx="1980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Bulut ve Birben</a:t>
            </a:r>
            <a:r>
              <a:rPr kumimoji="0" lang="en-TR" sz="1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2824765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FBBB2-B119-E045-BDE5-66AB7CE54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836712"/>
            <a:ext cx="9036496" cy="46805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EB174E-76C4-1941-A915-EEF42414ACA0}"/>
              </a:ext>
            </a:extLst>
          </p:cNvPr>
          <p:cNvSpPr txBox="1"/>
          <p:nvPr/>
        </p:nvSpPr>
        <p:spPr>
          <a:xfrm>
            <a:off x="7091963" y="6237312"/>
            <a:ext cx="1980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Bulut ve Birben</a:t>
            </a:r>
            <a:r>
              <a:rPr kumimoji="0" lang="en-TR" sz="1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1201616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-8404" y="332656"/>
            <a:ext cx="903649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HAVZA YÖNETİMİ YAKLAŞIMI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D6ECFF">
                    <a:lumMod val="7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Su Çerçeve Direktifinin temel yapısını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 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Direktif 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hedeflerine ulaşmada temel araç olarak ortaya konulan 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«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ECFF">
                    <a:lumMod val="7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bütünleşik </a:t>
            </a: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D6ECFF">
                    <a:lumMod val="7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havza 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ECFF">
                    <a:lumMod val="7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yönetimi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»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6ECFF">
                    <a:lumMod val="7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oluşturmaktadır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. 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Buna 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göre; iç sular, geçiş suları, kıyı suları, belirlenecek 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havzalar 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tanımlanacak ve yönetimleri havzalar bazında sürdürülecektir.</a:t>
            </a:r>
          </a:p>
        </p:txBody>
      </p:sp>
    </p:spTree>
    <p:extLst>
      <p:ext uri="{BB962C8B-B14F-4D97-AF65-F5344CB8AC3E}">
        <p14:creationId xmlns:p14="http://schemas.microsoft.com/office/powerpoint/2010/main" val="4258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918"/>
          <a:stretch/>
        </p:blipFill>
        <p:spPr>
          <a:xfrm>
            <a:off x="118829" y="580670"/>
            <a:ext cx="9025171" cy="6267936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-805190" y="188640"/>
            <a:ext cx="10873208" cy="392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29300" algn="l"/>
              </a:tabLst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ULUSAL HAVZA YÖNETİM STRATEJİSİ </a:t>
            </a: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2014-2023)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2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12772"/>
          <a:stretch/>
        </p:blipFill>
        <p:spPr>
          <a:xfrm>
            <a:off x="119062" y="1"/>
            <a:ext cx="9024937" cy="683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4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8640"/>
            <a:ext cx="4238625" cy="6391275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35226" y="2924944"/>
            <a:ext cx="4403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FF00"/>
                </a:solidFill>
              </a:rPr>
              <a:t>Strateji ve Eylem Planları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08643" y="3645024"/>
            <a:ext cx="4256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https://www.tarimorman.gov.tr/SYGM</a:t>
            </a:r>
          </a:p>
        </p:txBody>
      </p:sp>
    </p:spTree>
    <p:extLst>
      <p:ext uri="{BB962C8B-B14F-4D97-AF65-F5344CB8AC3E}">
        <p14:creationId xmlns:p14="http://schemas.microsoft.com/office/powerpoint/2010/main" val="6042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51520" y="188640"/>
            <a:ext cx="8784976" cy="6683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NHYP’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larının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ülkemizde hazırlanması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• Türkiye’nin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25 nehir havzası için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Nehir Havza Yönetim Planları (NHYP) ilgili  Yönetmelik uyarınca hazırlanmaktadır.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•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Aralık 2019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itibariyle 6 havzanın planları (Gediz, Meriç-Ergene, Büyük Menderes, Konya Kapalı, Susurluk ve Küçük Menderes Havzaları) tamamlanmış, kamuya duyurulmuş ve uygulamaya konulmuştur.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• Yönetim Planları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tamamlanan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diğer havzalar; Kuzey Ege, Burdur Kapalı, Akarçay, Batı Akdeniz ve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Yeşilırmak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havzalarıdır.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• 2020 yılı içerisinde ihale edilmesi planlanan 6 havza bulunmaktadır.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•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Ülkemizde ilk kez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böylelikle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NHYP’ları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2023 yılına kadar hazırlanmış olması hedeflenmektedir.</a:t>
            </a:r>
          </a:p>
        </p:txBody>
      </p:sp>
    </p:spTree>
    <p:extLst>
      <p:ext uri="{BB962C8B-B14F-4D97-AF65-F5344CB8AC3E}">
        <p14:creationId xmlns:p14="http://schemas.microsoft.com/office/powerpoint/2010/main" val="24394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62"/>
            <a:ext cx="5399382" cy="303123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349428"/>
            <a:ext cx="5454649" cy="355148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284984"/>
            <a:ext cx="4924923" cy="338827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80" y="3788212"/>
            <a:ext cx="5526657" cy="299774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720" y="6292139"/>
            <a:ext cx="170702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8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251520" y="44624"/>
            <a:ext cx="4698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Nehir Havzası Yönetim Planları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8"/>
            <a:ext cx="3906442" cy="620728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050" y="188640"/>
            <a:ext cx="3851920" cy="599372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4644008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tx2">
                    <a:lumMod val="90000"/>
                  </a:schemeClr>
                </a:solidFill>
              </a:rPr>
              <a:t>https://www.tarimorman.gov.tr/SYGM/Sayfalar/Detay.aspx?SayfaId=49</a:t>
            </a:r>
          </a:p>
        </p:txBody>
      </p:sp>
    </p:spTree>
    <p:extLst>
      <p:ext uri="{BB962C8B-B14F-4D97-AF65-F5344CB8AC3E}">
        <p14:creationId xmlns:p14="http://schemas.microsoft.com/office/powerpoint/2010/main" val="33406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" y="476672"/>
            <a:ext cx="9139961" cy="599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35496" y="332656"/>
            <a:ext cx="272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all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HAFTALIK KONULAR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788444"/>
              </p:ext>
            </p:extLst>
          </p:nvPr>
        </p:nvGraphicFramePr>
        <p:xfrm>
          <a:off x="154085" y="908720"/>
          <a:ext cx="8978900" cy="549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Çalışma Sayfası" r:id="rId3" imgW="7035849" imgH="3930614" progId="Excel.Sheet.12">
                  <p:embed/>
                </p:oleObj>
              </mc:Choice>
              <mc:Fallback>
                <p:oleObj name="Çalışma Sayfası" r:id="rId3" imgW="7035849" imgH="3930614" progId="Excel.Sheet.12">
                  <p:embed/>
                  <p:pic>
                    <p:nvPicPr>
                      <p:cNvPr id="2" name="Nesne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085" y="908720"/>
                        <a:ext cx="8978900" cy="549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2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88"/>
            <a:ext cx="9144000" cy="633670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51520" y="159023"/>
            <a:ext cx="4325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rgbClr val="FFFF00"/>
                </a:solidFill>
              </a:rPr>
              <a:t>Tamamlanan Projelerin Bir Kısmı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2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415280"/>
              </p:ext>
            </p:extLst>
          </p:nvPr>
        </p:nvGraphicFramePr>
        <p:xfrm>
          <a:off x="1" y="836712"/>
          <a:ext cx="9143999" cy="6021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9843">
                  <a:extLst>
                    <a:ext uri="{9D8B030D-6E8A-4147-A177-3AD203B41FA5}">
                      <a16:colId xmlns:a16="http://schemas.microsoft.com/office/drawing/2014/main" val="519419762"/>
                    </a:ext>
                  </a:extLst>
                </a:gridCol>
                <a:gridCol w="822157">
                  <a:extLst>
                    <a:ext uri="{9D8B030D-6E8A-4147-A177-3AD203B41FA5}">
                      <a16:colId xmlns:a16="http://schemas.microsoft.com/office/drawing/2014/main" val="2874106941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3419627717"/>
                    </a:ext>
                  </a:extLst>
                </a:gridCol>
              </a:tblGrid>
              <a:tr h="2654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Proje Adı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YIL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026404"/>
                  </a:ext>
                </a:extLst>
              </a:tr>
              <a:tr h="48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Başlangıç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ctr"/>
                </a:tc>
                <a:extLst>
                  <a:ext uri="{0D108BD9-81ED-4DB2-BD59-A6C34878D82A}">
                    <a16:rowId xmlns:a16="http://schemas.microsoft.com/office/drawing/2014/main" val="1466377024"/>
                  </a:ext>
                </a:extLst>
              </a:tr>
              <a:tr h="2654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Aras Havzası Taşkın Yönetim Planlarının Hazırlanması Projesi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b"/>
                </a:tc>
                <a:extLst>
                  <a:ext uri="{0D108BD9-81ED-4DB2-BD59-A6C34878D82A}">
                    <a16:rowId xmlns:a16="http://schemas.microsoft.com/office/drawing/2014/main" val="109345078"/>
                  </a:ext>
                </a:extLst>
              </a:tr>
              <a:tr h="2654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Fırat-Dicle Havzası Kuraklık Yönetim Planının Hazırlanması Projesi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b"/>
                </a:tc>
                <a:extLst>
                  <a:ext uri="{0D108BD9-81ED-4DB2-BD59-A6C34878D82A}">
                    <a16:rowId xmlns:a16="http://schemas.microsoft.com/office/drawing/2014/main" val="1325879546"/>
                  </a:ext>
                </a:extLst>
              </a:tr>
              <a:tr h="4892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Seyhan Ceyhan Asi Havzaları Kuraklık Yönetim Planının Hazırlanması Projesi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b"/>
                </a:tc>
                <a:extLst>
                  <a:ext uri="{0D108BD9-81ED-4DB2-BD59-A6C34878D82A}">
                    <a16:rowId xmlns:a16="http://schemas.microsoft.com/office/drawing/2014/main" val="3387755098"/>
                  </a:ext>
                </a:extLst>
              </a:tr>
              <a:tr h="2654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Fırat-Dicle Havzası Taşkın Yönetim Planlarının Hazırlanması Projesi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b"/>
                </a:tc>
                <a:extLst>
                  <a:ext uri="{0D108BD9-81ED-4DB2-BD59-A6C34878D82A}">
                    <a16:rowId xmlns:a16="http://schemas.microsoft.com/office/drawing/2014/main" val="3830180587"/>
                  </a:ext>
                </a:extLst>
              </a:tr>
              <a:tr h="5308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Kuzey Ege, Gediz ve Küçük Menderes Havzası Taşkın Yönetim Planlarının Hazırlanması Projesi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b"/>
                </a:tc>
                <a:extLst>
                  <a:ext uri="{0D108BD9-81ED-4DB2-BD59-A6C34878D82A}">
                    <a16:rowId xmlns:a16="http://schemas.microsoft.com/office/drawing/2014/main" val="1582026950"/>
                  </a:ext>
                </a:extLst>
              </a:tr>
              <a:tr h="7962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Türkiye'de 3 Pilot Nehir Havzasında Nehir Havzası Yönetim Planlarının Hazırlanması; Su Verimliliği ve Ekonomik Analizler Teknik Yardım Projesi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b"/>
                </a:tc>
                <a:extLst>
                  <a:ext uri="{0D108BD9-81ED-4DB2-BD59-A6C34878D82A}">
                    <a16:rowId xmlns:a16="http://schemas.microsoft.com/office/drawing/2014/main" val="1922782692"/>
                  </a:ext>
                </a:extLst>
              </a:tr>
              <a:tr h="7962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Su </a:t>
                      </a:r>
                      <a:r>
                        <a:rPr lang="en-US" sz="1200" u="none" strike="noStrike" dirty="0" err="1">
                          <a:effectLst/>
                        </a:rPr>
                        <a:t>Kaynaklarının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Sürdürülebilir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Yönetimi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için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Ülkemize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Özgü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Hidrolojik</a:t>
                      </a:r>
                      <a:r>
                        <a:rPr lang="en-US" sz="1200" u="none" strike="noStrike" dirty="0">
                          <a:effectLst/>
                        </a:rPr>
                        <a:t>, Su </a:t>
                      </a:r>
                      <a:r>
                        <a:rPr lang="en-US" sz="1200" u="none" strike="noStrike" dirty="0" err="1">
                          <a:effectLst/>
                        </a:rPr>
                        <a:t>Kalitesi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ve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Ekolojik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Modelleme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Aracı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Geliştirilmesi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Projesi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b"/>
                </a:tc>
                <a:extLst>
                  <a:ext uri="{0D108BD9-81ED-4DB2-BD59-A6C34878D82A}">
                    <a16:rowId xmlns:a16="http://schemas.microsoft.com/office/drawing/2014/main" val="1904538996"/>
                  </a:ext>
                </a:extLst>
              </a:tr>
              <a:tr h="2654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Küçük Menderes Nehir Havza Yönetim Planı Hazırlanması Projesi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b"/>
                </a:tc>
                <a:extLst>
                  <a:ext uri="{0D108BD9-81ED-4DB2-BD59-A6C34878D82A}">
                    <a16:rowId xmlns:a16="http://schemas.microsoft.com/office/drawing/2014/main" val="797692882"/>
                  </a:ext>
                </a:extLst>
              </a:tr>
              <a:tr h="2654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Kuzey Ege Nehir Havza Yönetim Planı Hazırlanması Projesi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b"/>
                </a:tc>
                <a:extLst>
                  <a:ext uri="{0D108BD9-81ED-4DB2-BD59-A6C34878D82A}">
                    <a16:rowId xmlns:a16="http://schemas.microsoft.com/office/drawing/2014/main" val="3226751486"/>
                  </a:ext>
                </a:extLst>
              </a:tr>
              <a:tr h="2654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Burdur Nehir Havza Yönetim Planı Hazırlanması Projesi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b"/>
                </a:tc>
                <a:extLst>
                  <a:ext uri="{0D108BD9-81ED-4DB2-BD59-A6C34878D82A}">
                    <a16:rowId xmlns:a16="http://schemas.microsoft.com/office/drawing/2014/main" val="1406561063"/>
                  </a:ext>
                </a:extLst>
              </a:tr>
              <a:tr h="5308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Burdur ve Batı Akdeniz Havzalarında Yeraltı Sularının Miktar ve Kalite Özelliklerinin Ortaya Konması ve Değerlendirilmesi Projesi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b"/>
                </a:tc>
                <a:extLst>
                  <a:ext uri="{0D108BD9-81ED-4DB2-BD59-A6C34878D82A}">
                    <a16:rowId xmlns:a16="http://schemas.microsoft.com/office/drawing/2014/main" val="4097843968"/>
                  </a:ext>
                </a:extLst>
              </a:tr>
              <a:tr h="5308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Yeşilırmak Havzasında Yeraltı Sularının Miktar ve Kalite Özelliklerinin Ortaya Konması ve Değerlendirilmesi Projesi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7" marR="5447" marT="5447" marB="0" anchor="b"/>
                </a:tc>
                <a:extLst>
                  <a:ext uri="{0D108BD9-81ED-4DB2-BD59-A6C34878D82A}">
                    <a16:rowId xmlns:a16="http://schemas.microsoft.com/office/drawing/2014/main" val="2947898704"/>
                  </a:ext>
                </a:extLst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251520" y="159023"/>
            <a:ext cx="428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rgbClr val="FFFF00"/>
                </a:solidFill>
              </a:rPr>
              <a:t>Devam Eden Projelerin Bir Kısmı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-100013"/>
            <a:ext cx="10210800" cy="705802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8315908" y="64886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Çetin, 2018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3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53370" cy="4365104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043608" y="4653136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tr-T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Ülkemizde SÇD’ ne paralel olarak son yıllarda EKOSİSTEM ESASLI İZLEME ve DEĞERLENDİRME ÇALIŞMALARI benimsenmektedir.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19" y="4277"/>
            <a:ext cx="9358812" cy="685372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6364181"/>
            <a:ext cx="170702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43608" y="764704"/>
            <a:ext cx="7560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FFF00"/>
                </a:solidFill>
              </a:rPr>
              <a:t>Biyolojik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izleme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/>
              <a:t>insani</a:t>
            </a:r>
            <a:r>
              <a:rPr lang="en-US" sz="2800" dirty="0"/>
              <a:t> </a:t>
            </a:r>
            <a:r>
              <a:rPr lang="en-US" sz="2800" dirty="0" err="1"/>
              <a:t>faaliyetlerin</a:t>
            </a:r>
            <a:r>
              <a:rPr lang="en-US" sz="2800" dirty="0"/>
              <a:t> </a:t>
            </a:r>
            <a:r>
              <a:rPr lang="en-US" sz="2800" dirty="0" err="1"/>
              <a:t>neden</a:t>
            </a:r>
            <a:r>
              <a:rPr lang="en-US" sz="2800" dirty="0"/>
              <a:t> </a:t>
            </a:r>
            <a:r>
              <a:rPr lang="en-US" sz="2800" dirty="0" err="1"/>
              <a:t>olduğu</a:t>
            </a:r>
            <a:r>
              <a:rPr lang="en-US" sz="2800" dirty="0"/>
              <a:t> </a:t>
            </a:r>
            <a:r>
              <a:rPr lang="en-US" sz="2800" dirty="0" err="1"/>
              <a:t>çevresel</a:t>
            </a:r>
            <a:r>
              <a:rPr lang="en-US" sz="2800" dirty="0"/>
              <a:t> </a:t>
            </a:r>
            <a:r>
              <a:rPr lang="en-US" sz="2800" dirty="0" err="1"/>
              <a:t>değişimlerin</a:t>
            </a:r>
            <a:r>
              <a:rPr lang="en-US" sz="2800" dirty="0"/>
              <a:t> </a:t>
            </a:r>
            <a:r>
              <a:rPr lang="en-US" sz="2800" dirty="0" err="1"/>
              <a:t>biyolojik</a:t>
            </a:r>
            <a:r>
              <a:rPr lang="en-US" sz="2800" dirty="0"/>
              <a:t> </a:t>
            </a:r>
            <a:r>
              <a:rPr lang="en-US" sz="2800" dirty="0" err="1"/>
              <a:t>tepkiler</a:t>
            </a:r>
            <a:r>
              <a:rPr lang="en-US" sz="2800" dirty="0"/>
              <a:t> </a:t>
            </a:r>
            <a:r>
              <a:rPr lang="en-US" sz="2800" dirty="0" err="1"/>
              <a:t>yardımı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değerlendirilmesi</a:t>
            </a:r>
            <a:r>
              <a:rPr lang="en-US" sz="2800" dirty="0"/>
              <a:t> </a:t>
            </a:r>
            <a:r>
              <a:rPr lang="en-US" sz="2800" dirty="0" err="1"/>
              <a:t>anlamına</a:t>
            </a:r>
            <a:r>
              <a:rPr lang="en-US" sz="2800" dirty="0"/>
              <a:t> </a:t>
            </a:r>
            <a:r>
              <a:rPr lang="en-US" sz="2800" dirty="0" err="1"/>
              <a:t>gelmektedir</a:t>
            </a:r>
            <a:r>
              <a:rPr lang="en-US" sz="2800" dirty="0"/>
              <a:t>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99" y="3861048"/>
            <a:ext cx="8991600" cy="202882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6093296"/>
            <a:ext cx="170702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4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" y="0"/>
            <a:ext cx="9142630" cy="685799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6364181"/>
            <a:ext cx="170702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1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t="697"/>
          <a:stretch/>
        </p:blipFill>
        <p:spPr>
          <a:xfrm>
            <a:off x="0" y="188639"/>
            <a:ext cx="9144000" cy="666936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8" y="6361437"/>
            <a:ext cx="170702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8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260648"/>
            <a:ext cx="8064896" cy="6768752"/>
          </a:xfrm>
        </p:spPr>
        <p:txBody>
          <a:bodyPr>
            <a:noAutofit/>
          </a:bodyPr>
          <a:lstStyle/>
          <a:p>
            <a:pPr marL="68580" indent="0" algn="ctr">
              <a:lnSpc>
                <a:spcPct val="150000"/>
              </a:lnSpc>
              <a:buNone/>
            </a:pPr>
            <a:r>
              <a:rPr lang="tr-TR" sz="2400" b="1" dirty="0">
                <a:solidFill>
                  <a:srgbClr val="FFFF00"/>
                </a:solidFill>
              </a:rPr>
              <a:t>Avrupa Birliği Su Çerçeve Direktifi (23 Ekim 2000 tarih ve 2000/60/EC sayılı);</a:t>
            </a:r>
          </a:p>
          <a:p>
            <a:pPr marL="68580" indent="0" algn="ctr">
              <a:buNone/>
            </a:pPr>
            <a:r>
              <a:rPr lang="en-US" sz="2400" dirty="0"/>
              <a:t>22</a:t>
            </a:r>
            <a:r>
              <a:rPr lang="tr-TR" sz="2400" dirty="0"/>
              <a:t> </a:t>
            </a:r>
            <a:r>
              <a:rPr lang="en-US" sz="2400" dirty="0" err="1"/>
              <a:t>Aralık</a:t>
            </a:r>
            <a:r>
              <a:rPr lang="en-US" sz="2400" dirty="0"/>
              <a:t> 2000 </a:t>
            </a:r>
            <a:r>
              <a:rPr lang="en-US" sz="2400" dirty="0" err="1"/>
              <a:t>tarihinde</a:t>
            </a:r>
            <a:r>
              <a:rPr lang="en-US" sz="2400" dirty="0"/>
              <a:t> </a:t>
            </a:r>
            <a:r>
              <a:rPr lang="en-US" sz="2400" dirty="0" err="1"/>
              <a:t>yayınlanarak</a:t>
            </a:r>
            <a:r>
              <a:rPr lang="en-US" sz="2400" dirty="0"/>
              <a:t> </a:t>
            </a:r>
            <a:r>
              <a:rPr lang="en-US" sz="2400" dirty="0" err="1"/>
              <a:t>yürürlüğe</a:t>
            </a:r>
            <a:r>
              <a:rPr lang="en-US" sz="2400" dirty="0"/>
              <a:t> </a:t>
            </a:r>
            <a:r>
              <a:rPr lang="en-US" sz="2400" dirty="0" err="1"/>
              <a:t>girmiştir</a:t>
            </a:r>
            <a:r>
              <a:rPr lang="en-US" sz="2400" dirty="0"/>
              <a:t>.</a:t>
            </a:r>
            <a:endParaRPr lang="tr-TR" sz="2400" dirty="0"/>
          </a:p>
          <a:p>
            <a:pPr marL="68580" indent="0" algn="ctr">
              <a:buNone/>
            </a:pPr>
            <a:endParaRPr lang="tr-TR" sz="2400" b="1" dirty="0"/>
          </a:p>
          <a:p>
            <a:pPr marL="68580" indent="0" algn="ctr">
              <a:lnSpc>
                <a:spcPct val="150000"/>
              </a:lnSpc>
              <a:buNone/>
            </a:pPr>
            <a:r>
              <a:rPr lang="tr-TR" sz="2400" dirty="0"/>
              <a:t>Bu direktif ile birlikte, mevcut havza koruma yönetmeliklerinde </a:t>
            </a:r>
            <a:r>
              <a:rPr lang="tr-TR" sz="2400" dirty="0">
                <a:solidFill>
                  <a:srgbClr val="FFFF00"/>
                </a:solidFill>
              </a:rPr>
              <a:t>ana hedef;</a:t>
            </a:r>
          </a:p>
          <a:p>
            <a:pPr marL="68580" indent="0" algn="ctr">
              <a:lnSpc>
                <a:spcPct val="150000"/>
              </a:lnSpc>
              <a:buNone/>
            </a:pPr>
            <a:r>
              <a:rPr lang="tr-TR" sz="2400" dirty="0"/>
              <a:t>Su kaynaklarının (nehirler, göller, geçiş suları, yeraltı suları, kıyı suları) </a:t>
            </a:r>
            <a:r>
              <a:rPr lang="tr-TR" sz="2400" dirty="0" err="1"/>
              <a:t>kantite</a:t>
            </a:r>
            <a:r>
              <a:rPr lang="tr-TR" sz="2400" dirty="0"/>
              <a:t> ve kalite olarak bütüncül korunmasına ilişkin havza bazında belirlenecek çevresel hedeflere ulaşımı sağlayacak </a:t>
            </a:r>
            <a:r>
              <a:rPr lang="tr-TR" sz="2400" dirty="0">
                <a:solidFill>
                  <a:srgbClr val="FFFF00"/>
                </a:solidFill>
              </a:rPr>
              <a:t>yönetim ve planlama esaslarının çerçevesini </a:t>
            </a:r>
            <a:r>
              <a:rPr lang="tr-TR" sz="2400" dirty="0"/>
              <a:t>oluşturmaktır.</a:t>
            </a:r>
          </a:p>
          <a:p>
            <a:pPr marL="68580" indent="0" algn="ctr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6064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764704"/>
            <a:ext cx="8700453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SÇD ile </a:t>
            </a: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temel olarak</a:t>
            </a: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 tüm suların 2015 yılı itibariyle </a:t>
            </a:r>
            <a:endParaRPr kumimoji="0" lang="tr-TR" sz="3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ECFF">
                    <a:lumMod val="7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“</a:t>
            </a: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rgbClr val="D6ECFF">
                    <a:lumMod val="7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iyi su durumuna”</a:t>
            </a: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endParaRPr kumimoji="0" lang="tr-TR" sz="4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ulaştırılması 2027 yılı itibariyle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nihai sonuçların alınması hedeflenmiştir.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40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107504" y="260648"/>
            <a:ext cx="8388932" cy="47267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/>
              <a:t>SÇD, yüzey suyu çekimi hakkındaki Direktif, Banyo Suları Direktifi, Tehlikeli Maddeler Direktifi, Tatlısu Balıkları Direktifi, Yeraltı suyu Direktiflerinin yerini almıştır.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 </a:t>
            </a:r>
            <a:r>
              <a:rPr lang="tr-TR" sz="2400" dirty="0">
                <a:solidFill>
                  <a:srgbClr val="FFFF00"/>
                </a:solidFill>
              </a:rPr>
              <a:t>Sularla ilgili mevzuat tek bir direktif altında birleştirilmiştir. 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Bununla birlikte, Kentsel Atıksu Arıtımı Direktifi, Nitrat Direktifi, Entegre Kirlilik Koruma ve Kontrol Direktifi yürürlükte kalmıştır.</a:t>
            </a:r>
          </a:p>
        </p:txBody>
      </p:sp>
    </p:spTree>
    <p:extLst>
      <p:ext uri="{BB962C8B-B14F-4D97-AF65-F5344CB8AC3E}">
        <p14:creationId xmlns:p14="http://schemas.microsoft.com/office/powerpoint/2010/main" val="14849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367DA0-93CB-CD45-AF04-949EB81FE2D7}"/>
              </a:ext>
            </a:extLst>
          </p:cNvPr>
          <p:cNvSpPr/>
          <p:nvPr/>
        </p:nvSpPr>
        <p:spPr>
          <a:xfrm>
            <a:off x="755576" y="188640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 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Türkiye’de AB mevzuatına uyum sürecinde birçok yasal düzenleme yapılmıştır.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Buna karşın, Türkiye’de AB SÇD standartlarına uygun bir su kanununun olmayışının, suyun etkin bir şekilde yönetimini ve kurumlar arası koordinasyonunu olumsuz şekilde etkilediği tespit edilmiştir.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2012 yılında hazırlanan “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Su Kanunu Tasarısı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” günümüz şartları ve AB SÇD ile uyumlu olacak şekilde güncellenerek yürürlüğe konulması, su yönetimi açısından politik, örgütsel ve hukuki bütünlüğü sağlayabilecektir.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EBDA03-F568-8646-AF4E-8CBC8E508F15}"/>
              </a:ext>
            </a:extLst>
          </p:cNvPr>
          <p:cNvSpPr txBox="1"/>
          <p:nvPr/>
        </p:nvSpPr>
        <p:spPr>
          <a:xfrm>
            <a:off x="6228184" y="5877272"/>
            <a:ext cx="1980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Bulut ve Birben</a:t>
            </a:r>
            <a:r>
              <a:rPr kumimoji="0" lang="en-TR" sz="1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73993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33275D-D2FC-2E4C-B1DF-49ED9F60DCC4}"/>
              </a:ext>
            </a:extLst>
          </p:cNvPr>
          <p:cNvSpPr/>
          <p:nvPr/>
        </p:nvSpPr>
        <p:spPr>
          <a:xfrm>
            <a:off x="755576" y="764704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Türkiye’de SÇD ve AB uyum süreciyle birlikte “çevre” alanında yasal düzenlemeler hız kazanmıştır.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10.05.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1926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 tarihli 831 sayılı 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Sular Hakkında Kanun’dan 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günümüze kadar suyu kendine konu edinmiş 18 adet Kanun yürürlüğe girmiştir.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Bununla birlikte, SÇD sonrası 22 adet yönetmelik ve 9 adet tebliğ yürürlüğe konmuştur.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8D7C9F-64E5-B348-803A-9917CB8E3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184" y="4581128"/>
            <a:ext cx="2615631" cy="1660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0C6EF1-1AE6-2D49-A9BF-5DEA135FFEAA}"/>
              </a:ext>
            </a:extLst>
          </p:cNvPr>
          <p:cNvSpPr txBox="1"/>
          <p:nvPr/>
        </p:nvSpPr>
        <p:spPr>
          <a:xfrm>
            <a:off x="6336387" y="6510161"/>
            <a:ext cx="1980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Bulut ve Birben</a:t>
            </a:r>
            <a:r>
              <a:rPr kumimoji="0" lang="en-TR" sz="1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2942514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6961F6-77E1-824F-8641-01E7BCED24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124744"/>
            <a:ext cx="8640960" cy="46085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014575-1D96-9F49-8C76-7FEF38C9D3B2}"/>
              </a:ext>
            </a:extLst>
          </p:cNvPr>
          <p:cNvSpPr txBox="1"/>
          <p:nvPr/>
        </p:nvSpPr>
        <p:spPr>
          <a:xfrm>
            <a:off x="107504" y="260648"/>
            <a:ext cx="2983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Su ile ilgili </a:t>
            </a:r>
            <a:r>
              <a:rPr kumimoji="0" lang="en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kanunlar</a:t>
            </a:r>
            <a:r>
              <a:rPr kumimoji="0" lang="en-T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 TR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45F1B7-6964-4244-A0BB-6A4AD8AAD002}"/>
              </a:ext>
            </a:extLst>
          </p:cNvPr>
          <p:cNvSpPr txBox="1"/>
          <p:nvPr/>
        </p:nvSpPr>
        <p:spPr>
          <a:xfrm>
            <a:off x="6624419" y="5877272"/>
            <a:ext cx="1980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Bulut ve Birben</a:t>
            </a:r>
            <a:r>
              <a:rPr kumimoji="0" lang="en-TR" sz="1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71723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86EC15-26C5-714F-8C3E-CC66A97502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916832"/>
            <a:ext cx="8784976" cy="37444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2C14E3-A830-6349-A7F8-E4484ED20668}"/>
              </a:ext>
            </a:extLst>
          </p:cNvPr>
          <p:cNvSpPr txBox="1"/>
          <p:nvPr/>
        </p:nvSpPr>
        <p:spPr>
          <a:xfrm>
            <a:off x="179512" y="1085835"/>
            <a:ext cx="8255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SÇD’den önce çıkarılan su ile ilgili tüzük, yönetmelik ve tebliğler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1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54528D-4FA2-E54C-94EB-FDF15CB89F00}"/>
              </a:ext>
            </a:extLst>
          </p:cNvPr>
          <p:cNvSpPr txBox="1"/>
          <p:nvPr/>
        </p:nvSpPr>
        <p:spPr>
          <a:xfrm>
            <a:off x="6660232" y="6165304"/>
            <a:ext cx="1980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Bulut ve Birben</a:t>
            </a:r>
            <a:r>
              <a:rPr kumimoji="0" lang="en-TR" sz="1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320608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5311</TotalTime>
  <Words>630</Words>
  <Application>Microsoft Office PowerPoint</Application>
  <PresentationFormat>Ekran Gösterisi (4:3)</PresentationFormat>
  <Paragraphs>93</Paragraphs>
  <Slides>27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9" baseType="lpstr">
      <vt:lpstr>Arial Black</vt:lpstr>
      <vt:lpstr>Calibri</vt:lpstr>
      <vt:lpstr>Consolas</vt:lpstr>
      <vt:lpstr>Corbel</vt:lpstr>
      <vt:lpstr>Maiandra GD</vt:lpstr>
      <vt:lpstr>Times</vt:lpstr>
      <vt:lpstr>Times New Roman</vt:lpstr>
      <vt:lpstr>Wingdings</vt:lpstr>
      <vt:lpstr>Wingdings 2</vt:lpstr>
      <vt:lpstr>Wingdings 3</vt:lpstr>
      <vt:lpstr>Metro</vt:lpstr>
      <vt:lpstr>Çalışma Sayfası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Yesim ERDEM</dc:creator>
  <cp:lastModifiedBy>HP</cp:lastModifiedBy>
  <cp:revision>503</cp:revision>
  <dcterms:created xsi:type="dcterms:W3CDTF">2010-06-04T06:15:00Z</dcterms:created>
  <dcterms:modified xsi:type="dcterms:W3CDTF">2021-10-13T08:39:14Z</dcterms:modified>
</cp:coreProperties>
</file>