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29"/>
  </p:notesMasterIdLst>
  <p:sldIdLst>
    <p:sldId id="526" r:id="rId2"/>
    <p:sldId id="527" r:id="rId3"/>
    <p:sldId id="611" r:id="rId4"/>
    <p:sldId id="612" r:id="rId5"/>
    <p:sldId id="613" r:id="rId6"/>
    <p:sldId id="615" r:id="rId7"/>
    <p:sldId id="622" r:id="rId8"/>
    <p:sldId id="616" r:id="rId9"/>
    <p:sldId id="617" r:id="rId10"/>
    <p:sldId id="618" r:id="rId11"/>
    <p:sldId id="619" r:id="rId12"/>
    <p:sldId id="620" r:id="rId13"/>
    <p:sldId id="589" r:id="rId14"/>
    <p:sldId id="590" r:id="rId15"/>
    <p:sldId id="578" r:id="rId16"/>
    <p:sldId id="609" r:id="rId17"/>
    <p:sldId id="621" r:id="rId18"/>
    <p:sldId id="600" r:id="rId19"/>
    <p:sldId id="603" r:id="rId20"/>
    <p:sldId id="601" r:id="rId21"/>
    <p:sldId id="602" r:id="rId22"/>
    <p:sldId id="594" r:id="rId23"/>
    <p:sldId id="583" r:id="rId24"/>
    <p:sldId id="595" r:id="rId25"/>
    <p:sldId id="599" r:id="rId26"/>
    <p:sldId id="582" r:id="rId27"/>
    <p:sldId id="596" r:id="rId2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439" autoAdjust="0"/>
    <p:restoredTop sz="94586" autoAdjust="0"/>
  </p:normalViewPr>
  <p:slideViewPr>
    <p:cSldViewPr>
      <p:cViewPr varScale="1">
        <p:scale>
          <a:sx n="65" d="100"/>
          <a:sy n="65" d="100"/>
        </p:scale>
        <p:origin x="98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EDC043-D873-4214-AFB0-5EB3A67F5482}" type="datetimeFigureOut">
              <a:rPr lang="tr-TR" smtClean="0"/>
              <a:pPr/>
              <a:t>13.10.2021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CBDF90-92F9-495F-85E8-350B13DDF77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019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CBDF90-92F9-495F-85E8-350B13DDF77C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381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13.10.2021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2" name="31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39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40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41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56" name="55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64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65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66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Serbest Form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Serbest Form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Serbest Form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Serbest Form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Serbest Form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Serbest Form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Serbest Form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20 Serbest Form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Serbest Form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22 Serbest Form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23 Serbest Form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24 Serbest Form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25 Serbest Form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Serbest Form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8 Dikdörtgen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9 Dikdörtgen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Dikdörtgen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Dikdörtgen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16 Dikdörtgen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Dikdörtgen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Dikdörtgen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Dikdörtgen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Dikdörtgen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29 Dikdörtgen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8 Düz Bağlayıcı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Grup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Başlık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grpSp>
        <p:nvGrpSpPr>
          <p:cNvPr id="14" name="13 Grup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Grup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13.10.2021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14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15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16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13.10.2021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503189" y="4905453"/>
            <a:ext cx="8229600" cy="1643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solidFill>
                    <a:prstClr val="white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Maiandra GD" pitchFamily="34" charset="0"/>
                <a:ea typeface="+mn-ea"/>
                <a:cs typeface="+mn-cs"/>
              </a:rPr>
              <a:t>ANKARA ÜNİVERSİTESİ</a:t>
            </a:r>
            <a:br>
              <a:rPr kumimoji="0" lang="tr-TR" sz="1800" b="1" i="0" u="none" strike="noStrike" kern="1200" cap="none" spc="0" normalizeH="0" baseline="0" noProof="0" dirty="0">
                <a:ln>
                  <a:solidFill>
                    <a:prstClr val="white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Maiandra GD" pitchFamily="34" charset="0"/>
                <a:ea typeface="+mn-ea"/>
                <a:cs typeface="+mn-cs"/>
              </a:rPr>
            </a:br>
            <a:r>
              <a:rPr kumimoji="0" lang="tr-TR" sz="1800" b="1" i="0" u="none" strike="noStrike" kern="1200" cap="none" spc="0" normalizeH="0" baseline="0" noProof="0" dirty="0">
                <a:ln>
                  <a:solidFill>
                    <a:prstClr val="white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Maiandra GD" pitchFamily="34" charset="0"/>
                <a:ea typeface="+mn-ea"/>
                <a:cs typeface="+mn-cs"/>
              </a:rPr>
              <a:t>SU YÖNETİMİ ENSTİTÜSÜ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solidFill>
                    <a:prstClr val="white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Maiandra GD" pitchFamily="34" charset="0"/>
                <a:ea typeface="+mn-ea"/>
                <a:cs typeface="+mn-cs"/>
              </a:rPr>
              <a:t>ENTEGRE SU YÖNETİMİ ANABİLİM DALI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1" i="0" u="none" strike="noStrike" kern="1200" cap="none" spc="0" normalizeH="0" baseline="0" noProof="0" dirty="0">
              <a:ln>
                <a:solidFill>
                  <a:prstClr val="white">
                    <a:lumMod val="85000"/>
                    <a:lumOff val="15000"/>
                  </a:prstClr>
                </a:solidFill>
                <a:prstDash val="solid"/>
              </a:ln>
              <a:solidFill>
                <a:prstClr val="white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uLnTx/>
              <a:uFillTx/>
              <a:latin typeface="Maiandra GD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solidFill>
                    <a:prstClr val="white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Maiandra GD" pitchFamily="34" charset="0"/>
                <a:ea typeface="+mn-ea"/>
                <a:cs typeface="+mn-cs"/>
              </a:rPr>
              <a:t>2020-2021 Güz Yarıyılı</a:t>
            </a:r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358583" y="4474918"/>
            <a:ext cx="822960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>
                <a:ln>
                  <a:solidFill>
                    <a:prstClr val="white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Maiandra GD" pitchFamily="34" charset="0"/>
                <a:ea typeface="+mn-ea"/>
                <a:cs typeface="+mn-cs"/>
              </a:rPr>
              <a:t>   Prof. Dr. Yeşim  AHİ</a:t>
            </a:r>
            <a:br>
              <a:rPr kumimoji="0" lang="tr-TR" sz="3200" b="1" i="0" u="none" strike="noStrike" kern="1200" cap="none" spc="0" normalizeH="0" baseline="0" noProof="0" dirty="0">
                <a:ln>
                  <a:solidFill>
                    <a:prstClr val="white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Maiandra GD" pitchFamily="34" charset="0"/>
                <a:ea typeface="+mn-ea"/>
                <a:cs typeface="+mn-cs"/>
              </a:rPr>
            </a:br>
            <a:r>
              <a:rPr kumimoji="0" lang="tr-TR" sz="3200" b="1" i="0" u="none" strike="noStrike" kern="1200" cap="none" spc="0" normalizeH="0" baseline="0" noProof="0" dirty="0">
                <a:ln>
                  <a:solidFill>
                    <a:prstClr val="white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Maiandra GD" pitchFamily="34" charset="0"/>
                <a:ea typeface="+mn-ea"/>
                <a:cs typeface="+mn-cs"/>
              </a:rPr>
              <a:t>     </a:t>
            </a:r>
            <a:br>
              <a:rPr kumimoji="0" lang="tr-TR" sz="3200" b="1" i="0" u="none" strike="noStrike" kern="1200" cap="none" spc="0" normalizeH="0" baseline="0" noProof="0" dirty="0">
                <a:ln>
                  <a:solidFill>
                    <a:prstClr val="white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prstClr val="white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Maiandra GD" pitchFamily="34" charset="0"/>
                <a:ea typeface="+mn-ea"/>
                <a:cs typeface="+mn-cs"/>
              </a:rPr>
            </a:br>
            <a:endParaRPr kumimoji="0" lang="tr-TR" sz="3200" b="1" i="0" u="none" strike="noStrike" kern="1200" cap="none" spc="0" normalizeH="0" baseline="0" noProof="0" dirty="0">
              <a:ln>
                <a:solidFill>
                  <a:prstClr val="white">
                    <a:lumMod val="85000"/>
                    <a:lumOff val="15000"/>
                  </a:prstClr>
                </a:solidFill>
                <a:prstDash val="solid"/>
              </a:ln>
              <a:solidFill>
                <a:prstClr val="white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uLnTx/>
              <a:uFillTx/>
              <a:latin typeface="Maiandra GD" pitchFamily="34" charset="0"/>
              <a:ea typeface="+mn-ea"/>
              <a:cs typeface="+mn-cs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71490" y="2350891"/>
            <a:ext cx="8692998" cy="15240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-10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ENTEGRE HAVZA YÖNETİMİ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600" b="1" i="0" u="none" strike="noStrike" kern="1200" cap="none" spc="-10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nsola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-10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Tezli Yüksek Lisans Dersi</a:t>
            </a:r>
            <a:endParaRPr kumimoji="0" lang="en-US" sz="4000" b="1" i="0" u="none" strike="noStrike" kern="1200" cap="none" spc="-10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nsolas"/>
              <a:ea typeface="+mn-ea"/>
              <a:cs typeface="+mn-cs"/>
            </a:endParaRPr>
          </a:p>
        </p:txBody>
      </p:sp>
      <p:pic>
        <p:nvPicPr>
          <p:cNvPr id="7" name="Resim 2" descr="logo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1578501" cy="1662964"/>
          </a:xfrm>
          <a:prstGeom prst="rect">
            <a:avLst/>
          </a:prstGeom>
          <a:noFill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404664"/>
            <a:ext cx="1841500" cy="134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078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3B0597B-B450-D24C-B8AC-E9237E19F06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86" y="1052736"/>
            <a:ext cx="9036496" cy="52565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00DE5B0-296E-9F45-8B7A-1BF33AC0761C}"/>
              </a:ext>
            </a:extLst>
          </p:cNvPr>
          <p:cNvSpPr txBox="1"/>
          <p:nvPr/>
        </p:nvSpPr>
        <p:spPr>
          <a:xfrm>
            <a:off x="91061" y="404664"/>
            <a:ext cx="75278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SÇD’den sonra çıkarılan yönetmelik ve tebliğler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1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B6AD02-A7AC-624F-9AD0-07A18790CDE3}"/>
              </a:ext>
            </a:extLst>
          </p:cNvPr>
          <p:cNvSpPr txBox="1"/>
          <p:nvPr/>
        </p:nvSpPr>
        <p:spPr>
          <a:xfrm>
            <a:off x="6948264" y="6460749"/>
            <a:ext cx="19800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Bulut ve Birben</a:t>
            </a:r>
            <a:r>
              <a:rPr kumimoji="0" lang="en-TR" sz="16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, 2019</a:t>
            </a:r>
          </a:p>
        </p:txBody>
      </p:sp>
    </p:spTree>
    <p:extLst>
      <p:ext uri="{BB962C8B-B14F-4D97-AF65-F5344CB8AC3E}">
        <p14:creationId xmlns:p14="http://schemas.microsoft.com/office/powerpoint/2010/main" val="2824765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7FBBB2-B119-E045-BDE5-66AB7CE54D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836712"/>
            <a:ext cx="9036496" cy="46805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EB174E-76C4-1941-A915-EEF42414ACA0}"/>
              </a:ext>
            </a:extLst>
          </p:cNvPr>
          <p:cNvSpPr txBox="1"/>
          <p:nvPr/>
        </p:nvSpPr>
        <p:spPr>
          <a:xfrm>
            <a:off x="7091963" y="6237312"/>
            <a:ext cx="19800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Bulut ve Birben</a:t>
            </a:r>
            <a:r>
              <a:rPr kumimoji="0" lang="en-TR" sz="16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, 2019</a:t>
            </a:r>
          </a:p>
        </p:txBody>
      </p:sp>
    </p:spTree>
    <p:extLst>
      <p:ext uri="{BB962C8B-B14F-4D97-AF65-F5344CB8AC3E}">
        <p14:creationId xmlns:p14="http://schemas.microsoft.com/office/powerpoint/2010/main" val="1201616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-8404" y="332656"/>
            <a:ext cx="9036496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HAVZA YÖNETİMİ YAKLAŞIMI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6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srgbClr val="D6ECFF">
                    <a:lumMod val="75000"/>
                  </a:srgb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Su Çerçeve Direktifinin temel yapısını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, </a:t>
            </a: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Direktif 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hedeflerine ulaşmada temel araç olarak ortaya konulan </a:t>
            </a: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«</a:t>
            </a: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6ECFF">
                    <a:lumMod val="75000"/>
                  </a:srgb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bütünleşik </a:t>
            </a: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D6ECFF">
                    <a:lumMod val="75000"/>
                  </a:srgb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havza </a:t>
            </a: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6ECFF">
                    <a:lumMod val="75000"/>
                  </a:srgb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yönetimi</a:t>
            </a: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»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6ECFF">
                    <a:lumMod val="75000"/>
                  </a:srgb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oluşturmaktadır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. </a:t>
            </a: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Buna 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göre; iç sular, geçiş suları, kıyı suları, belirlenecek 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havzalar 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tanımlanacak ve yönetimleri havzalar bazında sürdürülecektir.</a:t>
            </a:r>
          </a:p>
        </p:txBody>
      </p:sp>
    </p:spTree>
    <p:extLst>
      <p:ext uri="{BB962C8B-B14F-4D97-AF65-F5344CB8AC3E}">
        <p14:creationId xmlns:p14="http://schemas.microsoft.com/office/powerpoint/2010/main" val="42586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918"/>
          <a:stretch/>
        </p:blipFill>
        <p:spPr>
          <a:xfrm>
            <a:off x="118829" y="580670"/>
            <a:ext cx="9025171" cy="6267936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-805190" y="188640"/>
            <a:ext cx="10873208" cy="392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29300" algn="l"/>
              </a:tabLst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ULUSAL HAVZA YÖNETİM STRATEJİSİ </a:t>
            </a:r>
            <a:r>
              <a:rPr kumimoji="0" lang="tr-T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2014-2023)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228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t="12772"/>
          <a:stretch/>
        </p:blipFill>
        <p:spPr>
          <a:xfrm>
            <a:off x="119062" y="1"/>
            <a:ext cx="9024937" cy="683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34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88640"/>
            <a:ext cx="4238625" cy="6391275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135226" y="2924944"/>
            <a:ext cx="44037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smtClean="0">
                <a:solidFill>
                  <a:srgbClr val="FFFF00"/>
                </a:solidFill>
              </a:rPr>
              <a:t>Strateji ve Eylem Planları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08643" y="3645024"/>
            <a:ext cx="42569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https://www.tarimorman.gov.tr/SYGM</a:t>
            </a:r>
          </a:p>
        </p:txBody>
      </p:sp>
    </p:spTree>
    <p:extLst>
      <p:ext uri="{BB962C8B-B14F-4D97-AF65-F5344CB8AC3E}">
        <p14:creationId xmlns:p14="http://schemas.microsoft.com/office/powerpoint/2010/main" val="60428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251520" y="188640"/>
            <a:ext cx="8784976" cy="6683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NHYP’ </a:t>
            </a:r>
            <a:r>
              <a:rPr kumimoji="0" lang="tr-TR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larının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ülkemizde hazırlanması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• Türkiye’nin 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25 nehir havzası için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Nehir Havza Yönetim Planları (NHYP) ilgili  Yönetmelik uyarınca hazırlanmaktadır.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• 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Aralık 2019 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itibariyle 6 havzanın planları (Gediz, Meriç-Ergene, Büyük Menderes, Konya Kapalı, Susurluk ve Küçük Menderes Havzaları) tamamlanmış, kamuya duyurulmuş ve uygulamaya konulmuştur.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• Yönetim Planları 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tamamlanan 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diğer havzalar; Kuzey Ege, Burdur Kapalı, Akarçay, Batı Akdeniz ve 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Yeşilırmak 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havzalarıdır.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• 2020 yılı içerisinde ihale edilmesi planlanan 6 havza bulunmaktadır.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• 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Ülkemizde ilk kez 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böylelikle </a:t>
            </a:r>
            <a:r>
              <a:rPr kumimoji="0" lang="tr-T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NHYP’ları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2023 yılına kadar hazırlanmış olması hedeflenmektedir.</a:t>
            </a:r>
          </a:p>
        </p:txBody>
      </p:sp>
    </p:spTree>
    <p:extLst>
      <p:ext uri="{BB962C8B-B14F-4D97-AF65-F5344CB8AC3E}">
        <p14:creationId xmlns:p14="http://schemas.microsoft.com/office/powerpoint/2010/main" val="243946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862"/>
            <a:ext cx="5399382" cy="3031232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888" y="349428"/>
            <a:ext cx="5454649" cy="3551486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3284984"/>
            <a:ext cx="4924923" cy="338827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1880" y="3788212"/>
            <a:ext cx="5526657" cy="299774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1720" y="6292139"/>
            <a:ext cx="1707028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58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251520" y="44624"/>
            <a:ext cx="46985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Nehir Havzası Yönetim Planları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620688"/>
            <a:ext cx="3906442" cy="620728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0050" y="188640"/>
            <a:ext cx="3851920" cy="5993720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4644008" y="6273225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>
                <a:solidFill>
                  <a:schemeClr val="tx2">
                    <a:lumMod val="90000"/>
                  </a:schemeClr>
                </a:solidFill>
              </a:rPr>
              <a:t>https://www.tarimorman.gov.tr/SYGM/Sayfalar/Detay.aspx?SayfaId=49</a:t>
            </a:r>
          </a:p>
        </p:txBody>
      </p:sp>
    </p:spTree>
    <p:extLst>
      <p:ext uri="{BB962C8B-B14F-4D97-AF65-F5344CB8AC3E}">
        <p14:creationId xmlns:p14="http://schemas.microsoft.com/office/powerpoint/2010/main" val="334068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8" y="476672"/>
            <a:ext cx="9139961" cy="5999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05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35496" y="332656"/>
            <a:ext cx="27229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all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34000" endA="740" endPos="53000" dir="5400000" sy="-100000" algn="bl" rotWithShape="0"/>
                </a:effectLst>
                <a:uLnTx/>
                <a:uFillTx/>
                <a:latin typeface="Calibri" pitchFamily="34" charset="0"/>
                <a:ea typeface="+mn-ea"/>
                <a:cs typeface="+mn-cs"/>
              </a:rPr>
              <a:t>HAFTALIK KONULAR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graphicFrame>
        <p:nvGraphicFramePr>
          <p:cNvPr id="2" name="Nesne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7788444"/>
              </p:ext>
            </p:extLst>
          </p:nvPr>
        </p:nvGraphicFramePr>
        <p:xfrm>
          <a:off x="154085" y="908720"/>
          <a:ext cx="8978900" cy="549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8" name="Çalışma Sayfası" r:id="rId3" imgW="7035849" imgH="3930614" progId="Excel.Sheet.12">
                  <p:embed/>
                </p:oleObj>
              </mc:Choice>
              <mc:Fallback>
                <p:oleObj name="Çalışma Sayfası" r:id="rId3" imgW="7035849" imgH="3930614" progId="Excel.Sheet.12">
                  <p:embed/>
                  <p:pic>
                    <p:nvPicPr>
                      <p:cNvPr id="2" name="Nesne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4085" y="908720"/>
                        <a:ext cx="8978900" cy="549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9220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0688"/>
            <a:ext cx="9144000" cy="6336704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251520" y="159023"/>
            <a:ext cx="43250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>
                <a:solidFill>
                  <a:srgbClr val="FFFF00"/>
                </a:solidFill>
              </a:rPr>
              <a:t>Tamamlanan Projelerin Bir Kısmı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02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7415280"/>
              </p:ext>
            </p:extLst>
          </p:nvPr>
        </p:nvGraphicFramePr>
        <p:xfrm>
          <a:off x="1" y="836712"/>
          <a:ext cx="9143999" cy="60212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59843">
                  <a:extLst>
                    <a:ext uri="{9D8B030D-6E8A-4147-A177-3AD203B41FA5}">
                      <a16:colId xmlns:a16="http://schemas.microsoft.com/office/drawing/2014/main" val="519419762"/>
                    </a:ext>
                  </a:extLst>
                </a:gridCol>
                <a:gridCol w="822157">
                  <a:extLst>
                    <a:ext uri="{9D8B030D-6E8A-4147-A177-3AD203B41FA5}">
                      <a16:colId xmlns:a16="http://schemas.microsoft.com/office/drawing/2014/main" val="2874106941"/>
                    </a:ext>
                  </a:extLst>
                </a:gridCol>
                <a:gridCol w="761999">
                  <a:extLst>
                    <a:ext uri="{9D8B030D-6E8A-4147-A177-3AD203B41FA5}">
                      <a16:colId xmlns:a16="http://schemas.microsoft.com/office/drawing/2014/main" val="3419627717"/>
                    </a:ext>
                  </a:extLst>
                </a:gridCol>
              </a:tblGrid>
              <a:tr h="26541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Proje Adı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YIL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2026404"/>
                  </a:ext>
                </a:extLst>
              </a:tr>
              <a:tr h="4892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Başlangıç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ctr"/>
                </a:tc>
                <a:extLst>
                  <a:ext uri="{0D108BD9-81ED-4DB2-BD59-A6C34878D82A}">
                    <a16:rowId xmlns:a16="http://schemas.microsoft.com/office/drawing/2014/main" val="1466377024"/>
                  </a:ext>
                </a:extLst>
              </a:tr>
              <a:tr h="2654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Aras Havzası Taşkın Yönetim Planlarının Hazırlanması Projesi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2016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b"/>
                </a:tc>
                <a:extLst>
                  <a:ext uri="{0D108BD9-81ED-4DB2-BD59-A6C34878D82A}">
                    <a16:rowId xmlns:a16="http://schemas.microsoft.com/office/drawing/2014/main" val="109345078"/>
                  </a:ext>
                </a:extLst>
              </a:tr>
              <a:tr h="2654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Fırat-Dicle Havzası Kuraklık Yönetim Planının Hazırlanması Projesi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2017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b"/>
                </a:tc>
                <a:extLst>
                  <a:ext uri="{0D108BD9-81ED-4DB2-BD59-A6C34878D82A}">
                    <a16:rowId xmlns:a16="http://schemas.microsoft.com/office/drawing/2014/main" val="1325879546"/>
                  </a:ext>
                </a:extLst>
              </a:tr>
              <a:tr h="48922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Seyhan Ceyhan Asi Havzaları Kuraklık Yönetim Planının Hazırlanması Projesi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2017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b"/>
                </a:tc>
                <a:extLst>
                  <a:ext uri="{0D108BD9-81ED-4DB2-BD59-A6C34878D82A}">
                    <a16:rowId xmlns:a16="http://schemas.microsoft.com/office/drawing/2014/main" val="3387755098"/>
                  </a:ext>
                </a:extLst>
              </a:tr>
              <a:tr h="2654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Fırat-Dicle Havzası Taşkın Yönetim Planlarının Hazırlanması Projesi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2017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b"/>
                </a:tc>
                <a:extLst>
                  <a:ext uri="{0D108BD9-81ED-4DB2-BD59-A6C34878D82A}">
                    <a16:rowId xmlns:a16="http://schemas.microsoft.com/office/drawing/2014/main" val="3830180587"/>
                  </a:ext>
                </a:extLst>
              </a:tr>
              <a:tr h="5308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Kuzey Ege, Gediz ve Küçük Menderes Havzası Taşkın Yönetim Planlarının Hazırlanması Projesi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2017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b"/>
                </a:tc>
                <a:extLst>
                  <a:ext uri="{0D108BD9-81ED-4DB2-BD59-A6C34878D82A}">
                    <a16:rowId xmlns:a16="http://schemas.microsoft.com/office/drawing/2014/main" val="1582026950"/>
                  </a:ext>
                </a:extLst>
              </a:tr>
              <a:tr h="7962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Türkiye'de 3 Pilot Nehir Havzasında Nehir Havzası Yönetim Planlarının Hazırlanması; Su Verimliliği ve Ekonomik Analizler Teknik Yardım Projesi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2017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b"/>
                </a:tc>
                <a:extLst>
                  <a:ext uri="{0D108BD9-81ED-4DB2-BD59-A6C34878D82A}">
                    <a16:rowId xmlns:a16="http://schemas.microsoft.com/office/drawing/2014/main" val="1922782692"/>
                  </a:ext>
                </a:extLst>
              </a:tr>
              <a:tr h="7962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Su </a:t>
                      </a:r>
                      <a:r>
                        <a:rPr lang="en-US" sz="1200" u="none" strike="noStrike" dirty="0" err="1">
                          <a:effectLst/>
                        </a:rPr>
                        <a:t>Kaynaklarının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Sürdürülebilir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Yönetimi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için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Ülkemize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Özgü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Hidrolojik</a:t>
                      </a:r>
                      <a:r>
                        <a:rPr lang="en-US" sz="1200" u="none" strike="noStrike" dirty="0">
                          <a:effectLst/>
                        </a:rPr>
                        <a:t>, Su </a:t>
                      </a:r>
                      <a:r>
                        <a:rPr lang="en-US" sz="1200" u="none" strike="noStrike" dirty="0" err="1">
                          <a:effectLst/>
                        </a:rPr>
                        <a:t>Kalitesi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ve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Ekolojik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Modelleme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Aracı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Geliştirilmesi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Projesi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2016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b"/>
                </a:tc>
                <a:extLst>
                  <a:ext uri="{0D108BD9-81ED-4DB2-BD59-A6C34878D82A}">
                    <a16:rowId xmlns:a16="http://schemas.microsoft.com/office/drawing/2014/main" val="1904538996"/>
                  </a:ext>
                </a:extLst>
              </a:tr>
              <a:tr h="2654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Küçük Menderes Nehir Havza Yönetim Planı Hazırlanması Projesi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2017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b"/>
                </a:tc>
                <a:extLst>
                  <a:ext uri="{0D108BD9-81ED-4DB2-BD59-A6C34878D82A}">
                    <a16:rowId xmlns:a16="http://schemas.microsoft.com/office/drawing/2014/main" val="797692882"/>
                  </a:ext>
                </a:extLst>
              </a:tr>
              <a:tr h="2654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Kuzey Ege Nehir Havza Yönetim Planı Hazırlanması Projesi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2017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b"/>
                </a:tc>
                <a:extLst>
                  <a:ext uri="{0D108BD9-81ED-4DB2-BD59-A6C34878D82A}">
                    <a16:rowId xmlns:a16="http://schemas.microsoft.com/office/drawing/2014/main" val="3226751486"/>
                  </a:ext>
                </a:extLst>
              </a:tr>
              <a:tr h="2654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Burdur Nehir Havza Yönetim Planı Hazırlanması Projesi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2017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b"/>
                </a:tc>
                <a:extLst>
                  <a:ext uri="{0D108BD9-81ED-4DB2-BD59-A6C34878D82A}">
                    <a16:rowId xmlns:a16="http://schemas.microsoft.com/office/drawing/2014/main" val="1406561063"/>
                  </a:ext>
                </a:extLst>
              </a:tr>
              <a:tr h="5308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Burdur ve Batı Akdeniz Havzalarında Yeraltı Sularının Miktar ve Kalite Özelliklerinin Ortaya Konması ve Değerlendirilmesi Projesi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2017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b"/>
                </a:tc>
                <a:extLst>
                  <a:ext uri="{0D108BD9-81ED-4DB2-BD59-A6C34878D82A}">
                    <a16:rowId xmlns:a16="http://schemas.microsoft.com/office/drawing/2014/main" val="4097843968"/>
                  </a:ext>
                </a:extLst>
              </a:tr>
              <a:tr h="5308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Yeşilırmak Havzasında Yeraltı Sularının Miktar ve Kalite Özelliklerinin Ortaya Konması ve Değerlendirilmesi Projesi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2017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7" marR="5447" marT="5447" marB="0" anchor="b"/>
                </a:tc>
                <a:extLst>
                  <a:ext uri="{0D108BD9-81ED-4DB2-BD59-A6C34878D82A}">
                    <a16:rowId xmlns:a16="http://schemas.microsoft.com/office/drawing/2014/main" val="2947898704"/>
                  </a:ext>
                </a:extLst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251520" y="159023"/>
            <a:ext cx="42868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>
                <a:solidFill>
                  <a:srgbClr val="FFFF00"/>
                </a:solidFill>
              </a:rPr>
              <a:t>Devam Eden Projelerin Bir Kısmı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8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3400" y="-100013"/>
            <a:ext cx="10210800" cy="7058025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8315908" y="648866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Çetin, 2018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73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53370" cy="4365104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1043608" y="4653136"/>
            <a:ext cx="77768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tr-TR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Ülkemizde SÇD’ ne paralel olarak son yıllarda EKOSİSTEM ESASLI İZLEME ve DEĞERLENDİRME ÇALIŞMALARI benimsenmektedir.</a:t>
            </a:r>
            <a:endParaRPr lang="en-US" sz="24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4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19" y="4277"/>
            <a:ext cx="9358812" cy="685372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0352" y="6364181"/>
            <a:ext cx="1707028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0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43608" y="764704"/>
            <a:ext cx="75608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>
                <a:solidFill>
                  <a:srgbClr val="FFFF00"/>
                </a:solidFill>
              </a:rPr>
              <a:t>Biyolojik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izleme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/>
              <a:t>insani</a:t>
            </a:r>
            <a:r>
              <a:rPr lang="en-US" sz="2800" dirty="0"/>
              <a:t> </a:t>
            </a:r>
            <a:r>
              <a:rPr lang="en-US" sz="2800" dirty="0" err="1"/>
              <a:t>faaliyetlerin</a:t>
            </a:r>
            <a:r>
              <a:rPr lang="en-US" sz="2800" dirty="0"/>
              <a:t> </a:t>
            </a:r>
            <a:r>
              <a:rPr lang="en-US" sz="2800" dirty="0" err="1"/>
              <a:t>neden</a:t>
            </a:r>
            <a:r>
              <a:rPr lang="en-US" sz="2800" dirty="0"/>
              <a:t> </a:t>
            </a:r>
            <a:r>
              <a:rPr lang="en-US" sz="2800" dirty="0" err="1"/>
              <a:t>olduğu</a:t>
            </a:r>
            <a:r>
              <a:rPr lang="en-US" sz="2800" dirty="0"/>
              <a:t> </a:t>
            </a:r>
            <a:r>
              <a:rPr lang="en-US" sz="2800" dirty="0" err="1"/>
              <a:t>çevresel</a:t>
            </a:r>
            <a:r>
              <a:rPr lang="en-US" sz="2800" dirty="0"/>
              <a:t> </a:t>
            </a:r>
            <a:r>
              <a:rPr lang="en-US" sz="2800" dirty="0" err="1"/>
              <a:t>değişimlerin</a:t>
            </a:r>
            <a:r>
              <a:rPr lang="en-US" sz="2800" dirty="0"/>
              <a:t> </a:t>
            </a:r>
            <a:r>
              <a:rPr lang="en-US" sz="2800" dirty="0" err="1"/>
              <a:t>biyolojik</a:t>
            </a:r>
            <a:r>
              <a:rPr lang="en-US" sz="2800" dirty="0"/>
              <a:t> </a:t>
            </a:r>
            <a:r>
              <a:rPr lang="en-US" sz="2800" dirty="0" err="1"/>
              <a:t>tepkiler</a:t>
            </a:r>
            <a:r>
              <a:rPr lang="en-US" sz="2800" dirty="0"/>
              <a:t> </a:t>
            </a:r>
            <a:r>
              <a:rPr lang="en-US" sz="2800" dirty="0" err="1"/>
              <a:t>yardımı</a:t>
            </a:r>
            <a:r>
              <a:rPr lang="en-US" sz="2800" dirty="0"/>
              <a:t> </a:t>
            </a:r>
            <a:r>
              <a:rPr lang="en-US" sz="2800" dirty="0" err="1"/>
              <a:t>ile</a:t>
            </a:r>
            <a:r>
              <a:rPr lang="en-US" sz="2800" dirty="0"/>
              <a:t> </a:t>
            </a:r>
            <a:r>
              <a:rPr lang="en-US" sz="2800" dirty="0" err="1"/>
              <a:t>değerlendirilmesi</a:t>
            </a:r>
            <a:r>
              <a:rPr lang="en-US" sz="2800" dirty="0"/>
              <a:t> </a:t>
            </a:r>
            <a:r>
              <a:rPr lang="en-US" sz="2800" dirty="0" err="1"/>
              <a:t>anlamına</a:t>
            </a:r>
            <a:r>
              <a:rPr lang="en-US" sz="2800" dirty="0"/>
              <a:t> </a:t>
            </a:r>
            <a:r>
              <a:rPr lang="en-US" sz="2800" dirty="0" err="1"/>
              <a:t>gelmektedir</a:t>
            </a:r>
            <a:r>
              <a:rPr lang="en-US" sz="2800" dirty="0"/>
              <a:t>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799" y="3861048"/>
            <a:ext cx="8991600" cy="202882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6336" y="6093296"/>
            <a:ext cx="1707028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44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" y="0"/>
            <a:ext cx="9142630" cy="6857999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0352" y="6364181"/>
            <a:ext cx="1707028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81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t="697"/>
          <a:stretch/>
        </p:blipFill>
        <p:spPr>
          <a:xfrm>
            <a:off x="0" y="188639"/>
            <a:ext cx="9144000" cy="6669361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18" y="6361437"/>
            <a:ext cx="1707028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88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260648"/>
            <a:ext cx="8064896" cy="6768752"/>
          </a:xfrm>
        </p:spPr>
        <p:txBody>
          <a:bodyPr>
            <a:noAutofit/>
          </a:bodyPr>
          <a:lstStyle/>
          <a:p>
            <a:pPr marL="68580" indent="0" algn="ctr">
              <a:lnSpc>
                <a:spcPct val="150000"/>
              </a:lnSpc>
              <a:buNone/>
            </a:pPr>
            <a:r>
              <a:rPr lang="tr-TR" sz="2400" b="1" dirty="0">
                <a:solidFill>
                  <a:srgbClr val="FFFF00"/>
                </a:solidFill>
              </a:rPr>
              <a:t>Avrupa Birliği Su Çerçeve Direktifi (23 Ekim 2000 tarih ve 2000/60/EC sayılı);</a:t>
            </a:r>
          </a:p>
          <a:p>
            <a:pPr marL="68580" indent="0" algn="ctr">
              <a:buNone/>
            </a:pPr>
            <a:r>
              <a:rPr lang="en-US" sz="2400" dirty="0"/>
              <a:t>22</a:t>
            </a:r>
            <a:r>
              <a:rPr lang="tr-TR" sz="2400" dirty="0"/>
              <a:t> </a:t>
            </a:r>
            <a:r>
              <a:rPr lang="en-US" sz="2400" dirty="0" err="1"/>
              <a:t>Aralık</a:t>
            </a:r>
            <a:r>
              <a:rPr lang="en-US" sz="2400" dirty="0"/>
              <a:t> 2000 </a:t>
            </a:r>
            <a:r>
              <a:rPr lang="en-US" sz="2400" dirty="0" err="1"/>
              <a:t>tarihinde</a:t>
            </a:r>
            <a:r>
              <a:rPr lang="en-US" sz="2400" dirty="0"/>
              <a:t> </a:t>
            </a:r>
            <a:r>
              <a:rPr lang="en-US" sz="2400" dirty="0" err="1"/>
              <a:t>yayınlanarak</a:t>
            </a:r>
            <a:r>
              <a:rPr lang="en-US" sz="2400" dirty="0"/>
              <a:t> </a:t>
            </a:r>
            <a:r>
              <a:rPr lang="en-US" sz="2400" dirty="0" err="1"/>
              <a:t>yürürlüğe</a:t>
            </a:r>
            <a:r>
              <a:rPr lang="en-US" sz="2400" dirty="0"/>
              <a:t> </a:t>
            </a:r>
            <a:r>
              <a:rPr lang="en-US" sz="2400" dirty="0" err="1"/>
              <a:t>girmiştir</a:t>
            </a:r>
            <a:r>
              <a:rPr lang="en-US" sz="2400" dirty="0"/>
              <a:t>.</a:t>
            </a:r>
            <a:endParaRPr lang="tr-TR" sz="2400" dirty="0"/>
          </a:p>
          <a:p>
            <a:pPr marL="68580" indent="0" algn="ctr">
              <a:buNone/>
            </a:pPr>
            <a:endParaRPr lang="tr-TR" sz="2400" b="1" dirty="0"/>
          </a:p>
          <a:p>
            <a:pPr marL="68580" indent="0" algn="ctr">
              <a:lnSpc>
                <a:spcPct val="150000"/>
              </a:lnSpc>
              <a:buNone/>
            </a:pPr>
            <a:r>
              <a:rPr lang="tr-TR" sz="2400" dirty="0"/>
              <a:t>Bu direktif ile birlikte, mevcut havza koruma yönetmeliklerinde </a:t>
            </a:r>
            <a:r>
              <a:rPr lang="tr-TR" sz="2400" dirty="0">
                <a:solidFill>
                  <a:srgbClr val="FFFF00"/>
                </a:solidFill>
              </a:rPr>
              <a:t>ana hedef;</a:t>
            </a:r>
          </a:p>
          <a:p>
            <a:pPr marL="68580" indent="0" algn="ctr">
              <a:lnSpc>
                <a:spcPct val="150000"/>
              </a:lnSpc>
              <a:buNone/>
            </a:pPr>
            <a:r>
              <a:rPr lang="tr-TR" sz="2400" dirty="0"/>
              <a:t>Su kaynaklarının (nehirler, göller, geçiş suları, yeraltı suları, kıyı suları) </a:t>
            </a:r>
            <a:r>
              <a:rPr lang="tr-TR" sz="2400" dirty="0" err="1"/>
              <a:t>kantite</a:t>
            </a:r>
            <a:r>
              <a:rPr lang="tr-TR" sz="2400" dirty="0"/>
              <a:t> ve kalite olarak bütüncül korunmasına ilişkin havza bazında belirlenecek çevresel hedeflere ulaşımı sağlayacak </a:t>
            </a:r>
            <a:r>
              <a:rPr lang="tr-TR" sz="2400" dirty="0">
                <a:solidFill>
                  <a:srgbClr val="FFFF00"/>
                </a:solidFill>
              </a:rPr>
              <a:t>yönetim ve planlama esaslarının çerçevesini </a:t>
            </a:r>
            <a:r>
              <a:rPr lang="tr-TR" sz="2400" dirty="0"/>
              <a:t>oluşturmaktır.</a:t>
            </a:r>
          </a:p>
          <a:p>
            <a:pPr marL="68580" indent="0" algn="ctr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60646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9512" y="764704"/>
            <a:ext cx="8700453" cy="475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SÇD ile </a:t>
            </a:r>
            <a:r>
              <a:rPr kumimoji="0" lang="tr-TR" sz="3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temel olarak</a:t>
            </a:r>
            <a:r>
              <a:rPr kumimoji="0" lang="tr-TR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, tüm suların 2015 yılı itibariyle </a:t>
            </a:r>
            <a:endParaRPr kumimoji="0" lang="tr-TR" sz="3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6ECFF">
                    <a:lumMod val="75000"/>
                  </a:srgb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“</a:t>
            </a:r>
            <a:r>
              <a:rPr kumimoji="0" lang="tr-TR" sz="4000" b="1" i="0" u="none" strike="noStrike" kern="1200" cap="none" spc="0" normalizeH="0" baseline="0" noProof="0" dirty="0">
                <a:ln>
                  <a:noFill/>
                </a:ln>
                <a:solidFill>
                  <a:srgbClr val="D6ECFF">
                    <a:lumMod val="75000"/>
                  </a:srgb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iyi su durumuna”</a:t>
            </a:r>
            <a:r>
              <a:rPr kumimoji="0" lang="tr-TR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</a:t>
            </a:r>
            <a:endParaRPr kumimoji="0" lang="tr-TR" sz="4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ulaştırılması 2027 yılı itibariyle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nihai sonuçların alınması hedeflenmiştir.</a:t>
            </a:r>
            <a:endParaRPr kumimoji="0" lang="tr-T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940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107504" y="260648"/>
            <a:ext cx="8388932" cy="47267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/>
              <a:t>SÇD, yüzey suyu çekimi hakkındaki Direktif, Banyo Suları Direktifi, Tehlikeli Maddeler Direktifi, Tatlısu Balıkları Direktifi, Yeraltı suyu Direktiflerinin yerini almıştır.</a:t>
            </a:r>
          </a:p>
          <a:p>
            <a:pPr>
              <a:lnSpc>
                <a:spcPct val="150000"/>
              </a:lnSpc>
            </a:pPr>
            <a:r>
              <a:rPr lang="tr-TR" sz="2400" dirty="0"/>
              <a:t> </a:t>
            </a:r>
            <a:r>
              <a:rPr lang="tr-TR" sz="2400" dirty="0">
                <a:solidFill>
                  <a:srgbClr val="FFFF00"/>
                </a:solidFill>
              </a:rPr>
              <a:t>Sularla ilgili mevzuat tek bir direktif altında birleştirilmiştir. </a:t>
            </a:r>
          </a:p>
          <a:p>
            <a:pPr>
              <a:lnSpc>
                <a:spcPct val="150000"/>
              </a:lnSpc>
            </a:pPr>
            <a:r>
              <a:rPr lang="tr-TR" sz="2400" dirty="0"/>
              <a:t>Bununla birlikte, Kentsel Atıksu Arıtımı Direktifi, Nitrat Direktifi, Entegre Kirlilik Koruma ve Kontrol Direktifi yürürlükte kalmıştır.</a:t>
            </a:r>
          </a:p>
        </p:txBody>
      </p:sp>
    </p:spTree>
    <p:extLst>
      <p:ext uri="{BB962C8B-B14F-4D97-AF65-F5344CB8AC3E}">
        <p14:creationId xmlns:p14="http://schemas.microsoft.com/office/powerpoint/2010/main" val="148493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4367DA0-93CB-CD45-AF04-949EB81FE2D7}"/>
              </a:ext>
            </a:extLst>
          </p:cNvPr>
          <p:cNvSpPr/>
          <p:nvPr/>
        </p:nvSpPr>
        <p:spPr>
          <a:xfrm>
            <a:off x="755576" y="188640"/>
            <a:ext cx="763284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" pitchFamily="2" charset="0"/>
                <a:ea typeface="+mn-ea"/>
                <a:cs typeface="+mn-cs"/>
              </a:rPr>
              <a:t/>
            </a:r>
            <a:br>
              <a:rPr kumimoji="0" lang="en-US" sz="24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" pitchFamily="2" charset="0"/>
                <a:ea typeface="+mn-ea"/>
                <a:cs typeface="+mn-cs"/>
              </a:rPr>
            </a:br>
            <a:endParaRPr kumimoji="0" lang="en-US" sz="2400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" pitchFamily="2" charset="0"/>
                <a:ea typeface="+mn-ea"/>
                <a:cs typeface="+mn-cs"/>
              </a:rPr>
              <a:t> </a:t>
            </a:r>
            <a:r>
              <a:rPr kumimoji="0" lang="en-US" sz="24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Türkiye’de AB mevzuatına uyum sürecinde birçok yasal düzenleme yapılmıştır.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Buna karşın, Türkiye’de AB SÇD standartlarına uygun bir su kanununun olmayışının, suyun etkin bir şekilde yönetimini ve kurumlar arası koordinasyonunu olumsuz şekilde etkilediği tespit edilmiştir.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2012 yılında hazırlanan “</a:t>
            </a:r>
            <a:r>
              <a:rPr kumimoji="0" lang="en-US" sz="2400" b="0" i="0" u="none" strike="noStrike" kern="1200" cap="none" spc="0" normalizeH="0" baseline="0" noProof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ea typeface="+mn-ea"/>
                <a:cs typeface="+mn-cs"/>
              </a:rPr>
              <a:t>Su Kanunu Tasarısı</a:t>
            </a:r>
            <a:r>
              <a:rPr kumimoji="0" lang="en-US" sz="24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” günümüz şartları ve AB SÇD ile uyumlu olacak şekilde güncellenerek yürürlüğe konulması, su yönetimi açısından politik, örgütsel ve hukuki bütünlüğü sağlayabilecektir. 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EBDA03-F568-8646-AF4E-8CBC8E508F15}"/>
              </a:ext>
            </a:extLst>
          </p:cNvPr>
          <p:cNvSpPr txBox="1"/>
          <p:nvPr/>
        </p:nvSpPr>
        <p:spPr>
          <a:xfrm>
            <a:off x="6228184" y="5877272"/>
            <a:ext cx="19800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Bulut ve Birben</a:t>
            </a:r>
            <a:r>
              <a:rPr kumimoji="0" lang="en-TR" sz="16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, 2019</a:t>
            </a:r>
          </a:p>
        </p:txBody>
      </p:sp>
    </p:spTree>
    <p:extLst>
      <p:ext uri="{BB962C8B-B14F-4D97-AF65-F5344CB8AC3E}">
        <p14:creationId xmlns:p14="http://schemas.microsoft.com/office/powerpoint/2010/main" val="739932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533275D-D2FC-2E4C-B1DF-49ED9F60DCC4}"/>
              </a:ext>
            </a:extLst>
          </p:cNvPr>
          <p:cNvSpPr/>
          <p:nvPr/>
        </p:nvSpPr>
        <p:spPr>
          <a:xfrm>
            <a:off x="755576" y="764704"/>
            <a:ext cx="75608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" pitchFamily="2" charset="0"/>
                <a:ea typeface="+mn-ea"/>
                <a:cs typeface="+mn-cs"/>
              </a:rPr>
              <a:t>Türkiye’de SÇD ve AB uyum süreciyle birlikte “çevre” alanında yasal düzenlemeler hız kazanmıştır.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" pitchFamily="2" charset="0"/>
                <a:ea typeface="+mn-ea"/>
                <a:cs typeface="+mn-cs"/>
              </a:rPr>
              <a:t>10.05.</a:t>
            </a:r>
            <a:r>
              <a:rPr kumimoji="0" lang="en-US" sz="2400" b="0" i="0" u="none" strike="noStrike" kern="1200" cap="none" spc="0" normalizeH="0" baseline="0" noProof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" pitchFamily="2" charset="0"/>
                <a:ea typeface="+mn-ea"/>
                <a:cs typeface="+mn-cs"/>
              </a:rPr>
              <a:t>1926</a:t>
            </a:r>
            <a:r>
              <a:rPr kumimoji="0" lang="en-US" sz="24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" pitchFamily="2" charset="0"/>
                <a:ea typeface="+mn-ea"/>
                <a:cs typeface="+mn-cs"/>
              </a:rPr>
              <a:t> tarihli 831 sayılı </a:t>
            </a:r>
            <a:r>
              <a:rPr kumimoji="0" lang="en-US" sz="2400" b="0" i="0" u="none" strike="noStrike" kern="1200" cap="none" spc="0" normalizeH="0" baseline="0" noProof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" pitchFamily="2" charset="0"/>
                <a:ea typeface="+mn-ea"/>
                <a:cs typeface="+mn-cs"/>
              </a:rPr>
              <a:t>Sular Hakkında Kanun’dan </a:t>
            </a:r>
            <a:r>
              <a:rPr kumimoji="0" lang="en-US" sz="24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" pitchFamily="2" charset="0"/>
                <a:ea typeface="+mn-ea"/>
                <a:cs typeface="+mn-cs"/>
              </a:rPr>
              <a:t>günümüze kadar suyu kendine konu edinmiş 18 adet Kanun yürürlüğe girmiştir.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" pitchFamily="2" charset="0"/>
                <a:ea typeface="+mn-ea"/>
                <a:cs typeface="+mn-cs"/>
              </a:rPr>
              <a:t>Bununla birlikte, SÇD sonrası 22 adet yönetmelik ve 9 adet tebliğ yürürlüğe konmuştur. 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8D7C9F-64E5-B348-803A-9917CB8E3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4184" y="4581128"/>
            <a:ext cx="2615631" cy="16604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F0C6EF1-1AE6-2D49-A9BF-5DEA135FFEAA}"/>
              </a:ext>
            </a:extLst>
          </p:cNvPr>
          <p:cNvSpPr txBox="1"/>
          <p:nvPr/>
        </p:nvSpPr>
        <p:spPr>
          <a:xfrm>
            <a:off x="6336387" y="6510161"/>
            <a:ext cx="19800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Bulut ve Birben</a:t>
            </a:r>
            <a:r>
              <a:rPr kumimoji="0" lang="en-TR" sz="16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, 2019</a:t>
            </a:r>
          </a:p>
        </p:txBody>
      </p:sp>
    </p:spTree>
    <p:extLst>
      <p:ext uri="{BB962C8B-B14F-4D97-AF65-F5344CB8AC3E}">
        <p14:creationId xmlns:p14="http://schemas.microsoft.com/office/powerpoint/2010/main" val="2942514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16961F6-77E1-824F-8641-01E7BCED24A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520" y="1124744"/>
            <a:ext cx="8640960" cy="46085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A014575-1D96-9F49-8C76-7FEF38C9D3B2}"/>
              </a:ext>
            </a:extLst>
          </p:cNvPr>
          <p:cNvSpPr txBox="1"/>
          <p:nvPr/>
        </p:nvSpPr>
        <p:spPr>
          <a:xfrm>
            <a:off x="107504" y="260648"/>
            <a:ext cx="29836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TR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Su ile ilgili </a:t>
            </a:r>
            <a:r>
              <a:rPr kumimoji="0" lang="en-TR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kanunlar</a:t>
            </a:r>
            <a:r>
              <a:rPr kumimoji="0" lang="en-TR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, TR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45F1B7-6964-4244-A0BB-6A4AD8AAD002}"/>
              </a:ext>
            </a:extLst>
          </p:cNvPr>
          <p:cNvSpPr txBox="1"/>
          <p:nvPr/>
        </p:nvSpPr>
        <p:spPr>
          <a:xfrm>
            <a:off x="6624419" y="5877272"/>
            <a:ext cx="19800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Bulut ve Birben</a:t>
            </a:r>
            <a:r>
              <a:rPr kumimoji="0" lang="en-TR" sz="16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, 2019</a:t>
            </a:r>
          </a:p>
        </p:txBody>
      </p:sp>
    </p:spTree>
    <p:extLst>
      <p:ext uri="{BB962C8B-B14F-4D97-AF65-F5344CB8AC3E}">
        <p14:creationId xmlns:p14="http://schemas.microsoft.com/office/powerpoint/2010/main" val="71723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D86EC15-26C5-714F-8C3E-CC66A975025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16832"/>
            <a:ext cx="8784976" cy="37444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82C14E3-A830-6349-A7F8-E4484ED20668}"/>
              </a:ext>
            </a:extLst>
          </p:cNvPr>
          <p:cNvSpPr txBox="1"/>
          <p:nvPr/>
        </p:nvSpPr>
        <p:spPr>
          <a:xfrm>
            <a:off x="179512" y="1085835"/>
            <a:ext cx="82554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SÇD’den önce çıkarılan su ile ilgili tüzük, yönetmelik ve tebliğler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1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54528D-4FA2-E54C-94EB-FDF15CB89F00}"/>
              </a:ext>
            </a:extLst>
          </p:cNvPr>
          <p:cNvSpPr txBox="1"/>
          <p:nvPr/>
        </p:nvSpPr>
        <p:spPr>
          <a:xfrm>
            <a:off x="6660232" y="6165304"/>
            <a:ext cx="19800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Bulut ve Birben</a:t>
            </a:r>
            <a:r>
              <a:rPr kumimoji="0" lang="en-TR" sz="16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, 2019</a:t>
            </a:r>
          </a:p>
        </p:txBody>
      </p:sp>
    </p:spTree>
    <p:extLst>
      <p:ext uri="{BB962C8B-B14F-4D97-AF65-F5344CB8AC3E}">
        <p14:creationId xmlns:p14="http://schemas.microsoft.com/office/powerpoint/2010/main" val="3206087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5311</TotalTime>
  <Words>630</Words>
  <Application>Microsoft Office PowerPoint</Application>
  <PresentationFormat>Ekran Gösterisi (4:3)</PresentationFormat>
  <Paragraphs>93</Paragraphs>
  <Slides>27</Slides>
  <Notes>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9" baseType="lpstr">
      <vt:lpstr>Arial Black</vt:lpstr>
      <vt:lpstr>Calibri</vt:lpstr>
      <vt:lpstr>Consolas</vt:lpstr>
      <vt:lpstr>Corbel</vt:lpstr>
      <vt:lpstr>Maiandra GD</vt:lpstr>
      <vt:lpstr>Times</vt:lpstr>
      <vt:lpstr>Times New Roman</vt:lpstr>
      <vt:lpstr>Wingdings</vt:lpstr>
      <vt:lpstr>Wingdings 2</vt:lpstr>
      <vt:lpstr>Wingdings 3</vt:lpstr>
      <vt:lpstr>Metro</vt:lpstr>
      <vt:lpstr>Çalışma Sayfası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Yesim ERDEM</dc:creator>
  <cp:lastModifiedBy>HP</cp:lastModifiedBy>
  <cp:revision>503</cp:revision>
  <dcterms:created xsi:type="dcterms:W3CDTF">2010-06-04T06:15:00Z</dcterms:created>
  <dcterms:modified xsi:type="dcterms:W3CDTF">2021-10-13T08:39:14Z</dcterms:modified>
</cp:coreProperties>
</file>