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274638"/>
            <a:ext cx="7859216" cy="634082"/>
          </a:xfrm>
        </p:spPr>
        <p:txBody>
          <a:bodyPr>
            <a:normAutofit/>
          </a:bodyPr>
          <a:lstStyle/>
          <a:p>
            <a:r>
              <a:rPr lang="tr-TR" sz="3000" b="1" dirty="0" err="1" smtClean="0"/>
              <a:t>Limited</a:t>
            </a:r>
            <a:r>
              <a:rPr lang="tr-TR" sz="3000" b="1" dirty="0" smtClean="0"/>
              <a:t> Şirketlerde “Ortak” Kavramı</a:t>
            </a:r>
            <a:endParaRPr lang="tr-TR" sz="3000" b="1" dirty="0"/>
          </a:p>
        </p:txBody>
      </p:sp>
      <p:sp>
        <p:nvSpPr>
          <p:cNvPr id="3" name="2 İçerik Yer Tutucusu"/>
          <p:cNvSpPr>
            <a:spLocks noGrp="1"/>
          </p:cNvSpPr>
          <p:nvPr>
            <p:ph idx="1"/>
          </p:nvPr>
        </p:nvSpPr>
        <p:spPr>
          <a:xfrm>
            <a:off x="251520" y="908720"/>
            <a:ext cx="8640960" cy="5760640"/>
          </a:xfrm>
        </p:spPr>
        <p:txBody>
          <a:bodyPr>
            <a:noAutofit/>
          </a:bodyPr>
          <a:lstStyle/>
          <a:p>
            <a:pPr marL="173038" indent="-173038"/>
            <a:r>
              <a:rPr lang="tr-TR" sz="1850" dirty="0" err="1" smtClean="0"/>
              <a:t>Limited</a:t>
            </a:r>
            <a:r>
              <a:rPr lang="tr-TR" sz="1850" dirty="0" smtClean="0"/>
              <a:t> şirketlerin kuruluşunda kurucu olarak yer alarak ya da kuruluş sonrasında bir ortağım esas sermaye payının devralınmasına bağlı olarak ortaklık sıfatı elde edilebilir.</a:t>
            </a:r>
          </a:p>
          <a:p>
            <a:pPr marL="173038" lvl="0" indent="-173038"/>
            <a:r>
              <a:rPr lang="tr-TR" sz="1850" dirty="0" smtClean="0"/>
              <a:t>Esas sermaye payının devri ve devir borcunu doğuran işlemler yazılı şekilde yapılır ve tarafların imzaları noterce onanır. Ayrıca devir sözleşmesinde, ek ödeme ve yan edim yükümlülükleri; rekabet yasağı ağırlaştırılmış veya tüm ortakları kapsayacak biçimde genişletilmiş ise, bu husus, önerilmeye muhatap olma, önalım, geri alım ve alım hakları ile sözleşme cezasına ilişkin koşullara da belirtilir. </a:t>
            </a:r>
          </a:p>
          <a:p>
            <a:pPr marL="173038" lvl="0" indent="-173038"/>
            <a:r>
              <a:rPr lang="tr-TR" sz="1850" dirty="0" smtClean="0"/>
              <a:t>Şirket sözleşmesinde aksi öngörülmemişse, esas sermaye payının devri için, ortaklar genel kurulunun onayı şarttır. Devir bu onayla geçerli olur.</a:t>
            </a:r>
          </a:p>
          <a:p>
            <a:pPr marL="173038" lvl="0" indent="-173038"/>
            <a:r>
              <a:rPr lang="tr-TR" sz="1850" dirty="0" smtClean="0"/>
              <a:t>Şirket sözleşmesinde başka türlü düzenlenmemişse, ortaklar genel kurulu sebep göstermeksizin onayı reddedebilir.</a:t>
            </a:r>
          </a:p>
          <a:p>
            <a:pPr marL="173038" lvl="0" indent="-173038"/>
            <a:r>
              <a:rPr lang="tr-TR" sz="1850" dirty="0" smtClean="0"/>
              <a:t>Şirket sözleşmesiyle sermaye payının devri yasaklanabilir. </a:t>
            </a:r>
          </a:p>
          <a:p>
            <a:pPr marL="173038" lvl="0" indent="-173038"/>
            <a:r>
              <a:rPr lang="tr-TR" sz="1850" dirty="0" smtClean="0"/>
              <a:t>Şirket sözleşmesi devri yasaklamış veya genel kurul onay vermeyi reddetmişse, ortağın haklı sebeple şirketten çıkma hakkı saklı kalır.</a:t>
            </a:r>
          </a:p>
          <a:p>
            <a:pPr marL="173038" lvl="0" indent="-173038"/>
            <a:r>
              <a:rPr lang="tr-TR" sz="1850" dirty="0" smtClean="0"/>
              <a:t>Şirket sözleşmesinde ek ödeme veya yan edim yükümlülükleri öngörüldüğü takdirde, devralanın ödeme gücü şüpheli görüldüğü için ondan istenen</a:t>
            </a:r>
            <a:r>
              <a:rPr lang="tr-TR" sz="1850" b="1" dirty="0" smtClean="0"/>
              <a:t> </a:t>
            </a:r>
            <a:r>
              <a:rPr lang="tr-TR" sz="1850" dirty="0" smtClean="0"/>
              <a:t>teminat verilmemişse, genel kurul şirket sözleşmesinde hüküm bulunmasa bile, onayı reddedebilir. </a:t>
            </a:r>
          </a:p>
          <a:p>
            <a:pPr marL="173038" lvl="0" indent="-173038"/>
            <a:r>
              <a:rPr lang="tr-TR" sz="1850" dirty="0" smtClean="0"/>
              <a:t>Başvurudan itibaren üç ay içinde genel kurul reddetmediği takdirde onayı vermiş sayılır. </a:t>
            </a:r>
          </a:p>
          <a:p>
            <a:pPr marL="173038" indent="-173038"/>
            <a:endParaRPr lang="tr-TR" sz="1850" dirty="0"/>
          </a:p>
        </p:txBody>
      </p:sp>
    </p:spTree>
    <p:extLst>
      <p:ext uri="{BB962C8B-B14F-4D97-AF65-F5344CB8AC3E}">
        <p14:creationId xmlns:p14="http://schemas.microsoft.com/office/powerpoint/2010/main" val="4019011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Limited</a:t>
            </a:r>
            <a:r>
              <a:rPr lang="tr-TR" b="1" dirty="0" smtClean="0"/>
              <a:t> Şirketlerde “Ortakların Hak ve Borçları”</a:t>
            </a:r>
            <a:endParaRPr lang="tr-TR" b="1" dirty="0"/>
          </a:p>
        </p:txBody>
      </p:sp>
      <p:sp>
        <p:nvSpPr>
          <p:cNvPr id="3" name="2 İçerik Yer Tutucusu"/>
          <p:cNvSpPr>
            <a:spLocks noGrp="1"/>
          </p:cNvSpPr>
          <p:nvPr>
            <p:ph idx="1"/>
          </p:nvPr>
        </p:nvSpPr>
        <p:spPr/>
        <p:txBody>
          <a:bodyPr>
            <a:normAutofit lnSpcReduction="10000"/>
          </a:bodyPr>
          <a:lstStyle/>
          <a:p>
            <a:r>
              <a:rPr lang="tr-TR" b="1" dirty="0" smtClean="0"/>
              <a:t>Ortakların Hakları</a:t>
            </a:r>
          </a:p>
          <a:p>
            <a:pPr lvl="1"/>
            <a:r>
              <a:rPr lang="tr-TR" dirty="0" smtClean="0"/>
              <a:t>Kar payı hakkı, </a:t>
            </a:r>
          </a:p>
          <a:p>
            <a:pPr lvl="1"/>
            <a:r>
              <a:rPr lang="tr-TR" dirty="0" smtClean="0"/>
              <a:t>Genel kurulda oy kullanma hakkı, </a:t>
            </a:r>
          </a:p>
          <a:p>
            <a:pPr lvl="1"/>
            <a:r>
              <a:rPr lang="tr-TR" dirty="0" smtClean="0"/>
              <a:t>Rüçhan hakkı</a:t>
            </a:r>
          </a:p>
          <a:p>
            <a:pPr lvl="1"/>
            <a:r>
              <a:rPr lang="tr-TR" dirty="0" smtClean="0"/>
              <a:t>Özel denetim isteme hakkı</a:t>
            </a:r>
          </a:p>
          <a:p>
            <a:pPr lvl="1"/>
            <a:r>
              <a:rPr lang="tr-TR" dirty="0" smtClean="0"/>
              <a:t>Bilgi alma ve inceleme hakkı</a:t>
            </a:r>
          </a:p>
          <a:p>
            <a:pPr lvl="1"/>
            <a:r>
              <a:rPr lang="tr-TR" dirty="0" smtClean="0"/>
              <a:t>Sorumluluk, iptal, butlan ve yokluk davaları açma hakkı</a:t>
            </a:r>
          </a:p>
          <a:p>
            <a:pPr lvl="1"/>
            <a:r>
              <a:rPr lang="tr-TR" dirty="0" smtClean="0"/>
              <a:t>Tasfiye bakiyesi alma hakkı</a:t>
            </a:r>
          </a:p>
          <a:p>
            <a:endParaRPr lang="tr-TR" b="1" dirty="0"/>
          </a:p>
        </p:txBody>
      </p:sp>
    </p:spTree>
    <p:extLst>
      <p:ext uri="{BB962C8B-B14F-4D97-AF65-F5344CB8AC3E}">
        <p14:creationId xmlns:p14="http://schemas.microsoft.com/office/powerpoint/2010/main" val="3038346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67544" y="1772816"/>
            <a:ext cx="8219256" cy="4353347"/>
          </a:xfrm>
        </p:spPr>
        <p:txBody>
          <a:bodyPr/>
          <a:lstStyle/>
          <a:p>
            <a:r>
              <a:rPr lang="tr-TR" b="1" dirty="0" smtClean="0"/>
              <a:t>Ortakların Borçları ve Yükümlülükleri</a:t>
            </a:r>
          </a:p>
          <a:p>
            <a:pPr lvl="1"/>
            <a:r>
              <a:rPr lang="tr-TR" dirty="0" smtClean="0"/>
              <a:t>Sermaye koyma borcu</a:t>
            </a:r>
          </a:p>
          <a:p>
            <a:pPr lvl="1"/>
            <a:r>
              <a:rPr lang="tr-TR" dirty="0" smtClean="0"/>
              <a:t>Sadakat yükümlülüğü</a:t>
            </a:r>
          </a:p>
          <a:p>
            <a:pPr lvl="1"/>
            <a:r>
              <a:rPr lang="tr-TR" dirty="0" smtClean="0"/>
              <a:t>Rekabet yasağına uyma yükümlülüğü</a:t>
            </a:r>
          </a:p>
          <a:p>
            <a:pPr lvl="1"/>
            <a:r>
              <a:rPr lang="tr-TR" dirty="0" smtClean="0"/>
              <a:t>(Öngörülmüşse) Ek ödeme yükümlülüğü</a:t>
            </a:r>
          </a:p>
          <a:p>
            <a:pPr lvl="1"/>
            <a:r>
              <a:rPr lang="tr-TR" dirty="0" smtClean="0"/>
              <a:t>(Öngörülmüşse) Yan edim yükümlülüğü</a:t>
            </a:r>
          </a:p>
          <a:p>
            <a:endParaRPr lang="tr-TR" dirty="0"/>
          </a:p>
        </p:txBody>
      </p:sp>
    </p:spTree>
    <p:extLst>
      <p:ext uri="{BB962C8B-B14F-4D97-AF65-F5344CB8AC3E}">
        <p14:creationId xmlns:p14="http://schemas.microsoft.com/office/powerpoint/2010/main" val="3833903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Ek Ödeme Yükümlülüğü</a:t>
            </a:r>
            <a:endParaRPr lang="tr-TR" b="1" dirty="0"/>
          </a:p>
        </p:txBody>
      </p:sp>
      <p:sp>
        <p:nvSpPr>
          <p:cNvPr id="3" name="2 İçerik Yer Tutucusu"/>
          <p:cNvSpPr>
            <a:spLocks noGrp="1"/>
          </p:cNvSpPr>
          <p:nvPr>
            <p:ph idx="1"/>
          </p:nvPr>
        </p:nvSpPr>
        <p:spPr>
          <a:xfrm>
            <a:off x="323528" y="1268760"/>
            <a:ext cx="8496944" cy="5400600"/>
          </a:xfrm>
        </p:spPr>
        <p:txBody>
          <a:bodyPr>
            <a:normAutofit/>
          </a:bodyPr>
          <a:lstStyle/>
          <a:p>
            <a:endParaRPr lang="tr-TR" sz="2500" dirty="0" smtClean="0"/>
          </a:p>
          <a:p>
            <a:r>
              <a:rPr lang="tr-TR" sz="2500" dirty="0" err="1" smtClean="0"/>
              <a:t>Limited</a:t>
            </a:r>
            <a:r>
              <a:rPr lang="tr-TR" sz="2500" dirty="0" smtClean="0"/>
              <a:t> şirketlerde ortaklar şirket sözleşmesiyle, esas sermaye payı bedeli dışında ek ödeme ile de yükümlü tutulabilirler. Ortaklardan bu yükümlülüğün yerine getirilmesi ancak,</a:t>
            </a:r>
          </a:p>
          <a:p>
            <a:pPr>
              <a:buNone/>
            </a:pPr>
            <a:r>
              <a:rPr lang="tr-TR" sz="2500" dirty="0" smtClean="0"/>
              <a:t>		a) Şirket esas sermayesi ile kanuni yedek akçeler toplamının şirketin zararını karşılayamaması,</a:t>
            </a:r>
          </a:p>
          <a:p>
            <a:pPr>
              <a:buNone/>
            </a:pPr>
            <a:r>
              <a:rPr lang="tr-TR" sz="2500" dirty="0" smtClean="0"/>
              <a:t>		b) Şirketin bu ek araçlar olmaksızın işlerine gereği gibi devamının mümkün olmaması,</a:t>
            </a:r>
          </a:p>
          <a:p>
            <a:pPr>
              <a:buNone/>
            </a:pPr>
            <a:r>
              <a:rPr lang="tr-TR" sz="2500" dirty="0" smtClean="0"/>
              <a:t>		c) Şirket sözleşmesinde tanımlanan ve </a:t>
            </a:r>
            <a:r>
              <a:rPr lang="tr-TR" sz="2500" dirty="0" err="1" smtClean="0"/>
              <a:t>özkaynak</a:t>
            </a:r>
            <a:r>
              <a:rPr lang="tr-TR" sz="2500" dirty="0" smtClean="0"/>
              <a:t> ihtiyacı doğuran diğer bir hâlin gerçekleşmiş bulunması,</a:t>
            </a:r>
          </a:p>
          <a:p>
            <a:pPr>
              <a:buNone/>
            </a:pPr>
            <a:r>
              <a:rPr lang="tr-TR" sz="2500" dirty="0" smtClean="0"/>
              <a:t>	hâllerinde istenebilir (TTK m. 603/1). </a:t>
            </a:r>
          </a:p>
          <a:p>
            <a:endParaRPr lang="tr-TR" sz="2500" dirty="0"/>
          </a:p>
        </p:txBody>
      </p:sp>
    </p:spTree>
    <p:extLst>
      <p:ext uri="{BB962C8B-B14F-4D97-AF65-F5344CB8AC3E}">
        <p14:creationId xmlns:p14="http://schemas.microsoft.com/office/powerpoint/2010/main" val="1061495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91264" cy="634082"/>
          </a:xfrm>
        </p:spPr>
        <p:txBody>
          <a:bodyPr>
            <a:normAutofit fontScale="90000"/>
          </a:bodyPr>
          <a:lstStyle/>
          <a:p>
            <a:r>
              <a:rPr lang="tr-TR" b="1" dirty="0" smtClean="0"/>
              <a:t>Yan Edim Yükümlülüğü</a:t>
            </a:r>
            <a:endParaRPr lang="tr-TR" b="1" dirty="0"/>
          </a:p>
        </p:txBody>
      </p:sp>
      <p:sp>
        <p:nvSpPr>
          <p:cNvPr id="3" name="2 İçerik Yer Tutucusu"/>
          <p:cNvSpPr>
            <a:spLocks noGrp="1"/>
          </p:cNvSpPr>
          <p:nvPr>
            <p:ph idx="1"/>
          </p:nvPr>
        </p:nvSpPr>
        <p:spPr>
          <a:xfrm>
            <a:off x="323528" y="1124744"/>
            <a:ext cx="8568952" cy="5328592"/>
          </a:xfrm>
        </p:spPr>
        <p:txBody>
          <a:bodyPr>
            <a:normAutofit fontScale="77500" lnSpcReduction="20000"/>
          </a:bodyPr>
          <a:lstStyle/>
          <a:p>
            <a:r>
              <a:rPr lang="tr-TR" dirty="0" err="1" smtClean="0"/>
              <a:t>Limited</a:t>
            </a:r>
            <a:r>
              <a:rPr lang="tr-TR" dirty="0" smtClean="0"/>
              <a:t> şirketlerde şirket sözleşmesiyle, şirketin işletme konusunun gerçekleşmesine hizmet edebilecek yan edim yükümlülükleri öngörülebilir (TTK m. 606).</a:t>
            </a:r>
          </a:p>
          <a:p>
            <a:endParaRPr lang="tr-TR" dirty="0" smtClean="0"/>
          </a:p>
          <a:p>
            <a:r>
              <a:rPr lang="tr-TR" dirty="0" smtClean="0"/>
              <a:t>TTK m. 606’nın gerekçesinden de anlaşıldığı üzere, yan edim yükümlülükleri </a:t>
            </a:r>
            <a:r>
              <a:rPr lang="tr-TR" dirty="0" err="1" smtClean="0"/>
              <a:t>limited</a:t>
            </a:r>
            <a:r>
              <a:rPr lang="tr-TR" dirty="0" smtClean="0"/>
              <a:t> şirketin bir taraftan kişisel </a:t>
            </a:r>
            <a:r>
              <a:rPr lang="tr-TR" dirty="0" err="1" smtClean="0"/>
              <a:t>ögelerden</a:t>
            </a:r>
            <a:r>
              <a:rPr lang="tr-TR" dirty="0" smtClean="0"/>
              <a:t> oluşabilen yanını ortaya çıkaran diğer taraftan onu, kooperatife yaklaştıran bir kurumdur. Yan edimler de esas sermaye payına bağlıdır. İkincil (</a:t>
            </a:r>
            <a:r>
              <a:rPr lang="tr-TR" dirty="0" err="1" smtClean="0"/>
              <a:t>tâli</a:t>
            </a:r>
            <a:r>
              <a:rPr lang="tr-TR" dirty="0" smtClean="0"/>
              <a:t>) sıfatıyla da nitelendirebileceğimiz yan edimler bir kısım esas sermaye paylarına veya pay kategorilerine yüklenebilen veya payların tümüne yönelik olan yapma, yapmama, katlanma, kullandırma edimleridir. Süt, pancar, şeker kamışı, meyve gibi ham ve/veya işlenmiş ürünlerin teslimi, park yeri veya depo yeri sağlanıp kullandırılması, taşıma gibi hizmetlerin sunulması ve benzeri edimler yan edimlerin konusunu oluşturabilir. </a:t>
            </a:r>
            <a:endParaRPr lang="tr-TR" dirty="0"/>
          </a:p>
        </p:txBody>
      </p:sp>
    </p:spTree>
    <p:extLst>
      <p:ext uri="{BB962C8B-B14F-4D97-AF65-F5344CB8AC3E}">
        <p14:creationId xmlns:p14="http://schemas.microsoft.com/office/powerpoint/2010/main" val="204864445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430</Words>
  <Application>Microsoft Office PowerPoint</Application>
  <PresentationFormat>Ekran Gösterisi (4:3)</PresentationFormat>
  <Paragraphs>35</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Limited Şirketlerde “Ortak” Kavramı</vt:lpstr>
      <vt:lpstr>Limited Şirketlerde “Ortakların Hak ve Borçları”</vt:lpstr>
      <vt:lpstr>PowerPoint Sunusu</vt:lpstr>
      <vt:lpstr>Ek Ödeme Yükümlülüğü</vt:lpstr>
      <vt:lpstr>Yan Edim Yükümlülüğü</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Limited Şirketlerde “Ortak” Kavramı</dc:title>
  <dc:creator>KORKUT OZKORKUT</dc:creator>
  <cp:lastModifiedBy>KORKUT OZKORKUT</cp:lastModifiedBy>
  <cp:revision>1</cp:revision>
  <dcterms:created xsi:type="dcterms:W3CDTF">2019-12-24T09:19:50Z</dcterms:created>
  <dcterms:modified xsi:type="dcterms:W3CDTF">2019-12-24T09:39:24Z</dcterms:modified>
</cp:coreProperties>
</file>