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2" r:id="rId1"/>
  </p:sldMasterIdLst>
  <p:notesMasterIdLst>
    <p:notesMasterId r:id="rId28"/>
  </p:notesMasterIdLst>
  <p:handoutMasterIdLst>
    <p:handoutMasterId r:id="rId29"/>
  </p:handoutMasterIdLst>
  <p:sldIdLst>
    <p:sldId id="256" r:id="rId2"/>
    <p:sldId id="264" r:id="rId3"/>
    <p:sldId id="265" r:id="rId4"/>
    <p:sldId id="263" r:id="rId5"/>
    <p:sldId id="299" r:id="rId6"/>
    <p:sldId id="271" r:id="rId7"/>
    <p:sldId id="266" r:id="rId8"/>
    <p:sldId id="257" r:id="rId9"/>
    <p:sldId id="259" r:id="rId10"/>
    <p:sldId id="260" r:id="rId11"/>
    <p:sldId id="285" r:id="rId12"/>
    <p:sldId id="286" r:id="rId13"/>
    <p:sldId id="298" r:id="rId14"/>
    <p:sldId id="268" r:id="rId15"/>
    <p:sldId id="291" r:id="rId16"/>
    <p:sldId id="290" r:id="rId17"/>
    <p:sldId id="293" r:id="rId18"/>
    <p:sldId id="292" r:id="rId19"/>
    <p:sldId id="294" r:id="rId20"/>
    <p:sldId id="295" r:id="rId21"/>
    <p:sldId id="296" r:id="rId22"/>
    <p:sldId id="297" r:id="rId23"/>
    <p:sldId id="288" r:id="rId24"/>
    <p:sldId id="289" r:id="rId25"/>
    <p:sldId id="287" r:id="rId26"/>
    <p:sldId id="258" r:id="rId27"/>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7" d="100"/>
          <a:sy n="87" d="100"/>
        </p:scale>
        <p:origin x="-1434"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856C39B7-5F24-4353-8FAD-E103EA188568}" type="datetimeFigureOut">
              <a:rPr lang="tr-TR" smtClean="0"/>
              <a:t>27.12.2016</a:t>
            </a:fld>
            <a:endParaRPr lang="tr-TR"/>
          </a:p>
        </p:txBody>
      </p:sp>
      <p:sp>
        <p:nvSpPr>
          <p:cNvPr id="4" name="Altbilgi Yer Tutucusu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D9225C4F-58EF-42E7-B2BD-9B2E29A00903}" type="slidenum">
              <a:rPr lang="tr-TR" smtClean="0"/>
              <a:t>‹#›</a:t>
            </a:fld>
            <a:endParaRPr lang="tr-TR"/>
          </a:p>
        </p:txBody>
      </p:sp>
    </p:spTree>
    <p:extLst>
      <p:ext uri="{BB962C8B-B14F-4D97-AF65-F5344CB8AC3E}">
        <p14:creationId xmlns:p14="http://schemas.microsoft.com/office/powerpoint/2010/main" val="8276895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EED09F30-D76C-452E-BD81-8397A366BBE1}" type="datetimeFigureOut">
              <a:rPr lang="tr-TR" smtClean="0"/>
              <a:t>27.12.2016</a:t>
            </a:fld>
            <a:endParaRPr lang="tr-TR"/>
          </a:p>
        </p:txBody>
      </p:sp>
      <p:sp>
        <p:nvSpPr>
          <p:cNvPr id="4" name="Slayt Görüntüsü Yer Tutucusu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2257228A-3AD7-4851-BF57-BDFC010CFCED}" type="slidenum">
              <a:rPr lang="tr-TR" smtClean="0"/>
              <a:t>‹#›</a:t>
            </a:fld>
            <a:endParaRPr lang="tr-TR"/>
          </a:p>
        </p:txBody>
      </p:sp>
    </p:spTree>
    <p:extLst>
      <p:ext uri="{BB962C8B-B14F-4D97-AF65-F5344CB8AC3E}">
        <p14:creationId xmlns:p14="http://schemas.microsoft.com/office/powerpoint/2010/main" val="1649479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B43E5AF-03FC-4306-9062-C5ECEAEB2C3D}" type="datetime1">
              <a:rPr lang="en-US" smtClean="0"/>
              <a:t>12/27/2016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80818236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43E5AF-03FC-4306-9062-C5ECEAEB2C3D}" type="datetime1">
              <a:rPr lang="en-US" smtClean="0"/>
              <a:t>12/27/2016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2543054319"/>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43E5AF-03FC-4306-9062-C5ECEAEB2C3D}" type="datetime1">
              <a:rPr lang="en-US" smtClean="0"/>
              <a:t>12/27/2016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1894023198"/>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B43E5AF-03FC-4306-9062-C5ECEAEB2C3D}" type="datetime1">
              <a:rPr lang="en-US" smtClean="0"/>
              <a:t>12/27/2016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242138111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B43E5AF-03FC-4306-9062-C5ECEAEB2C3D}" type="datetime1">
              <a:rPr lang="en-US" smtClean="0"/>
              <a:t>12/27/2016</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2979754815"/>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B43E5AF-03FC-4306-9062-C5ECEAEB2C3D}" type="datetime1">
              <a:rPr lang="en-US" smtClean="0"/>
              <a:t>12/27/2016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3685967385"/>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B43E5AF-03FC-4306-9062-C5ECEAEB2C3D}" type="datetime1">
              <a:rPr lang="en-US" smtClean="0"/>
              <a:t>12/27/2016</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96734694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B43E5AF-03FC-4306-9062-C5ECEAEB2C3D}" type="datetime1">
              <a:rPr lang="en-US" smtClean="0"/>
              <a:t>12/27/2016</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4184064389"/>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B43E5AF-03FC-4306-9062-C5ECEAEB2C3D}" type="datetime1">
              <a:rPr lang="en-US" smtClean="0"/>
              <a:t>12/27/2016</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3420986619"/>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B43E5AF-03FC-4306-9062-C5ECEAEB2C3D}" type="datetime1">
              <a:rPr lang="en-US" smtClean="0"/>
              <a:t>12/27/2016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45179287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B43E5AF-03FC-4306-9062-C5ECEAEB2C3D}" type="datetime1">
              <a:rPr lang="en-US" smtClean="0"/>
              <a:t>12/27/2016</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572F93-07C1-4C41-8429-66FBDC8F7A89}" type="slidenum">
              <a:rPr lang="tr-TR" smtClean="0"/>
              <a:pPr/>
              <a:t>‹#›</a:t>
            </a:fld>
            <a:endParaRPr lang="tr-TR"/>
          </a:p>
        </p:txBody>
      </p:sp>
    </p:spTree>
    <p:extLst>
      <p:ext uri="{BB962C8B-B14F-4D97-AF65-F5344CB8AC3E}">
        <p14:creationId xmlns:p14="http://schemas.microsoft.com/office/powerpoint/2010/main" val="191587177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43E5AF-03FC-4306-9062-C5ECEAEB2C3D}" type="datetime1">
              <a:rPr lang="en-US" smtClean="0"/>
              <a:t>12/27/2016</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572F93-07C1-4C41-8429-66FBDC8F7A89}" type="slidenum">
              <a:rPr lang="tr-TR" smtClean="0"/>
              <a:pPr/>
              <a:t>‹#›</a:t>
            </a:fld>
            <a:endParaRPr lang="tr-TR"/>
          </a:p>
        </p:txBody>
      </p:sp>
    </p:spTree>
    <p:extLst>
      <p:ext uri="{BB962C8B-B14F-4D97-AF65-F5344CB8AC3E}">
        <p14:creationId xmlns:p14="http://schemas.microsoft.com/office/powerpoint/2010/main" val="330908860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package" Target="../embeddings/Microsoft_Word_Document1.docx"/></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4.emf"/><Relationship Id="rId4" Type="http://schemas.openxmlformats.org/officeDocument/2006/relationships/package" Target="../embeddings/Microsoft_Word_Document2.docx"/></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5.emf"/><Relationship Id="rId4" Type="http://schemas.openxmlformats.org/officeDocument/2006/relationships/package" Target="../embeddings/Microsoft_Word_Document3.docx"/></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6.emf"/><Relationship Id="rId4" Type="http://schemas.openxmlformats.org/officeDocument/2006/relationships/package" Target="../embeddings/Microsoft_Word_Document4.docx"/></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Kamu diplomasisi ve internet kullanımı</a:t>
            </a:r>
            <a:endParaRPr lang="tr-TR" dirty="0"/>
          </a:p>
        </p:txBody>
      </p:sp>
      <p:sp>
        <p:nvSpPr>
          <p:cNvPr id="3" name="Subtitle 2"/>
          <p:cNvSpPr>
            <a:spLocks noGrp="1"/>
          </p:cNvSpPr>
          <p:nvPr>
            <p:ph type="subTitle" idx="1"/>
          </p:nvPr>
        </p:nvSpPr>
        <p:spPr/>
        <p:txBody>
          <a:bodyPr/>
          <a:lstStyle/>
          <a:p>
            <a:r>
              <a:rPr lang="tr-TR" dirty="0" smtClean="0"/>
              <a:t>Doç. Dr. Aslı Yağmurlu</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ctrTitle"/>
          </p:nvPr>
        </p:nvSpPr>
        <p:spPr/>
        <p:txBody>
          <a:bodyPr/>
          <a:lstStyle/>
          <a:p>
            <a:pPr eaLnBrk="1" hangingPunct="1"/>
            <a:endParaRPr lang="tr-TR"/>
          </a:p>
        </p:txBody>
      </p:sp>
      <p:sp>
        <p:nvSpPr>
          <p:cNvPr id="3" name="Subtitle 2"/>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tr-TR" smtClean="0"/>
          </a:p>
        </p:txBody>
      </p:sp>
      <p:pic>
        <p:nvPicPr>
          <p:cNvPr id="5124" name="Picture 2"/>
          <p:cNvPicPr>
            <a:picLocks noChangeAspect="1" noChangeArrowheads="1"/>
          </p:cNvPicPr>
          <p:nvPr/>
        </p:nvPicPr>
        <p:blipFill>
          <a:blip r:embed="rId2"/>
          <a:srcRect/>
          <a:stretch>
            <a:fillRect/>
          </a:stretch>
        </p:blipFill>
        <p:spPr bwMode="auto">
          <a:xfrm>
            <a:off x="-17463" y="17463"/>
            <a:ext cx="9161463" cy="68405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Twiplomacy</a:t>
            </a:r>
            <a:r>
              <a:rPr lang="tr-TR" dirty="0" smtClean="0"/>
              <a:t>/</a:t>
            </a:r>
            <a:r>
              <a:rPr lang="tr-TR" dirty="0" err="1" smtClean="0"/>
              <a:t>Twitlomasi</a:t>
            </a:r>
            <a:endParaRPr lang="tr-TR" dirty="0"/>
          </a:p>
        </p:txBody>
      </p:sp>
      <p:sp>
        <p:nvSpPr>
          <p:cNvPr id="3" name="İçerik Yer Tutucusu 2"/>
          <p:cNvSpPr>
            <a:spLocks noGrp="1"/>
          </p:cNvSpPr>
          <p:nvPr>
            <p:ph idx="1"/>
          </p:nvPr>
        </p:nvSpPr>
        <p:spPr/>
        <p:txBody>
          <a:bodyPr>
            <a:normAutofit fontScale="92500" lnSpcReduction="20000"/>
          </a:bodyPr>
          <a:lstStyle/>
          <a:p>
            <a:r>
              <a:rPr lang="en-US" dirty="0"/>
              <a:t>“</a:t>
            </a:r>
            <a:r>
              <a:rPr lang="en-US" dirty="0" err="1" smtClean="0"/>
              <a:t>Twiplomacy</a:t>
            </a:r>
            <a:r>
              <a:rPr lang="tr-TR" dirty="0" smtClean="0"/>
              <a:t>, </a:t>
            </a:r>
            <a:r>
              <a:rPr lang="en-US" dirty="0" smtClean="0"/>
              <a:t>Twitter </a:t>
            </a:r>
            <a:r>
              <a:rPr lang="tr-TR" dirty="0" smtClean="0"/>
              <a:t>ve diğer sosyal medya araçlarının kamu kurumları ve yetkilileri tarafından, kamuoyuyla etkileşim, bilgi yayma ve uluslararası etki sağlama amacıyla kullanılması</a:t>
            </a:r>
            <a:r>
              <a:rPr lang="en-US" dirty="0" smtClean="0"/>
              <a:t>”(</a:t>
            </a:r>
            <a:r>
              <a:rPr lang="en-US" dirty="0" err="1"/>
              <a:t>technopedia</a:t>
            </a:r>
            <a:r>
              <a:rPr lang="en-US" dirty="0"/>
              <a:t>, 2012</a:t>
            </a:r>
            <a:r>
              <a:rPr lang="en-US" dirty="0" smtClean="0"/>
              <a:t>).</a:t>
            </a:r>
            <a:r>
              <a:rPr lang="tr-TR" dirty="0" smtClean="0"/>
              <a:t> </a:t>
            </a:r>
            <a:r>
              <a:rPr lang="tr-TR" dirty="0" err="1" smtClean="0"/>
              <a:t>Twiplomacy</a:t>
            </a:r>
            <a:r>
              <a:rPr lang="tr-TR" dirty="0" smtClean="0"/>
              <a:t> ile politikacılar ve bakanlıklar (özellikle Dışişleri Bakanlıkları) hem ulusal hem de uluslararası kamuya kendi politikalarını anlatma olanağı bulmuşlardır. Dışişlerinin geleneksel resmi dili yerine bunu daha gündelik dille yaparak, halklara ulaşmaya çalışmaktadırlar.</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11</a:t>
            </a:fld>
            <a:endParaRPr lang="tr-TR"/>
          </a:p>
        </p:txBody>
      </p:sp>
    </p:spTree>
    <p:extLst>
      <p:ext uri="{BB962C8B-B14F-4D97-AF65-F5344CB8AC3E}">
        <p14:creationId xmlns:p14="http://schemas.microsoft.com/office/powerpoint/2010/main" val="301478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r>
              <a:rPr lang="tr-TR" dirty="0" smtClean="0"/>
              <a:t>193 BM üye ülkesinin 2/3 ülkesinin devlet başkanlarının </a:t>
            </a:r>
            <a:r>
              <a:rPr lang="tr-TR" dirty="0" err="1" smtClean="0"/>
              <a:t>Twitter</a:t>
            </a:r>
            <a:r>
              <a:rPr lang="tr-TR" dirty="0" smtClean="0"/>
              <a:t> hesabı bulunmaktadır. Çoğunluğunun bu hesabı resmi internet sitesi ile ilişkilidir. Ancak dikkat çekici durum, devlet başkanlarının yarısının hiç kimseyi takip etmiyor olmasıdır </a:t>
            </a:r>
            <a:r>
              <a:rPr lang="en-US" dirty="0" smtClean="0"/>
              <a:t>(twiplomacy.com</a:t>
            </a:r>
            <a:r>
              <a:rPr lang="en-US" dirty="0"/>
              <a:t>, 2012). </a:t>
            </a:r>
            <a:endParaRPr lang="tr-TR" dirty="0" smtClean="0"/>
          </a:p>
          <a:p>
            <a:r>
              <a:rPr lang="tr-TR" dirty="0" smtClean="0"/>
              <a:t>İkinci önemli grup ise Dışişleri Bakanlıklarıdır. </a:t>
            </a:r>
            <a:r>
              <a:rPr lang="en-US" dirty="0" smtClean="0"/>
              <a:t>manner</a:t>
            </a:r>
            <a:r>
              <a:rPr lang="en-US" dirty="0"/>
              <a:t>. </a:t>
            </a:r>
            <a:r>
              <a:rPr lang="tr-TR" dirty="0" smtClean="0"/>
              <a:t>2000’li yıllar itibariyle Dışişleri Bakanlıkları internet siteleri aracılığıyla, </a:t>
            </a:r>
            <a:r>
              <a:rPr lang="en-US" dirty="0" smtClean="0"/>
              <a:t>mass self-communication</a:t>
            </a:r>
            <a:r>
              <a:rPr lang="tr-TR" dirty="0" smtClean="0"/>
              <a:t> </a:t>
            </a:r>
            <a:r>
              <a:rPr lang="en-US" dirty="0" smtClean="0"/>
              <a:t>(</a:t>
            </a:r>
            <a:r>
              <a:rPr lang="en-US" dirty="0"/>
              <a:t>Castells, 2007: 248</a:t>
            </a:r>
            <a:r>
              <a:rPr lang="en-US" dirty="0" smtClean="0"/>
              <a:t>), </a:t>
            </a:r>
            <a:r>
              <a:rPr lang="tr-TR" dirty="0" smtClean="0"/>
              <a:t>denen faaliyetleri gerçekleştirmeye başladılar. </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12</a:t>
            </a:fld>
            <a:endParaRPr lang="tr-TR"/>
          </a:p>
        </p:txBody>
      </p:sp>
    </p:spTree>
    <p:extLst>
      <p:ext uri="{BB962C8B-B14F-4D97-AF65-F5344CB8AC3E}">
        <p14:creationId xmlns:p14="http://schemas.microsoft.com/office/powerpoint/2010/main" val="38415317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dirty="0" smtClean="0"/>
              <a:t>AB üye ve aday ülkeler araştırması</a:t>
            </a:r>
            <a:endParaRPr lang="tr-TR" dirty="0"/>
          </a:p>
        </p:txBody>
      </p:sp>
      <p:sp>
        <p:nvSpPr>
          <p:cNvPr id="3" name="İçerik Yer Tutucusu 2"/>
          <p:cNvSpPr>
            <a:spLocks noGrp="1"/>
          </p:cNvSpPr>
          <p:nvPr>
            <p:ph idx="1"/>
          </p:nvPr>
        </p:nvSpPr>
        <p:spPr/>
        <p:txBody>
          <a:bodyPr>
            <a:normAutofit fontScale="77500" lnSpcReduction="20000"/>
          </a:bodyPr>
          <a:lstStyle/>
          <a:p>
            <a:r>
              <a:rPr lang="en-US" dirty="0"/>
              <a:t>27 member and 5 candidate EU countries’ Ministry of Foreign Affairs web sites were accessed and coded in February 23, 2012 by the researcher. A double check was made in the next day. Due to the changing nature of the </a:t>
            </a:r>
            <a:r>
              <a:rPr lang="en-US" dirty="0" err="1"/>
              <a:t>contants</a:t>
            </a:r>
            <a:r>
              <a:rPr lang="en-US" dirty="0"/>
              <a:t> in internet accession process was finished in a short period. The unit of analysis was the English version of home pages and drill downs through contents of texts for share options and social media opportunities. The researcher identified 9 categories to explore the web sites. The results are organized in tabular format and level of usage was reviewed. The most common social media tool, </a:t>
            </a:r>
            <a:r>
              <a:rPr lang="en-US" dirty="0" err="1"/>
              <a:t>facebook</a:t>
            </a:r>
            <a:r>
              <a:rPr lang="en-US" dirty="0"/>
              <a:t>, twitter, blogs, </a:t>
            </a:r>
            <a:r>
              <a:rPr lang="en-US" dirty="0" err="1"/>
              <a:t>youtube</a:t>
            </a:r>
            <a:r>
              <a:rPr lang="en-US" dirty="0"/>
              <a:t> and share opportunities were analyzed. Through 30 web two third of the ministries were using social media tools in their context. </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13</a:t>
            </a:fld>
            <a:endParaRPr lang="tr-TR"/>
          </a:p>
        </p:txBody>
      </p:sp>
    </p:spTree>
    <p:extLst>
      <p:ext uri="{BB962C8B-B14F-4D97-AF65-F5344CB8AC3E}">
        <p14:creationId xmlns:p14="http://schemas.microsoft.com/office/powerpoint/2010/main" val="12941395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Facebook</a:t>
            </a:r>
            <a:endParaRPr lang="tr-TR" dirty="0"/>
          </a:p>
        </p:txBody>
      </p:sp>
      <p:sp>
        <p:nvSpPr>
          <p:cNvPr id="3" name="İçerik Yer Tutucusu 2"/>
          <p:cNvSpPr>
            <a:spLocks noGrp="1"/>
          </p:cNvSpPr>
          <p:nvPr>
            <p:ph idx="1"/>
          </p:nvPr>
        </p:nvSpPr>
        <p:spPr/>
        <p:txBody>
          <a:bodyPr>
            <a:normAutofit fontScale="85000" lnSpcReduction="20000"/>
          </a:bodyPr>
          <a:lstStyle/>
          <a:p>
            <a:r>
              <a:rPr lang="tr-TR" dirty="0"/>
              <a:t>Facebook yaklaşık 1 milyar kullanıcıyla tüm dünyadaki en büyük sanal topluluğu oluşturmaktadır. Amerika, Brezilya, Hindistan, Endonezya ve Meksika’dan sonra Türkiye 6. en çok kullanıcıya sahiptir. Türkiye’de yaklaşık 32.5 milyon Facebook hesabı bulunmaktadır ve bu toplam nüfusun yaklaşık %42’sine denk gelmektedir (socialbakers.com 2013). Facebook, kişisel, kurumsal markalaşmaya katkı sağlayan, toplumsal hayatın her alanına kullanılabilecek bir araç olarak görülmektedir. Kurumsal olarak hem özel sektör, hem kamu yönetimi hem de sivil toplum tarafından kullanılmaktadır. Bu çerçevede yarattığı sanal toplulukların önemi siyasal alanda da ön plana çıkmaktadır.</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14</a:t>
            </a:fld>
            <a:endParaRPr lang="tr-TR"/>
          </a:p>
        </p:txBody>
      </p:sp>
    </p:spTree>
    <p:extLst>
      <p:ext uri="{BB962C8B-B14F-4D97-AF65-F5344CB8AC3E}">
        <p14:creationId xmlns:p14="http://schemas.microsoft.com/office/powerpoint/2010/main" val="6446811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r>
              <a:rPr lang="tr-TR" dirty="0" err="1" smtClean="0"/>
              <a:t>Avrupanın</a:t>
            </a:r>
            <a:r>
              <a:rPr lang="tr-TR" dirty="0" smtClean="0"/>
              <a:t> %</a:t>
            </a:r>
            <a:r>
              <a:rPr lang="en-US" dirty="0" smtClean="0"/>
              <a:t>70 internet </a:t>
            </a:r>
            <a:r>
              <a:rPr lang="tr-TR" dirty="0" smtClean="0"/>
              <a:t>kullanmakta ve bunların da yarısının </a:t>
            </a:r>
            <a:r>
              <a:rPr lang="tr-TR" dirty="0"/>
              <a:t>F</a:t>
            </a:r>
            <a:r>
              <a:rPr lang="en-US" dirty="0" err="1" smtClean="0"/>
              <a:t>acebook</a:t>
            </a:r>
            <a:r>
              <a:rPr lang="en-US" dirty="0" smtClean="0"/>
              <a:t> </a:t>
            </a:r>
            <a:r>
              <a:rPr lang="tr-TR" dirty="0" smtClean="0"/>
              <a:t>hesabı bulunmaktadır. Bu yaklaşık olarak </a:t>
            </a:r>
            <a:r>
              <a:rPr lang="en-US" dirty="0" smtClean="0"/>
              <a:t>170 </a:t>
            </a:r>
            <a:r>
              <a:rPr lang="tr-TR" dirty="0" smtClean="0"/>
              <a:t>milyon insan demektir. Dünyanın bu en çok kullanılan internet sitesinin kamu diplomasisi amaçlı kullanılmaması düşünülemez. </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15</a:t>
            </a:fld>
            <a:endParaRPr lang="tr-TR"/>
          </a:p>
        </p:txBody>
      </p:sp>
    </p:spTree>
    <p:extLst>
      <p:ext uri="{BB962C8B-B14F-4D97-AF65-F5344CB8AC3E}">
        <p14:creationId xmlns:p14="http://schemas.microsoft.com/office/powerpoint/2010/main" val="18593854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16</a:t>
            </a:fld>
            <a:endParaRPr lang="tr-TR"/>
          </a:p>
        </p:txBody>
      </p:sp>
      <p:graphicFrame>
        <p:nvGraphicFramePr>
          <p:cNvPr id="5" name="Nesne 4"/>
          <p:cNvGraphicFramePr>
            <a:graphicFrameLocks noChangeAspect="1"/>
          </p:cNvGraphicFramePr>
          <p:nvPr>
            <p:extLst>
              <p:ext uri="{D42A27DB-BD31-4B8C-83A1-F6EECF244321}">
                <p14:modId xmlns:p14="http://schemas.microsoft.com/office/powerpoint/2010/main" val="1083625092"/>
              </p:ext>
            </p:extLst>
          </p:nvPr>
        </p:nvGraphicFramePr>
        <p:xfrm>
          <a:off x="719138" y="1828346"/>
          <a:ext cx="7575685" cy="3255282"/>
        </p:xfrm>
        <a:graphic>
          <a:graphicData uri="http://schemas.openxmlformats.org/presentationml/2006/ole">
            <mc:AlternateContent xmlns:mc="http://schemas.openxmlformats.org/markup-compatibility/2006">
              <mc:Choice xmlns:v="urn:schemas-microsoft-com:vml" Requires="v">
                <p:oleObj spid="_x0000_s1036" name="Belge" r:id="rId4" imgW="5419169" imgH="2329496" progId="Word.Document.12">
                  <p:embed/>
                </p:oleObj>
              </mc:Choice>
              <mc:Fallback>
                <p:oleObj name="Belge" r:id="rId4" imgW="5419169" imgH="2329496" progId="Word.Document.12">
                  <p:embed/>
                  <p:pic>
                    <p:nvPicPr>
                      <p:cNvPr id="0" name=""/>
                      <p:cNvPicPr/>
                      <p:nvPr/>
                    </p:nvPicPr>
                    <p:blipFill>
                      <a:blip r:embed="rId5"/>
                      <a:stretch>
                        <a:fillRect/>
                      </a:stretch>
                    </p:blipFill>
                    <p:spPr>
                      <a:xfrm>
                        <a:off x="719138" y="1828346"/>
                        <a:ext cx="7575685" cy="3255282"/>
                      </a:xfrm>
                      <a:prstGeom prst="rect">
                        <a:avLst/>
                      </a:prstGeom>
                    </p:spPr>
                  </p:pic>
                </p:oleObj>
              </mc:Fallback>
            </mc:AlternateContent>
          </a:graphicData>
        </a:graphic>
      </p:graphicFrame>
    </p:spTree>
    <p:extLst>
      <p:ext uri="{BB962C8B-B14F-4D97-AF65-F5344CB8AC3E}">
        <p14:creationId xmlns:p14="http://schemas.microsoft.com/office/powerpoint/2010/main" val="28423152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Twitter</a:t>
            </a:r>
            <a:endParaRPr lang="tr-TR" dirty="0"/>
          </a:p>
        </p:txBody>
      </p:sp>
      <p:sp>
        <p:nvSpPr>
          <p:cNvPr id="3" name="İçerik Yer Tutucusu 2"/>
          <p:cNvSpPr>
            <a:spLocks noGrp="1"/>
          </p:cNvSpPr>
          <p:nvPr>
            <p:ph idx="1"/>
          </p:nvPr>
        </p:nvSpPr>
        <p:spPr>
          <a:xfrm>
            <a:off x="457200" y="1417638"/>
            <a:ext cx="8229600" cy="4819876"/>
          </a:xfrm>
        </p:spPr>
        <p:txBody>
          <a:bodyPr>
            <a:noAutofit/>
          </a:bodyPr>
          <a:lstStyle/>
          <a:p>
            <a:r>
              <a:rPr lang="tr-TR" sz="2400" dirty="0"/>
              <a:t>Tüm dünyada 500 milyon kullanıcısı bulunan </a:t>
            </a:r>
            <a:r>
              <a:rPr lang="tr-TR" sz="2400" dirty="0" err="1"/>
              <a:t>Twitter’ın</a:t>
            </a:r>
            <a:r>
              <a:rPr lang="tr-TR" sz="2400" dirty="0"/>
              <a:t> en fazla üyesi ABD’de bulunmaktadır. Türkiye en çok kullanıcı sayısına sahip 11. ülke durumundadır (techcrunch.com 2013). </a:t>
            </a:r>
            <a:endParaRPr lang="tr-TR" sz="2400" dirty="0" smtClean="0"/>
          </a:p>
          <a:p>
            <a:r>
              <a:rPr lang="tr-TR" sz="2400" dirty="0" smtClean="0"/>
              <a:t>Kamu diplomasisi amaçlı </a:t>
            </a:r>
            <a:r>
              <a:rPr lang="tr-TR" sz="2400" dirty="0"/>
              <a:t>olarak </a:t>
            </a:r>
            <a:r>
              <a:rPr lang="tr-TR" sz="2400" dirty="0" err="1"/>
              <a:t>Twitter</a:t>
            </a:r>
            <a:r>
              <a:rPr lang="tr-TR" sz="2400" dirty="0"/>
              <a:t> pek çok fayda sağlamaktadır. </a:t>
            </a:r>
            <a:r>
              <a:rPr lang="tr-TR" sz="2400" dirty="0" smtClean="0"/>
              <a:t>Uluslararası aktörlerle bağlantı </a:t>
            </a:r>
            <a:r>
              <a:rPr lang="tr-TR" sz="2400" dirty="0"/>
              <a:t>ve iletişim kurma imkanı vermektedir. </a:t>
            </a:r>
            <a:r>
              <a:rPr lang="tr-TR" sz="2400" dirty="0" smtClean="0"/>
              <a:t>Gündem </a:t>
            </a:r>
            <a:r>
              <a:rPr lang="tr-TR" sz="2400" dirty="0"/>
              <a:t>ile ilgili konuşulanlardan anında haber almayı ve cevap vermeyi sağlaması açısından </a:t>
            </a:r>
            <a:r>
              <a:rPr lang="tr-TR" sz="2400" dirty="0" smtClean="0"/>
              <a:t>fayda </a:t>
            </a:r>
            <a:r>
              <a:rPr lang="tr-TR" sz="2400" dirty="0"/>
              <a:t>sağlamaktadır. </a:t>
            </a:r>
            <a:r>
              <a:rPr lang="tr-TR" sz="2400" dirty="0" smtClean="0"/>
              <a:t>Kamu diplomasisi ile ilgili </a:t>
            </a:r>
            <a:r>
              <a:rPr lang="tr-TR" sz="2400" dirty="0"/>
              <a:t>veri akışı sağlamaktadır, </a:t>
            </a:r>
            <a:r>
              <a:rPr lang="tr-TR" sz="2400" dirty="0" smtClean="0"/>
              <a:t>vatandaşların </a:t>
            </a:r>
            <a:r>
              <a:rPr lang="tr-TR" sz="2400" dirty="0"/>
              <a:t>düşüncelerini öğrenme, </a:t>
            </a:r>
            <a:r>
              <a:rPr lang="tr-TR" sz="2400" dirty="0" smtClean="0"/>
              <a:t>uluslararası politikalarının, ülkenin değerlerinin doğrudan </a:t>
            </a:r>
            <a:r>
              <a:rPr lang="tr-TR" sz="2400" dirty="0"/>
              <a:t>tanıtımını yapma olanağı sağlamaktadır. </a:t>
            </a:r>
            <a:r>
              <a:rPr lang="tr-TR" sz="2400" dirty="0" smtClean="0"/>
              <a:t>Politik liderlerin </a:t>
            </a:r>
            <a:r>
              <a:rPr lang="tr-TR" sz="2400" dirty="0"/>
              <a:t>düşüncelerini kamuyla paylaşma imkanı vermesiyle liderlik niteliğini arttırmaktadır. </a:t>
            </a:r>
          </a:p>
        </p:txBody>
      </p:sp>
      <p:sp>
        <p:nvSpPr>
          <p:cNvPr id="4" name="Slayt Numarası Yer Tutucusu 3"/>
          <p:cNvSpPr>
            <a:spLocks noGrp="1"/>
          </p:cNvSpPr>
          <p:nvPr>
            <p:ph type="sldNum" sz="quarter" idx="12"/>
          </p:nvPr>
        </p:nvSpPr>
        <p:spPr/>
        <p:txBody>
          <a:bodyPr/>
          <a:lstStyle/>
          <a:p>
            <a:fld id="{BD572F93-07C1-4C41-8429-66FBDC8F7A89}" type="slidenum">
              <a:rPr lang="tr-TR" smtClean="0">
                <a:solidFill>
                  <a:prstClr val="black">
                    <a:tint val="75000"/>
                  </a:prstClr>
                </a:solidFill>
              </a:rPr>
              <a:pPr/>
              <a:t>17</a:t>
            </a:fld>
            <a:endParaRPr lang="tr-TR">
              <a:solidFill>
                <a:prstClr val="black">
                  <a:tint val="75000"/>
                </a:prstClr>
              </a:solidFill>
            </a:endParaRPr>
          </a:p>
        </p:txBody>
      </p:sp>
    </p:spTree>
    <p:extLst>
      <p:ext uri="{BB962C8B-B14F-4D97-AF65-F5344CB8AC3E}">
        <p14:creationId xmlns:p14="http://schemas.microsoft.com/office/powerpoint/2010/main" val="31095994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pic>
        <p:nvPicPr>
          <p:cNvPr id="5123" name="Picture 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308471" y="957943"/>
            <a:ext cx="6344186" cy="54747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Slayt Numarası Yer Tutucusu 3"/>
          <p:cNvSpPr>
            <a:spLocks noGrp="1"/>
          </p:cNvSpPr>
          <p:nvPr>
            <p:ph type="sldNum" sz="quarter" idx="12"/>
          </p:nvPr>
        </p:nvSpPr>
        <p:spPr/>
        <p:txBody>
          <a:bodyPr/>
          <a:lstStyle/>
          <a:p>
            <a:fld id="{BD572F93-07C1-4C41-8429-66FBDC8F7A89}" type="slidenum">
              <a:rPr lang="tr-TR" smtClean="0"/>
              <a:pPr/>
              <a:t>18</a:t>
            </a:fld>
            <a:endParaRPr lang="tr-TR"/>
          </a:p>
        </p:txBody>
      </p:sp>
    </p:spTree>
    <p:extLst>
      <p:ext uri="{BB962C8B-B14F-4D97-AF65-F5344CB8AC3E}">
        <p14:creationId xmlns:p14="http://schemas.microsoft.com/office/powerpoint/2010/main" val="1767798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Blog</a:t>
            </a:r>
            <a:endParaRPr lang="tr-TR" dirty="0"/>
          </a:p>
        </p:txBody>
      </p:sp>
      <p:sp>
        <p:nvSpPr>
          <p:cNvPr id="3" name="İçerik Yer Tutucusu 2"/>
          <p:cNvSpPr>
            <a:spLocks noGrp="1"/>
          </p:cNvSpPr>
          <p:nvPr>
            <p:ph idx="1"/>
          </p:nvPr>
        </p:nvSpPr>
        <p:spPr/>
        <p:txBody>
          <a:bodyPr>
            <a:normAutofit fontScale="70000" lnSpcReduction="20000"/>
          </a:bodyPr>
          <a:lstStyle/>
          <a:p>
            <a:r>
              <a:rPr lang="en-US" dirty="0"/>
              <a:t>Blog is a type of website that </a:t>
            </a:r>
            <a:r>
              <a:rPr lang="en-US" dirty="0" err="1"/>
              <a:t>allowes</a:t>
            </a:r>
            <a:r>
              <a:rPr lang="en-US" dirty="0"/>
              <a:t> the owner to write posts and make them available in reverse chronological order (Philips and Young, 2009: 12). Blogs are an excellent tool to influence individuals. Allowing visitors to an </a:t>
            </a:r>
            <a:r>
              <a:rPr lang="en-US" dirty="0" err="1"/>
              <a:t>organizatin’s</a:t>
            </a:r>
            <a:r>
              <a:rPr lang="en-US" dirty="0"/>
              <a:t> web site to participate in how online news and information is framed is the greatest strength of the blogs. Blogs also bring together </a:t>
            </a:r>
            <a:r>
              <a:rPr lang="en-US" dirty="0" err="1"/>
              <a:t>homogenious</a:t>
            </a:r>
            <a:r>
              <a:rPr lang="en-US" dirty="0"/>
              <a:t> groups of individuals and publics together. Self persuasion and influence are easier when individuals and publics have knowledge about the issues (Kent, 2008:35-36). There are two main risks come with blogs. The potential opponents can engage in these blogs and damage the organizations’ image. And the second risk is, the employees can write negatively about the organization or the policies which is very problematic about the organization (Kaplan and </a:t>
            </a:r>
            <a:r>
              <a:rPr lang="en-US" dirty="0" err="1"/>
              <a:t>Laenlein</a:t>
            </a:r>
            <a:r>
              <a:rPr lang="en-US" dirty="0"/>
              <a:t>, 2010: 63).</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19</a:t>
            </a:fld>
            <a:endParaRPr lang="tr-TR"/>
          </a:p>
        </p:txBody>
      </p:sp>
    </p:spTree>
    <p:extLst>
      <p:ext uri="{BB962C8B-B14F-4D97-AF65-F5344CB8AC3E}">
        <p14:creationId xmlns:p14="http://schemas.microsoft.com/office/powerpoint/2010/main" val="32062694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704088"/>
            <a:ext cx="8229600" cy="896112"/>
          </a:xfrm>
        </p:spPr>
        <p:txBody>
          <a:bodyPr>
            <a:normAutofit/>
          </a:bodyPr>
          <a:lstStyle/>
          <a:p>
            <a:r>
              <a:rPr lang="tr-TR" dirty="0" smtClean="0"/>
              <a:t> İnternetin özellikleri</a:t>
            </a:r>
            <a:endParaRPr lang="tr-TR" dirty="0"/>
          </a:p>
        </p:txBody>
      </p:sp>
      <p:sp>
        <p:nvSpPr>
          <p:cNvPr id="2" name="Content Placeholder 1"/>
          <p:cNvSpPr>
            <a:spLocks noGrp="1"/>
          </p:cNvSpPr>
          <p:nvPr>
            <p:ph idx="1"/>
          </p:nvPr>
        </p:nvSpPr>
        <p:spPr>
          <a:xfrm>
            <a:off x="457200" y="1481328"/>
            <a:ext cx="8229600" cy="4984786"/>
          </a:xfrm>
        </p:spPr>
        <p:txBody>
          <a:bodyPr>
            <a:normAutofit fontScale="92500" lnSpcReduction="20000"/>
          </a:bodyPr>
          <a:lstStyle/>
          <a:p>
            <a:r>
              <a:rPr lang="tr-TR" dirty="0" smtClean="0"/>
              <a:t>Hizmet sunumunda zaman ve mekan kavramlarını ortadan kaldırmaktadır.</a:t>
            </a:r>
          </a:p>
          <a:p>
            <a:r>
              <a:rPr lang="tr-TR" dirty="0" smtClean="0"/>
              <a:t>Düşük maliyetlidir.</a:t>
            </a:r>
          </a:p>
          <a:p>
            <a:r>
              <a:rPr lang="tr-TR" dirty="0" smtClean="0"/>
              <a:t>Hem kitle iletişim aracı hem de yüz yüze iletişim imkanı sağlamaktadır.</a:t>
            </a:r>
          </a:p>
          <a:p>
            <a:r>
              <a:rPr lang="tr-TR" dirty="0" smtClean="0"/>
              <a:t>Bütün iletişim türlerini ve araçlarını içinde barındırabilen bir araçtır.</a:t>
            </a:r>
          </a:p>
          <a:p>
            <a:r>
              <a:rPr lang="tr-TR" dirty="0" smtClean="0"/>
              <a:t>İki-yönlü simetrik iletişim aracı olarak kullanılabilir.</a:t>
            </a:r>
          </a:p>
          <a:p>
            <a:r>
              <a:rPr lang="tr-TR" dirty="0" smtClean="0"/>
              <a:t>Halkla ilişkilerin tanıtma ve tanıma faaliyetleri internet sitelerinden yürütülmektedir.</a:t>
            </a:r>
            <a:endParaRPr lang="tr-TR" dirty="0"/>
          </a:p>
        </p:txBody>
      </p:sp>
      <p:sp>
        <p:nvSpPr>
          <p:cNvPr id="4" name="Slayt Numarası Yer Tutucusu 3"/>
          <p:cNvSpPr>
            <a:spLocks noGrp="1"/>
          </p:cNvSpPr>
          <p:nvPr>
            <p:ph type="sldNum" sz="quarter" idx="12"/>
          </p:nvPr>
        </p:nvSpPr>
        <p:spPr/>
        <p:txBody>
          <a:bodyPr/>
          <a:lstStyle/>
          <a:p>
            <a:fld id="{02755E53-905E-E746-BC1F-A81759D119CF}" type="slidenum">
              <a:rPr lang="tr-TR" smtClean="0"/>
              <a:pPr/>
              <a:t>2</a:t>
            </a:fld>
            <a:endParaRPr lang="tr-T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Blog</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İngiliz Dışişleri Bakanlığı, </a:t>
            </a:r>
            <a:r>
              <a:rPr lang="en-US" dirty="0" smtClean="0"/>
              <a:t>British </a:t>
            </a:r>
            <a:r>
              <a:rPr lang="en-US" dirty="0"/>
              <a:t>Foreign and Commonwealth Office (FCO). </a:t>
            </a:r>
            <a:r>
              <a:rPr lang="tr-TR" dirty="0" err="1" smtClean="0"/>
              <a:t>Blog</a:t>
            </a:r>
            <a:r>
              <a:rPr lang="tr-TR" dirty="0" smtClean="0"/>
              <a:t> uygulaması olan tek bakanlıktır. </a:t>
            </a:r>
            <a:r>
              <a:rPr lang="en-US" dirty="0" smtClean="0"/>
              <a:t>Global Conversations</a:t>
            </a:r>
            <a:r>
              <a:rPr lang="tr-TR" dirty="0" smtClean="0"/>
              <a:t> çalışması çerçevesinde </a:t>
            </a:r>
            <a:r>
              <a:rPr lang="en-US" dirty="0" smtClean="0"/>
              <a:t>2011</a:t>
            </a:r>
            <a:r>
              <a:rPr lang="tr-TR" dirty="0"/>
              <a:t> </a:t>
            </a:r>
            <a:r>
              <a:rPr lang="tr-TR" dirty="0" smtClean="0"/>
              <a:t>itibariyle açılan </a:t>
            </a:r>
            <a:r>
              <a:rPr lang="tr-TR" dirty="0" err="1" smtClean="0"/>
              <a:t>blogar</a:t>
            </a:r>
            <a:r>
              <a:rPr lang="tr-TR" dirty="0" smtClean="0"/>
              <a:t>, tartışma platformu olarak kurulmuştur. Dışişleri mensubu olan herkes, belirli bir konusu olması, </a:t>
            </a:r>
            <a:r>
              <a:rPr lang="tr-TR" dirty="0" err="1" smtClean="0"/>
              <a:t>ingiliz</a:t>
            </a:r>
            <a:r>
              <a:rPr lang="tr-TR" dirty="0" smtClean="0"/>
              <a:t> dış politikasını desteklemesi, kurallara uyması ve bu sorumluluğu alması kaydıyla </a:t>
            </a:r>
            <a:r>
              <a:rPr lang="tr-TR" dirty="0" err="1" smtClean="0"/>
              <a:t>blog</a:t>
            </a:r>
            <a:r>
              <a:rPr lang="tr-TR" dirty="0" smtClean="0"/>
              <a:t> açabilir. İnternet sitesinde </a:t>
            </a:r>
            <a:r>
              <a:rPr lang="en-US" dirty="0" err="1" smtClean="0"/>
              <a:t>Kabil</a:t>
            </a:r>
            <a:r>
              <a:rPr lang="tr-TR" dirty="0" smtClean="0"/>
              <a:t>’den</a:t>
            </a:r>
            <a:r>
              <a:rPr lang="en-US" dirty="0" smtClean="0"/>
              <a:t> </a:t>
            </a:r>
            <a:r>
              <a:rPr lang="en-US" dirty="0"/>
              <a:t>San </a:t>
            </a:r>
            <a:r>
              <a:rPr lang="en-US" dirty="0" smtClean="0"/>
              <a:t>Salvador</a:t>
            </a:r>
            <a:r>
              <a:rPr lang="tr-TR" dirty="0" smtClean="0"/>
              <a:t>’a kadar uzanan geniş bir yelpazede açılmış </a:t>
            </a:r>
            <a:r>
              <a:rPr lang="tr-TR" dirty="0" err="1" smtClean="0"/>
              <a:t>bloglar</a:t>
            </a:r>
            <a:r>
              <a:rPr lang="tr-TR" dirty="0" smtClean="0"/>
              <a:t> bulunmaktadır.</a:t>
            </a:r>
            <a:r>
              <a:rPr lang="en-US" dirty="0" smtClean="0"/>
              <a:t> </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20</a:t>
            </a:fld>
            <a:endParaRPr lang="tr-TR"/>
          </a:p>
        </p:txBody>
      </p:sp>
    </p:spTree>
    <p:extLst>
      <p:ext uri="{BB962C8B-B14F-4D97-AF65-F5344CB8AC3E}">
        <p14:creationId xmlns:p14="http://schemas.microsoft.com/office/powerpoint/2010/main" val="2537115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a:t>YouTube</a:t>
            </a:r>
            <a:endParaRPr lang="tr-TR" dirty="0"/>
          </a:p>
        </p:txBody>
      </p:sp>
      <p:sp>
        <p:nvSpPr>
          <p:cNvPr id="3" name="İçerik Yer Tutucusu 2"/>
          <p:cNvSpPr>
            <a:spLocks noGrp="1"/>
          </p:cNvSpPr>
          <p:nvPr>
            <p:ph idx="1"/>
          </p:nvPr>
        </p:nvSpPr>
        <p:spPr/>
        <p:txBody>
          <a:bodyPr>
            <a:normAutofit/>
          </a:bodyPr>
          <a:lstStyle/>
          <a:p>
            <a:r>
              <a:rPr lang="tr-TR" dirty="0" smtClean="0"/>
              <a:t>Eski 3 </a:t>
            </a:r>
            <a:r>
              <a:rPr lang="en-US" dirty="0" smtClean="0"/>
              <a:t>PayPal </a:t>
            </a:r>
            <a:r>
              <a:rPr lang="tr-TR" dirty="0" smtClean="0"/>
              <a:t>çalışanı tarafından </a:t>
            </a:r>
            <a:r>
              <a:rPr lang="en-US" dirty="0" smtClean="0"/>
              <a:t>2005</a:t>
            </a:r>
            <a:r>
              <a:rPr lang="tr-TR" dirty="0" smtClean="0"/>
              <a:t> yılında kurulmuş olan </a:t>
            </a:r>
            <a:r>
              <a:rPr lang="tr-TR" dirty="0" err="1" smtClean="0"/>
              <a:t>YouTube</a:t>
            </a:r>
            <a:r>
              <a:rPr lang="tr-TR" dirty="0" smtClean="0"/>
              <a:t>, bir yıl sonra </a:t>
            </a:r>
            <a:r>
              <a:rPr lang="en-US" dirty="0" smtClean="0"/>
              <a:t>Google</a:t>
            </a:r>
            <a:r>
              <a:rPr lang="tr-TR" dirty="0" smtClean="0"/>
              <a:t> çatısı altına girmiştir</a:t>
            </a:r>
            <a:r>
              <a:rPr lang="en-US" dirty="0" smtClean="0"/>
              <a:t>. </a:t>
            </a:r>
            <a:r>
              <a:rPr lang="en-US" dirty="0" err="1"/>
              <a:t>Youtube</a:t>
            </a:r>
            <a:r>
              <a:rPr lang="en-US" dirty="0"/>
              <a:t> </a:t>
            </a:r>
            <a:r>
              <a:rPr lang="tr-TR" dirty="0" smtClean="0"/>
              <a:t>günde yaklaşık 2 milyar izlenme almaktadır. </a:t>
            </a:r>
            <a:r>
              <a:rPr lang="en-US" dirty="0" smtClean="0"/>
              <a:t>2008</a:t>
            </a:r>
            <a:r>
              <a:rPr lang="tr-TR" dirty="0" smtClean="0"/>
              <a:t>-</a:t>
            </a:r>
            <a:r>
              <a:rPr lang="en-US" dirty="0" smtClean="0"/>
              <a:t> 2010</a:t>
            </a:r>
            <a:r>
              <a:rPr lang="tr-TR" dirty="0" smtClean="0"/>
              <a:t> yılları arasında Türkiye’den erişim mahkeme kararıyla engellenmiştir. Özellikle görsel materyalin paylaşımı için Bakanlık internet sitelerine kolaylık sağlayan uygulama 9 Bakanlık tarafından kullanılmaktadır.</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21</a:t>
            </a:fld>
            <a:endParaRPr lang="tr-TR"/>
          </a:p>
        </p:txBody>
      </p:sp>
    </p:spTree>
    <p:extLst>
      <p:ext uri="{BB962C8B-B14F-4D97-AF65-F5344CB8AC3E}">
        <p14:creationId xmlns:p14="http://schemas.microsoft.com/office/powerpoint/2010/main" val="12531086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err="1" smtClean="0"/>
              <a:t>YouTube</a:t>
            </a:r>
            <a:endParaRPr lang="tr-TR" dirty="0"/>
          </a:p>
        </p:txBody>
      </p:sp>
      <p:graphicFrame>
        <p:nvGraphicFramePr>
          <p:cNvPr id="5" name="İçerik Yer Tutucusu 4"/>
          <p:cNvGraphicFramePr>
            <a:graphicFrameLocks noGrp="1"/>
          </p:cNvGraphicFramePr>
          <p:nvPr>
            <p:ph idx="1"/>
            <p:extLst>
              <p:ext uri="{D42A27DB-BD31-4B8C-83A1-F6EECF244321}">
                <p14:modId xmlns:p14="http://schemas.microsoft.com/office/powerpoint/2010/main" val="2463462748"/>
              </p:ext>
            </p:extLst>
          </p:nvPr>
        </p:nvGraphicFramePr>
        <p:xfrm>
          <a:off x="1132116" y="1763488"/>
          <a:ext cx="6760027" cy="4288967"/>
        </p:xfrm>
        <a:graphic>
          <a:graphicData uri="http://schemas.openxmlformats.org/drawingml/2006/table">
            <a:tbl>
              <a:tblPr firstRow="1" firstCol="1" bandRow="1"/>
              <a:tblGrid>
                <a:gridCol w="1788309"/>
                <a:gridCol w="1788309"/>
                <a:gridCol w="1788309"/>
                <a:gridCol w="1395100"/>
              </a:tblGrid>
              <a:tr h="779813">
                <a:tc>
                  <a:txBody>
                    <a:bodyPr/>
                    <a:lstStyle/>
                    <a:p>
                      <a:pPr algn="just">
                        <a:lnSpc>
                          <a:spcPct val="115000"/>
                        </a:lnSpc>
                        <a:spcAft>
                          <a:spcPts val="0"/>
                        </a:spcAft>
                      </a:pPr>
                      <a:r>
                        <a:rPr lang="tr-TR" sz="1200" b="1">
                          <a:solidFill>
                            <a:srgbClr val="FFFFFF"/>
                          </a:solidFill>
                          <a:effectLst/>
                          <a:latin typeface="Times New Roman"/>
                          <a:ea typeface="Cambria"/>
                          <a:cs typeface="Times New Roman"/>
                        </a:rPr>
                        <a:t>Country</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000000"/>
                    </a:solidFill>
                  </a:tcPr>
                </a:tc>
                <a:tc>
                  <a:txBody>
                    <a:bodyPr/>
                    <a:lstStyle/>
                    <a:p>
                      <a:pPr algn="just">
                        <a:lnSpc>
                          <a:spcPct val="115000"/>
                        </a:lnSpc>
                        <a:spcAft>
                          <a:spcPts val="0"/>
                        </a:spcAft>
                      </a:pPr>
                      <a:r>
                        <a:rPr lang="tr-TR" sz="1200" b="1">
                          <a:solidFill>
                            <a:srgbClr val="FFFFFF"/>
                          </a:solidFill>
                          <a:effectLst/>
                          <a:latin typeface="Times New Roman"/>
                          <a:ea typeface="Cambria"/>
                          <a:cs typeface="Times New Roman"/>
                        </a:rPr>
                        <a:t>Launch Date</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000000"/>
                    </a:solidFill>
                  </a:tcPr>
                </a:tc>
                <a:tc>
                  <a:txBody>
                    <a:bodyPr/>
                    <a:lstStyle/>
                    <a:p>
                      <a:pPr algn="just">
                        <a:lnSpc>
                          <a:spcPct val="115000"/>
                        </a:lnSpc>
                        <a:spcAft>
                          <a:spcPts val="0"/>
                        </a:spcAft>
                      </a:pPr>
                      <a:r>
                        <a:rPr lang="tr-TR" sz="1200" b="1">
                          <a:solidFill>
                            <a:srgbClr val="FFFFFF"/>
                          </a:solidFill>
                          <a:effectLst/>
                          <a:latin typeface="Times New Roman"/>
                          <a:ea typeface="Cambria"/>
                          <a:cs typeface="Times New Roman"/>
                        </a:rPr>
                        <a:t>Subscribers</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000000"/>
                    </a:solidFill>
                  </a:tcPr>
                </a:tc>
                <a:tc>
                  <a:txBody>
                    <a:bodyPr/>
                    <a:lstStyle/>
                    <a:p>
                      <a:pPr algn="just">
                        <a:lnSpc>
                          <a:spcPct val="115000"/>
                        </a:lnSpc>
                        <a:spcAft>
                          <a:spcPts val="0"/>
                        </a:spcAft>
                      </a:pPr>
                      <a:r>
                        <a:rPr lang="tr-TR" sz="1200" b="1">
                          <a:solidFill>
                            <a:srgbClr val="FFFFFF"/>
                          </a:solidFill>
                          <a:effectLst/>
                          <a:latin typeface="Times New Roman"/>
                          <a:ea typeface="Cambria"/>
                          <a:cs typeface="Times New Roman"/>
                        </a:rPr>
                        <a:t>Video Views</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000000"/>
                    </a:solidFill>
                  </a:tcPr>
                </a:tc>
              </a:tr>
              <a:tr h="389906">
                <a:tc>
                  <a:txBody>
                    <a:bodyPr/>
                    <a:lstStyle/>
                    <a:p>
                      <a:pPr algn="just">
                        <a:lnSpc>
                          <a:spcPct val="115000"/>
                        </a:lnSpc>
                        <a:spcAft>
                          <a:spcPts val="0"/>
                        </a:spcAft>
                      </a:pPr>
                      <a:r>
                        <a:rPr lang="tr-TR" sz="1200" b="1">
                          <a:effectLst/>
                          <a:latin typeface="Times New Roman"/>
                          <a:ea typeface="Cambria"/>
                          <a:cs typeface="Times New Roman"/>
                        </a:rPr>
                        <a:t>Austria</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Not clarified</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17</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4500</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r>
              <a:tr h="389906">
                <a:tc>
                  <a:txBody>
                    <a:bodyPr/>
                    <a:lstStyle/>
                    <a:p>
                      <a:pPr algn="just">
                        <a:lnSpc>
                          <a:spcPct val="115000"/>
                        </a:lnSpc>
                        <a:spcAft>
                          <a:spcPts val="0"/>
                        </a:spcAft>
                      </a:pPr>
                      <a:r>
                        <a:rPr lang="tr-TR" sz="1200" b="1">
                          <a:effectLst/>
                          <a:latin typeface="Times New Roman"/>
                          <a:ea typeface="Cambria"/>
                          <a:cs typeface="Times New Roman"/>
                        </a:rPr>
                        <a:t>Finland</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Jan 19, 2010</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43</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31.000</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r>
              <a:tr h="389906">
                <a:tc>
                  <a:txBody>
                    <a:bodyPr/>
                    <a:lstStyle/>
                    <a:p>
                      <a:pPr algn="just">
                        <a:lnSpc>
                          <a:spcPct val="115000"/>
                        </a:lnSpc>
                        <a:spcAft>
                          <a:spcPts val="0"/>
                        </a:spcAft>
                      </a:pPr>
                      <a:r>
                        <a:rPr lang="tr-TR" sz="1200" b="1">
                          <a:effectLst/>
                          <a:latin typeface="Times New Roman"/>
                          <a:ea typeface="Cambria"/>
                          <a:cs typeface="Times New Roman"/>
                        </a:rPr>
                        <a:t>Greece</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Apr 19, 2010</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102</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40.007</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r>
              <a:tr h="389906">
                <a:tc>
                  <a:txBody>
                    <a:bodyPr/>
                    <a:lstStyle/>
                    <a:p>
                      <a:pPr algn="just">
                        <a:lnSpc>
                          <a:spcPct val="115000"/>
                        </a:lnSpc>
                        <a:spcAft>
                          <a:spcPts val="0"/>
                        </a:spcAft>
                      </a:pPr>
                      <a:r>
                        <a:rPr lang="tr-TR" sz="1200" b="1">
                          <a:effectLst/>
                          <a:latin typeface="Times New Roman"/>
                          <a:ea typeface="Cambria"/>
                          <a:cs typeface="Times New Roman"/>
                        </a:rPr>
                        <a:t>Italy</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June 6, 2008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397</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230.983</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r>
              <a:tr h="389906">
                <a:tc>
                  <a:txBody>
                    <a:bodyPr/>
                    <a:lstStyle/>
                    <a:p>
                      <a:pPr algn="just">
                        <a:lnSpc>
                          <a:spcPct val="115000"/>
                        </a:lnSpc>
                        <a:spcAft>
                          <a:spcPts val="0"/>
                        </a:spcAft>
                      </a:pPr>
                      <a:r>
                        <a:rPr lang="tr-TR" sz="1200" b="1">
                          <a:effectLst/>
                          <a:latin typeface="Times New Roman"/>
                          <a:ea typeface="Cambria"/>
                          <a:cs typeface="Times New Roman"/>
                        </a:rPr>
                        <a:t>Lathvia</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Mar 11, 2008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dirty="0">
                          <a:effectLst/>
                          <a:latin typeface="Times New Roman"/>
                          <a:ea typeface="Cambria"/>
                          <a:cs typeface="Times New Roman"/>
                        </a:rPr>
                        <a:t>23</a:t>
                      </a:r>
                      <a:endParaRPr lang="tr-TR" sz="1200" dirty="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6.997</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r>
              <a:tr h="389906">
                <a:tc>
                  <a:txBody>
                    <a:bodyPr/>
                    <a:lstStyle/>
                    <a:p>
                      <a:pPr algn="just">
                        <a:lnSpc>
                          <a:spcPct val="115000"/>
                        </a:lnSpc>
                        <a:spcAft>
                          <a:spcPts val="0"/>
                        </a:spcAft>
                      </a:pPr>
                      <a:r>
                        <a:rPr lang="tr-TR" sz="1200" b="1">
                          <a:effectLst/>
                          <a:latin typeface="Times New Roman"/>
                          <a:ea typeface="Cambria"/>
                          <a:cs typeface="Times New Roman"/>
                        </a:rPr>
                        <a:t>Lithuania</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Dec 17, 2008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28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dirty="0" smtClean="0">
                          <a:effectLst/>
                          <a:latin typeface="Times New Roman"/>
                          <a:ea typeface="Cambria"/>
                          <a:cs typeface="Times New Roman"/>
                        </a:rPr>
                        <a:t>37.169</a:t>
                      </a:r>
                      <a:endParaRPr lang="tr-TR" sz="1200" dirty="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r>
              <a:tr h="389906">
                <a:tc>
                  <a:txBody>
                    <a:bodyPr/>
                    <a:lstStyle/>
                    <a:p>
                      <a:pPr algn="just">
                        <a:lnSpc>
                          <a:spcPct val="115000"/>
                        </a:lnSpc>
                        <a:spcAft>
                          <a:spcPts val="0"/>
                        </a:spcAft>
                      </a:pPr>
                      <a:r>
                        <a:rPr lang="tr-TR" sz="1200" b="1">
                          <a:effectLst/>
                          <a:latin typeface="Times New Roman"/>
                          <a:ea typeface="Cambria"/>
                          <a:cs typeface="Times New Roman"/>
                        </a:rPr>
                        <a:t>Poland</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Apr 2, 2009</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418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602.011</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r>
              <a:tr h="389906">
                <a:tc>
                  <a:txBody>
                    <a:bodyPr/>
                    <a:lstStyle/>
                    <a:p>
                      <a:pPr algn="just">
                        <a:lnSpc>
                          <a:spcPct val="115000"/>
                        </a:lnSpc>
                        <a:spcAft>
                          <a:spcPts val="0"/>
                        </a:spcAft>
                      </a:pPr>
                      <a:r>
                        <a:rPr lang="tr-TR" sz="1200" b="1">
                          <a:effectLst/>
                          <a:latin typeface="Times New Roman"/>
                          <a:ea typeface="Cambria"/>
                          <a:cs typeface="Times New Roman"/>
                        </a:rPr>
                        <a:t>Romania</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Nov 6, 2008</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170</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c>
                  <a:txBody>
                    <a:bodyPr/>
                    <a:lstStyle/>
                    <a:p>
                      <a:pPr algn="just">
                        <a:lnSpc>
                          <a:spcPct val="115000"/>
                        </a:lnSpc>
                        <a:spcAft>
                          <a:spcPts val="0"/>
                        </a:spcAft>
                      </a:pPr>
                      <a:r>
                        <a:rPr lang="tr-TR" sz="1200">
                          <a:effectLst/>
                          <a:latin typeface="Times New Roman"/>
                          <a:ea typeface="Cambria"/>
                          <a:cs typeface="Times New Roman"/>
                        </a:rPr>
                        <a:t>126.789</a:t>
                      </a:r>
                      <a:endParaRPr lang="tr-TR" sz="120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tcPr>
                </a:tc>
              </a:tr>
              <a:tr h="389906">
                <a:tc>
                  <a:txBody>
                    <a:bodyPr/>
                    <a:lstStyle/>
                    <a:p>
                      <a:pPr algn="just">
                        <a:lnSpc>
                          <a:spcPct val="115000"/>
                        </a:lnSpc>
                        <a:spcAft>
                          <a:spcPts val="0"/>
                        </a:spcAft>
                      </a:pPr>
                      <a:r>
                        <a:rPr lang="tr-TR" sz="1200" b="1">
                          <a:effectLst/>
                          <a:latin typeface="Times New Roman"/>
                          <a:ea typeface="Cambria"/>
                          <a:cs typeface="Times New Roman"/>
                        </a:rPr>
                        <a:t>UK</a:t>
                      </a:r>
                      <a:endParaRPr lang="tr-TR" sz="1200">
                        <a:effectLst/>
                        <a:latin typeface="Cambria"/>
                        <a:ea typeface="Cambria"/>
                        <a:cs typeface="Times New Roman"/>
                      </a:endParaRPr>
                    </a:p>
                  </a:txBody>
                  <a:tcPr marL="68580" marR="68580" marT="0" marB="0">
                    <a:lnL w="12700" cap="flat" cmpd="sng" algn="ctr">
                      <a:solidFill>
                        <a:srgbClr val="404040"/>
                      </a:solidFill>
                      <a:prstDash val="solid"/>
                      <a:round/>
                      <a:headEnd type="none" w="med" len="med"/>
                      <a:tailEnd type="none" w="med" len="med"/>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Sept 18, 2007</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a:effectLst/>
                          <a:latin typeface="Times New Roman"/>
                          <a:ea typeface="Cambria"/>
                          <a:cs typeface="Times New Roman"/>
                        </a:rPr>
                        <a:t>2.170</a:t>
                      </a:r>
                      <a:endParaRPr lang="tr-TR" sz="1200">
                        <a:effectLst/>
                        <a:latin typeface="Cambria"/>
                        <a:ea typeface="Cambria"/>
                        <a:cs typeface="Times New Roman"/>
                      </a:endParaRPr>
                    </a:p>
                  </a:txBody>
                  <a:tcPr marL="68580" marR="68580" marT="0" marB="0">
                    <a:lnL>
                      <a:noFill/>
                    </a:lnL>
                    <a:lnR>
                      <a:noFill/>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c>
                  <a:txBody>
                    <a:bodyPr/>
                    <a:lstStyle/>
                    <a:p>
                      <a:pPr algn="just">
                        <a:lnSpc>
                          <a:spcPct val="115000"/>
                        </a:lnSpc>
                        <a:spcAft>
                          <a:spcPts val="0"/>
                        </a:spcAft>
                      </a:pPr>
                      <a:r>
                        <a:rPr lang="tr-TR" sz="1200" dirty="0">
                          <a:effectLst/>
                          <a:latin typeface="Times New Roman"/>
                          <a:ea typeface="Cambria"/>
                          <a:cs typeface="Times New Roman"/>
                        </a:rPr>
                        <a:t>2.123.613</a:t>
                      </a:r>
                      <a:endParaRPr lang="tr-TR" sz="1200" dirty="0">
                        <a:effectLst/>
                        <a:latin typeface="Cambria"/>
                        <a:ea typeface="Cambria"/>
                        <a:cs typeface="Times New Roman"/>
                      </a:endParaRPr>
                    </a:p>
                  </a:txBody>
                  <a:tcPr marL="68580" marR="68580" marT="0" marB="0">
                    <a:lnL>
                      <a:noFill/>
                    </a:lnL>
                    <a:lnR w="12700" cap="flat" cmpd="sng" algn="ctr">
                      <a:solidFill>
                        <a:srgbClr val="404040"/>
                      </a:solidFill>
                      <a:prstDash val="solid"/>
                      <a:round/>
                      <a:headEnd type="none" w="med" len="med"/>
                      <a:tailEnd type="none" w="med" len="med"/>
                    </a:lnR>
                    <a:lnT w="12700" cap="flat" cmpd="sng" algn="ctr">
                      <a:solidFill>
                        <a:srgbClr val="404040"/>
                      </a:solidFill>
                      <a:prstDash val="solid"/>
                      <a:round/>
                      <a:headEnd type="none" w="med" len="med"/>
                      <a:tailEnd type="none" w="med" len="med"/>
                    </a:lnT>
                    <a:lnB w="12700" cap="flat" cmpd="sng" algn="ctr">
                      <a:solidFill>
                        <a:srgbClr val="404040"/>
                      </a:solidFill>
                      <a:prstDash val="solid"/>
                      <a:round/>
                      <a:headEnd type="none" w="med" len="med"/>
                      <a:tailEnd type="none" w="med" len="med"/>
                    </a:lnB>
                    <a:solidFill>
                      <a:srgbClr val="C0C0C0"/>
                    </a:solidFill>
                  </a:tcPr>
                </a:tc>
              </a:tr>
            </a:tbl>
          </a:graphicData>
        </a:graphic>
      </p:graphicFrame>
      <p:sp>
        <p:nvSpPr>
          <p:cNvPr id="4" name="Slayt Numarası Yer Tutucusu 3"/>
          <p:cNvSpPr>
            <a:spLocks noGrp="1"/>
          </p:cNvSpPr>
          <p:nvPr>
            <p:ph type="sldNum" sz="quarter" idx="12"/>
          </p:nvPr>
        </p:nvSpPr>
        <p:spPr/>
        <p:txBody>
          <a:bodyPr/>
          <a:lstStyle/>
          <a:p>
            <a:fld id="{BD572F93-07C1-4C41-8429-66FBDC8F7A89}" type="slidenum">
              <a:rPr lang="tr-TR" smtClean="0"/>
              <a:pPr/>
              <a:t>22</a:t>
            </a:fld>
            <a:endParaRPr lang="tr-TR"/>
          </a:p>
        </p:txBody>
      </p:sp>
    </p:spTree>
    <p:extLst>
      <p:ext uri="{BB962C8B-B14F-4D97-AF65-F5344CB8AC3E}">
        <p14:creationId xmlns:p14="http://schemas.microsoft.com/office/powerpoint/2010/main" val="38425033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endParaRPr lang="tr-TR"/>
          </a:p>
        </p:txBody>
      </p:sp>
      <p:sp>
        <p:nvSpPr>
          <p:cNvPr id="4" name="Slayt Numarası Yer Tutucusu 3"/>
          <p:cNvSpPr>
            <a:spLocks noGrp="1"/>
          </p:cNvSpPr>
          <p:nvPr>
            <p:ph type="sldNum" sz="quarter" idx="12"/>
          </p:nvPr>
        </p:nvSpPr>
        <p:spPr/>
        <p:txBody>
          <a:bodyPr/>
          <a:lstStyle/>
          <a:p>
            <a:fld id="{BD572F93-07C1-4C41-8429-66FBDC8F7A89}" type="slidenum">
              <a:rPr lang="tr-TR" smtClean="0"/>
              <a:pPr/>
              <a:t>23</a:t>
            </a:fld>
            <a:endParaRPr lang="tr-TR"/>
          </a:p>
        </p:txBody>
      </p:sp>
      <p:graphicFrame>
        <p:nvGraphicFramePr>
          <p:cNvPr id="5" name="Nesne 4"/>
          <p:cNvGraphicFramePr>
            <a:graphicFrameLocks noChangeAspect="1"/>
          </p:cNvGraphicFramePr>
          <p:nvPr>
            <p:extLst>
              <p:ext uri="{D42A27DB-BD31-4B8C-83A1-F6EECF244321}">
                <p14:modId xmlns:p14="http://schemas.microsoft.com/office/powerpoint/2010/main" val="2086581441"/>
              </p:ext>
            </p:extLst>
          </p:nvPr>
        </p:nvGraphicFramePr>
        <p:xfrm>
          <a:off x="1862138" y="315913"/>
          <a:ext cx="5419725" cy="6226175"/>
        </p:xfrm>
        <a:graphic>
          <a:graphicData uri="http://schemas.openxmlformats.org/presentationml/2006/ole">
            <mc:AlternateContent xmlns:mc="http://schemas.openxmlformats.org/markup-compatibility/2006">
              <mc:Choice xmlns:v="urn:schemas-microsoft-com:vml" Requires="v">
                <p:oleObj spid="_x0000_s2059" name="Belge" r:id="rId4" imgW="5419169" imgH="6225527" progId="Word.Document.12">
                  <p:embed/>
                </p:oleObj>
              </mc:Choice>
              <mc:Fallback>
                <p:oleObj name="Belge" r:id="rId4" imgW="5419169" imgH="6225527" progId="Word.Document.12">
                  <p:embed/>
                  <p:pic>
                    <p:nvPicPr>
                      <p:cNvPr id="0" name=""/>
                      <p:cNvPicPr/>
                      <p:nvPr/>
                    </p:nvPicPr>
                    <p:blipFill>
                      <a:blip r:embed="rId5"/>
                      <a:stretch>
                        <a:fillRect/>
                      </a:stretch>
                    </p:blipFill>
                    <p:spPr>
                      <a:xfrm>
                        <a:off x="1862138" y="315913"/>
                        <a:ext cx="5419725" cy="6226175"/>
                      </a:xfrm>
                      <a:prstGeom prst="rect">
                        <a:avLst/>
                      </a:prstGeom>
                    </p:spPr>
                  </p:pic>
                </p:oleObj>
              </mc:Fallback>
            </mc:AlternateContent>
          </a:graphicData>
        </a:graphic>
      </p:graphicFrame>
    </p:spTree>
    <p:extLst>
      <p:ext uri="{BB962C8B-B14F-4D97-AF65-F5344CB8AC3E}">
        <p14:creationId xmlns:p14="http://schemas.microsoft.com/office/powerpoint/2010/main" val="27253562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24</a:t>
            </a:fld>
            <a:endParaRPr lang="tr-TR"/>
          </a:p>
        </p:txBody>
      </p:sp>
      <p:graphicFrame>
        <p:nvGraphicFramePr>
          <p:cNvPr id="5" name="Nesne 4"/>
          <p:cNvGraphicFramePr>
            <a:graphicFrameLocks noChangeAspect="1"/>
          </p:cNvGraphicFramePr>
          <p:nvPr>
            <p:extLst>
              <p:ext uri="{D42A27DB-BD31-4B8C-83A1-F6EECF244321}">
                <p14:modId xmlns:p14="http://schemas.microsoft.com/office/powerpoint/2010/main" val="3752622481"/>
              </p:ext>
            </p:extLst>
          </p:nvPr>
        </p:nvGraphicFramePr>
        <p:xfrm>
          <a:off x="685960" y="2031546"/>
          <a:ext cx="7372642" cy="3237139"/>
        </p:xfrm>
        <a:graphic>
          <a:graphicData uri="http://schemas.openxmlformats.org/presentationml/2006/ole">
            <mc:AlternateContent xmlns:mc="http://schemas.openxmlformats.org/markup-compatibility/2006">
              <mc:Choice xmlns:v="urn:schemas-microsoft-com:vml" Requires="v">
                <p:oleObj spid="_x0000_s3083" name="Belge" r:id="rId4" imgW="5419169" imgH="2379091" progId="Word.Document.12">
                  <p:embed/>
                </p:oleObj>
              </mc:Choice>
              <mc:Fallback>
                <p:oleObj name="Belge" r:id="rId4" imgW="5419169" imgH="2379091" progId="Word.Document.12">
                  <p:embed/>
                  <p:pic>
                    <p:nvPicPr>
                      <p:cNvPr id="0" name=""/>
                      <p:cNvPicPr/>
                      <p:nvPr/>
                    </p:nvPicPr>
                    <p:blipFill>
                      <a:blip r:embed="rId5"/>
                      <a:stretch>
                        <a:fillRect/>
                      </a:stretch>
                    </p:blipFill>
                    <p:spPr>
                      <a:xfrm>
                        <a:off x="685960" y="2031546"/>
                        <a:ext cx="7372642" cy="3237139"/>
                      </a:xfrm>
                      <a:prstGeom prst="rect">
                        <a:avLst/>
                      </a:prstGeom>
                    </p:spPr>
                  </p:pic>
                </p:oleObj>
              </mc:Fallback>
            </mc:AlternateContent>
          </a:graphicData>
        </a:graphic>
      </p:graphicFrame>
    </p:spTree>
    <p:extLst>
      <p:ext uri="{BB962C8B-B14F-4D97-AF65-F5344CB8AC3E}">
        <p14:creationId xmlns:p14="http://schemas.microsoft.com/office/powerpoint/2010/main" val="24880109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25</a:t>
            </a:fld>
            <a:endParaRPr lang="tr-TR"/>
          </a:p>
        </p:txBody>
      </p:sp>
      <p:graphicFrame>
        <p:nvGraphicFramePr>
          <p:cNvPr id="5" name="Nesne 4"/>
          <p:cNvGraphicFramePr>
            <a:graphicFrameLocks noChangeAspect="1"/>
          </p:cNvGraphicFramePr>
          <p:nvPr>
            <p:extLst>
              <p:ext uri="{D42A27DB-BD31-4B8C-83A1-F6EECF244321}">
                <p14:modId xmlns:p14="http://schemas.microsoft.com/office/powerpoint/2010/main" val="499268509"/>
              </p:ext>
            </p:extLst>
          </p:nvPr>
        </p:nvGraphicFramePr>
        <p:xfrm>
          <a:off x="1317171" y="151767"/>
          <a:ext cx="5029200" cy="6612610"/>
        </p:xfrm>
        <a:graphic>
          <a:graphicData uri="http://schemas.openxmlformats.org/presentationml/2006/ole">
            <mc:AlternateContent xmlns:mc="http://schemas.openxmlformats.org/markup-compatibility/2006">
              <mc:Choice xmlns:v="urn:schemas-microsoft-com:vml" Requires="v">
                <p:oleObj spid="_x0000_s4107" name="Belge" r:id="rId4" imgW="5419169" imgH="7127568" progId="Word.Document.12">
                  <p:embed/>
                </p:oleObj>
              </mc:Choice>
              <mc:Fallback>
                <p:oleObj name="Belge" r:id="rId4" imgW="5419169" imgH="7127568" progId="Word.Document.12">
                  <p:embed/>
                  <p:pic>
                    <p:nvPicPr>
                      <p:cNvPr id="0" name=""/>
                      <p:cNvPicPr/>
                      <p:nvPr/>
                    </p:nvPicPr>
                    <p:blipFill>
                      <a:blip r:embed="rId5"/>
                      <a:stretch>
                        <a:fillRect/>
                      </a:stretch>
                    </p:blipFill>
                    <p:spPr>
                      <a:xfrm>
                        <a:off x="1317171" y="151767"/>
                        <a:ext cx="5029200" cy="6612610"/>
                      </a:xfrm>
                      <a:prstGeom prst="rect">
                        <a:avLst/>
                      </a:prstGeom>
                    </p:spPr>
                  </p:pic>
                </p:oleObj>
              </mc:Fallback>
            </mc:AlternateContent>
          </a:graphicData>
        </a:graphic>
      </p:graphicFrame>
    </p:spTree>
    <p:extLst>
      <p:ext uri="{BB962C8B-B14F-4D97-AF65-F5344CB8AC3E}">
        <p14:creationId xmlns:p14="http://schemas.microsoft.com/office/powerpoint/2010/main" val="27001161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dirty="0"/>
          </a:p>
        </p:txBody>
      </p:sp>
      <p:sp>
        <p:nvSpPr>
          <p:cNvPr id="3" name="Content Placeholder 2"/>
          <p:cNvSpPr>
            <a:spLocks noGrp="1"/>
          </p:cNvSpPr>
          <p:nvPr>
            <p:ph idx="1"/>
          </p:nvPr>
        </p:nvSpPr>
        <p:spPr/>
        <p:txBody>
          <a:bodyPr>
            <a:normAutofit/>
          </a:bodyPr>
          <a:lstStyle/>
          <a:p>
            <a:r>
              <a:rPr lang="tr-TR" dirty="0" smtClean="0"/>
              <a:t>Kamu diplomasisi amaçlı olarak AB üye ve aday ülkelerin internet siteleri izlendiği zaman etkinin sanıldığı gibi büyük olmadığı açıkça görülmektedir. </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26</a:t>
            </a:fld>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İnternet üzerinden iletişim ve internet medyasıyla iletişim önümüzdeki dönmede en önemli halkla ilişkiler uygulaması olarak görülmektedir </a:t>
            </a:r>
          </a:p>
          <a:p>
            <a:r>
              <a:rPr lang="tr-TR" dirty="0" smtClean="0"/>
              <a:t>İnternet, birbirine bağlı sayısız küçük bilgisayar ağlarından oluşan büyük bir bilgisayar ağıdır.</a:t>
            </a:r>
          </a:p>
          <a:p>
            <a:r>
              <a:rPr lang="tr-TR" dirty="0" smtClean="0"/>
              <a:t>Zaman, mekan, maliyet ve nitelik açısından farklılık yaratmıştır.</a:t>
            </a:r>
          </a:p>
          <a:p>
            <a:r>
              <a:rPr lang="tr-TR" dirty="0" smtClean="0"/>
              <a:t>Çoklu iletişim gerçekleşir, metin, ses, grafik, imaj ve video gibi farklı iletişim biçimlerini bünyesinde taşıyabilir.</a:t>
            </a:r>
            <a:endParaRPr lang="tr-TR" dirty="0"/>
          </a:p>
        </p:txBody>
      </p:sp>
      <p:sp>
        <p:nvSpPr>
          <p:cNvPr id="4" name="Slayt Numarası Yer Tutucusu 3"/>
          <p:cNvSpPr>
            <a:spLocks noGrp="1"/>
          </p:cNvSpPr>
          <p:nvPr>
            <p:ph type="sldNum" sz="quarter" idx="12"/>
          </p:nvPr>
        </p:nvSpPr>
        <p:spPr/>
        <p:txBody>
          <a:bodyPr/>
          <a:lstStyle/>
          <a:p>
            <a:fld id="{E09E3B4F-CADB-431C-A50E-0FCE41EB424D}" type="slidenum">
              <a:rPr lang="tr-TR" smtClean="0"/>
              <a:pPr/>
              <a:t>3</a:t>
            </a:fld>
            <a:endParaRPr lang="tr-TR"/>
          </a:p>
        </p:txBody>
      </p:sp>
    </p:spTree>
    <p:extLst>
      <p:ext uri="{BB962C8B-B14F-4D97-AF65-F5344CB8AC3E}">
        <p14:creationId xmlns:p14="http://schemas.microsoft.com/office/powerpoint/2010/main" val="34305830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İçerik Yer Tutucusu 2"/>
          <p:cNvSpPr>
            <a:spLocks noGrp="1"/>
          </p:cNvSpPr>
          <p:nvPr>
            <p:ph idx="1"/>
          </p:nvPr>
        </p:nvSpPr>
        <p:spPr>
          <a:xfrm>
            <a:off x="457200" y="981075"/>
            <a:ext cx="8229600" cy="5343525"/>
          </a:xfrm>
        </p:spPr>
        <p:txBody>
          <a:bodyPr>
            <a:normAutofit/>
          </a:bodyPr>
          <a:lstStyle/>
          <a:p>
            <a:r>
              <a:rPr lang="en-US" dirty="0" err="1" smtClean="0"/>
              <a:t>İnternet</a:t>
            </a:r>
            <a:r>
              <a:rPr lang="en-US" dirty="0" smtClean="0"/>
              <a:t> </a:t>
            </a:r>
            <a:r>
              <a:rPr lang="en-US" dirty="0" err="1" smtClean="0"/>
              <a:t>bireylere</a:t>
            </a:r>
            <a:r>
              <a:rPr lang="en-US" dirty="0" smtClean="0"/>
              <a:t>, </a:t>
            </a:r>
            <a:r>
              <a:rPr lang="en-US" dirty="0" err="1" smtClean="0"/>
              <a:t>bilgiye</a:t>
            </a:r>
            <a:r>
              <a:rPr lang="en-US" dirty="0" smtClean="0"/>
              <a:t> </a:t>
            </a:r>
            <a:r>
              <a:rPr lang="en-US" dirty="0" err="1" smtClean="0"/>
              <a:t>ulaşma</a:t>
            </a:r>
            <a:r>
              <a:rPr lang="en-US" dirty="0" smtClean="0"/>
              <a:t> </a:t>
            </a:r>
            <a:r>
              <a:rPr lang="en-US" dirty="0" err="1" smtClean="0"/>
              <a:t>ve</a:t>
            </a:r>
            <a:r>
              <a:rPr lang="en-US" dirty="0" smtClean="0"/>
              <a:t> </a:t>
            </a:r>
            <a:r>
              <a:rPr lang="en-US" dirty="0" err="1" smtClean="0"/>
              <a:t>çok</a:t>
            </a:r>
            <a:r>
              <a:rPr lang="en-US" dirty="0" smtClean="0"/>
              <a:t> </a:t>
            </a:r>
            <a:r>
              <a:rPr lang="en-US" dirty="0" err="1" smtClean="0"/>
              <a:t>yönlü</a:t>
            </a:r>
            <a:r>
              <a:rPr lang="en-US" dirty="0" smtClean="0"/>
              <a:t> </a:t>
            </a:r>
            <a:r>
              <a:rPr lang="en-US" dirty="0" err="1" smtClean="0"/>
              <a:t>iletişim</a:t>
            </a:r>
            <a:r>
              <a:rPr lang="en-US" dirty="0" smtClean="0"/>
              <a:t> </a:t>
            </a:r>
            <a:r>
              <a:rPr lang="en-US" dirty="0" err="1" smtClean="0"/>
              <a:t>kurma</a:t>
            </a:r>
            <a:r>
              <a:rPr lang="en-US" dirty="0" smtClean="0"/>
              <a:t> </a:t>
            </a:r>
            <a:r>
              <a:rPr lang="en-US" dirty="0" err="1" smtClean="0"/>
              <a:t>imkanı</a:t>
            </a:r>
            <a:r>
              <a:rPr lang="en-US" dirty="0" smtClean="0"/>
              <a:t> </a:t>
            </a:r>
            <a:r>
              <a:rPr lang="en-US" dirty="0" err="1" smtClean="0"/>
              <a:t>sağlamıştır</a:t>
            </a:r>
            <a:r>
              <a:rPr lang="en-US" dirty="0" smtClean="0"/>
              <a:t>.</a:t>
            </a:r>
            <a:endParaRPr lang="tr-TR" dirty="0" smtClean="0"/>
          </a:p>
          <a:p>
            <a:r>
              <a:rPr lang="tr-TR" dirty="0" smtClean="0"/>
              <a:t>İnternet </a:t>
            </a:r>
            <a:r>
              <a:rPr lang="tr-TR" dirty="0"/>
              <a:t>alıcı ve üretici arasındaki ilişkiyi dönüştürmüştür. Etkileşim ve sınırların ortadan kalkması yeni medyayı vazgeçilmez kılmıştır. Yeni teknolojiler kamu diplomasisinin şeklini ve içeriğini de etkilemiş, onlara yabancı oluşumlara dahil olma konusunda yeni fırsatlar sunmuştur</a:t>
            </a:r>
            <a:r>
              <a:rPr lang="tr-TR" dirty="0" smtClean="0"/>
              <a:t>.</a:t>
            </a:r>
            <a:endParaRPr lang="tr-TR" dirty="0"/>
          </a:p>
        </p:txBody>
      </p:sp>
      <p:sp>
        <p:nvSpPr>
          <p:cNvPr id="2" name="Slayt Numarası Yer Tutucusu 1"/>
          <p:cNvSpPr>
            <a:spLocks noGrp="1"/>
          </p:cNvSpPr>
          <p:nvPr>
            <p:ph type="sldNum" sz="quarter" idx="12"/>
          </p:nvPr>
        </p:nvSpPr>
        <p:spPr/>
        <p:txBody>
          <a:bodyPr/>
          <a:lstStyle/>
          <a:p>
            <a:fld id="{BD572F93-07C1-4C41-8429-66FBDC8F7A89}" type="slidenum">
              <a:rPr lang="tr-TR" smtClean="0"/>
              <a:pPr/>
              <a:t>4</a:t>
            </a:fld>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İnternet Siteleri</a:t>
            </a:r>
            <a:endParaRPr lang="tr-TR" dirty="0"/>
          </a:p>
        </p:txBody>
      </p:sp>
      <p:sp>
        <p:nvSpPr>
          <p:cNvPr id="3" name="İçerik Yer Tutucusu 2"/>
          <p:cNvSpPr>
            <a:spLocks noGrp="1"/>
          </p:cNvSpPr>
          <p:nvPr>
            <p:ph idx="1"/>
          </p:nvPr>
        </p:nvSpPr>
        <p:spPr/>
        <p:txBody>
          <a:bodyPr>
            <a:normAutofit/>
          </a:bodyPr>
          <a:lstStyle/>
          <a:p>
            <a:r>
              <a:rPr lang="tr-TR" dirty="0"/>
              <a:t>Web sitesi, web üzerindeki sayfalar; metin, görsel ve animasyon şeklinde ziyaretçisine bilgi aktaran veya hizmet sunan sayfaların tümünü kapsayan bir doküman topluluğudur. Ziyaretçiler bir web sitesine, HTTP veya HTTPS protokollerinde aşağıdaki bileşenlerden oluşan benzersiz bir adresi kullanarak erişirler:</a:t>
            </a:r>
          </a:p>
          <a:p>
            <a:r>
              <a:rPr lang="tr-TR" dirty="0"/>
              <a:t>www : World </a:t>
            </a:r>
            <a:r>
              <a:rPr lang="tr-TR" dirty="0" err="1"/>
              <a:t>Wide</a:t>
            </a:r>
            <a:r>
              <a:rPr lang="tr-TR" dirty="0"/>
              <a:t> </a:t>
            </a:r>
            <a:r>
              <a:rPr lang="tr-TR" dirty="0" smtClean="0"/>
              <a:t>Web</a:t>
            </a:r>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5</a:t>
            </a:fld>
            <a:endParaRPr lang="tr-TR"/>
          </a:p>
        </p:txBody>
      </p:sp>
    </p:spTree>
    <p:extLst>
      <p:ext uri="{BB962C8B-B14F-4D97-AF65-F5344CB8AC3E}">
        <p14:creationId xmlns:p14="http://schemas.microsoft.com/office/powerpoint/2010/main" val="37644344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Halkla ilişkilerde diyalog</a:t>
            </a:r>
            <a:endParaRPr lang="tr-TR" dirty="0"/>
          </a:p>
        </p:txBody>
      </p:sp>
      <p:sp>
        <p:nvSpPr>
          <p:cNvPr id="3" name="İçerik Yer Tutucusu 2"/>
          <p:cNvSpPr>
            <a:spLocks noGrp="1"/>
          </p:cNvSpPr>
          <p:nvPr>
            <p:ph idx="1"/>
          </p:nvPr>
        </p:nvSpPr>
        <p:spPr/>
        <p:txBody>
          <a:bodyPr>
            <a:normAutofit fontScale="85000" lnSpcReduction="10000"/>
          </a:bodyPr>
          <a:lstStyle/>
          <a:p>
            <a:r>
              <a:rPr lang="tr-TR" dirty="0"/>
              <a:t>Sosyal medya araçlarını içeren internet uygulamaları, halkla ilişkilerin normatif modeli olan iki yönlü simetrik model bakış açısına en yakın uygulamaya karşılık gelmektedir. Örgüt ve kamuların birbirlerine karşılıklı yarar odaklı olarak uyarlandıkları bu model, örgütün tek yönlü ikna edici iletişim üslubunu reddetmektedir (</a:t>
            </a:r>
            <a:r>
              <a:rPr lang="tr-TR" dirty="0" err="1"/>
              <a:t>Searson</a:t>
            </a:r>
            <a:r>
              <a:rPr lang="tr-TR" dirty="0"/>
              <a:t> ve Johnson 2010: 121). İkna etmeyi değil anlamayı hedefler, hem örgütü hem de kamuyu değiştirmeye yöneliktir ve bu nedenle halkla ilişkiler kavramsallaştırmasında ‘gerçek bir kopuşu’ temsil etmektedir (</a:t>
            </a:r>
            <a:r>
              <a:rPr lang="tr-TR" dirty="0" err="1"/>
              <a:t>Grunig</a:t>
            </a:r>
            <a:r>
              <a:rPr lang="tr-TR" dirty="0"/>
              <a:t> ve </a:t>
            </a:r>
            <a:r>
              <a:rPr lang="tr-TR" dirty="0" err="1"/>
              <a:t>Grunig</a:t>
            </a:r>
            <a:r>
              <a:rPr lang="tr-TR" dirty="0"/>
              <a:t> 2005: 312).</a:t>
            </a:r>
          </a:p>
        </p:txBody>
      </p:sp>
      <p:sp>
        <p:nvSpPr>
          <p:cNvPr id="4" name="Slayt Numarası Yer Tutucusu 3"/>
          <p:cNvSpPr>
            <a:spLocks noGrp="1"/>
          </p:cNvSpPr>
          <p:nvPr>
            <p:ph type="sldNum" sz="quarter" idx="12"/>
          </p:nvPr>
        </p:nvSpPr>
        <p:spPr/>
        <p:txBody>
          <a:bodyPr/>
          <a:lstStyle/>
          <a:p>
            <a:fld id="{BD572F93-07C1-4C41-8429-66FBDC8F7A89}" type="slidenum">
              <a:rPr lang="tr-TR" smtClean="0"/>
              <a:pPr/>
              <a:t>6</a:t>
            </a:fld>
            <a:endParaRPr lang="tr-TR"/>
          </a:p>
        </p:txBody>
      </p:sp>
    </p:spTree>
    <p:extLst>
      <p:ext uri="{BB962C8B-B14F-4D97-AF65-F5344CB8AC3E}">
        <p14:creationId xmlns:p14="http://schemas.microsoft.com/office/powerpoint/2010/main" val="1871978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Medya</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İnternet teknolojisi ile sosyal etkileşim sosyal medya olgusunu oluşturmaktadır. Web 2.0, sosyal ağ, sosyal paylaşım siteleri olarak da adlandırılan uygulamaları içermektedir.</a:t>
            </a:r>
          </a:p>
          <a:p>
            <a:r>
              <a:rPr lang="tr-TR" dirty="0" smtClean="0"/>
              <a:t>Kullanıcılara enformasyon, üşünce, ilgi ve bilgi paylaşım imkanı tanıyarak karşılıklı etkileşim yaratan çevrimiçi araçlar ve internet siteleri için ortak kullanılan bir terimdir.</a:t>
            </a:r>
          </a:p>
          <a:p>
            <a:r>
              <a:rPr lang="tr-TR" dirty="0" smtClean="0"/>
              <a:t>İnsanların, düşünce, görüş ve ilişkilerini internet üzerinden paylaştıkları bir ortam sağlamaktadır.</a:t>
            </a:r>
            <a:endParaRPr lang="tr-TR" dirty="0"/>
          </a:p>
        </p:txBody>
      </p:sp>
      <p:sp>
        <p:nvSpPr>
          <p:cNvPr id="4" name="Slayt Numarası Yer Tutucusu 3"/>
          <p:cNvSpPr>
            <a:spLocks noGrp="1"/>
          </p:cNvSpPr>
          <p:nvPr>
            <p:ph type="sldNum" sz="quarter" idx="12"/>
          </p:nvPr>
        </p:nvSpPr>
        <p:spPr/>
        <p:txBody>
          <a:bodyPr/>
          <a:lstStyle/>
          <a:p>
            <a:fld id="{E09E3B4F-CADB-431C-A50E-0FCE41EB424D}" type="slidenum">
              <a:rPr lang="tr-TR" smtClean="0"/>
              <a:pPr/>
              <a:t>7</a:t>
            </a:fld>
            <a:endParaRPr lang="tr-TR"/>
          </a:p>
        </p:txBody>
      </p:sp>
    </p:spTree>
    <p:extLst>
      <p:ext uri="{BB962C8B-B14F-4D97-AF65-F5344CB8AC3E}">
        <p14:creationId xmlns:p14="http://schemas.microsoft.com/office/powerpoint/2010/main" val="11989449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b="1" dirty="0" smtClean="0"/>
              <a:t>Sosyal Medya Nedir?</a:t>
            </a:r>
            <a:br>
              <a:rPr lang="tr-TR" b="1" dirty="0" smtClean="0"/>
            </a:br>
            <a:endParaRPr lang="tr-TR" dirty="0"/>
          </a:p>
        </p:txBody>
      </p:sp>
      <p:sp>
        <p:nvSpPr>
          <p:cNvPr id="3" name="Content Placeholder 2"/>
          <p:cNvSpPr>
            <a:spLocks noGrp="1"/>
          </p:cNvSpPr>
          <p:nvPr>
            <p:ph idx="1"/>
          </p:nvPr>
        </p:nvSpPr>
        <p:spPr/>
        <p:txBody>
          <a:bodyPr>
            <a:normAutofit fontScale="92500" lnSpcReduction="20000"/>
          </a:bodyPr>
          <a:lstStyle/>
          <a:p>
            <a:pPr algn="ctr">
              <a:buFont typeface="Arial" charset="0"/>
              <a:buNone/>
            </a:pPr>
            <a:endParaRPr lang="tr-TR" dirty="0" smtClean="0"/>
          </a:p>
          <a:p>
            <a:pPr algn="just">
              <a:buFont typeface="Arial" charset="0"/>
              <a:buNone/>
            </a:pPr>
            <a:r>
              <a:rPr lang="tr-TR" dirty="0" smtClean="0"/>
              <a:t>Sosyal Medya: İnternet Teknolojisi + Sosyal Etkileşim</a:t>
            </a:r>
          </a:p>
          <a:p>
            <a:pPr algn="just">
              <a:buFont typeface="Arial" charset="0"/>
              <a:buNone/>
            </a:pPr>
            <a:endParaRPr lang="tr-TR" dirty="0" smtClean="0"/>
          </a:p>
          <a:p>
            <a:pPr algn="just">
              <a:buFont typeface="Arial" charset="0"/>
              <a:buNone/>
            </a:pPr>
            <a:r>
              <a:rPr lang="tr-TR" dirty="0" smtClean="0"/>
              <a:t>Yeni kuşak internet uygulamaları</a:t>
            </a:r>
          </a:p>
          <a:p>
            <a:pPr algn="just">
              <a:buFont typeface="Arial" charset="0"/>
              <a:buNone/>
            </a:pPr>
            <a:endParaRPr lang="tr-TR" dirty="0" smtClean="0"/>
          </a:p>
          <a:p>
            <a:pPr algn="just">
              <a:buFont typeface="Arial" charset="0"/>
              <a:buNone/>
            </a:pPr>
            <a:r>
              <a:rPr lang="tr-TR" dirty="0" smtClean="0"/>
              <a:t>Metin, ses, video, resim, paylaşım ortamını içerir.</a:t>
            </a:r>
          </a:p>
          <a:p>
            <a:pPr algn="just">
              <a:buFont typeface="Arial" charset="0"/>
              <a:buNone/>
            </a:pPr>
            <a:endParaRPr lang="tr-TR" dirty="0" smtClean="0"/>
          </a:p>
          <a:p>
            <a:pPr algn="just">
              <a:buFont typeface="Arial" charset="0"/>
              <a:buNone/>
            </a:pPr>
            <a:r>
              <a:rPr lang="tr-TR" dirty="0" smtClean="0"/>
              <a:t>Sosyal medya insanlara düşünce, görüş ve ilişkilerini</a:t>
            </a:r>
          </a:p>
          <a:p>
            <a:pPr algn="just">
              <a:buFont typeface="Arial" charset="0"/>
              <a:buNone/>
            </a:pPr>
            <a:r>
              <a:rPr lang="tr-TR" dirty="0" smtClean="0"/>
              <a:t>internet üzerinden paylaştıkları bir ortam sunar. </a:t>
            </a:r>
          </a:p>
          <a:p>
            <a:endParaRPr lang="tr-TR" dirty="0"/>
          </a:p>
        </p:txBody>
      </p:sp>
      <p:sp>
        <p:nvSpPr>
          <p:cNvPr id="4" name="Slayt Numarası Yer Tutucusu 3"/>
          <p:cNvSpPr>
            <a:spLocks noGrp="1"/>
          </p:cNvSpPr>
          <p:nvPr>
            <p:ph type="sldNum" sz="quarter" idx="12"/>
          </p:nvPr>
        </p:nvSpPr>
        <p:spPr/>
        <p:txBody>
          <a:bodyPr/>
          <a:lstStyle/>
          <a:p>
            <a:fld id="{BD572F93-07C1-4C41-8429-66FBDC8F7A89}" type="slidenum">
              <a:rPr lang="tr-TR" smtClean="0"/>
              <a:pPr/>
              <a:t>8</a:t>
            </a:fld>
            <a:endParaRPr lang="tr-T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2 İçerik Yer Tutucusu"/>
          <p:cNvSpPr>
            <a:spLocks noGrp="1"/>
          </p:cNvSpPr>
          <p:nvPr>
            <p:ph idx="1"/>
          </p:nvPr>
        </p:nvSpPr>
        <p:spPr>
          <a:xfrm>
            <a:off x="285750" y="1071563"/>
            <a:ext cx="8501063" cy="4954587"/>
          </a:xfrm>
        </p:spPr>
        <p:txBody>
          <a:bodyPr/>
          <a:lstStyle/>
          <a:p>
            <a:pPr algn="ctr">
              <a:buFont typeface="Arial" charset="0"/>
              <a:buNone/>
            </a:pPr>
            <a:r>
              <a:rPr lang="tr-TR" b="1" dirty="0"/>
              <a:t>Geleneksel Medya - Sosyal Medya</a:t>
            </a:r>
          </a:p>
          <a:p>
            <a:pPr algn="ctr">
              <a:buFont typeface="Arial" charset="0"/>
              <a:buNone/>
            </a:pPr>
            <a:endParaRPr lang="tr-TR" dirty="0"/>
          </a:p>
          <a:p>
            <a:pPr algn="ctr">
              <a:buFont typeface="Arial" charset="0"/>
              <a:buNone/>
            </a:pPr>
            <a:endParaRPr lang="tr-TR" dirty="0"/>
          </a:p>
          <a:p>
            <a:pPr algn="ctr">
              <a:buFont typeface="Arial" charset="0"/>
              <a:buNone/>
            </a:pPr>
            <a:endParaRPr lang="tr-TR" dirty="0"/>
          </a:p>
        </p:txBody>
      </p:sp>
      <p:sp>
        <p:nvSpPr>
          <p:cNvPr id="5" name="4 Slayt Numarası Yer Tutucusu"/>
          <p:cNvSpPr>
            <a:spLocks noGrp="1"/>
          </p:cNvSpPr>
          <p:nvPr>
            <p:ph type="sldNum" sz="quarter" idx="12"/>
          </p:nvPr>
        </p:nvSpPr>
        <p:spPr/>
        <p:txBody>
          <a:bodyPr/>
          <a:lstStyle/>
          <a:p>
            <a:fld id="{8901B0D6-C852-6843-BFC3-02EED09941A1}" type="slidenum">
              <a:rPr lang="tr-TR"/>
              <a:pPr/>
              <a:t>9</a:t>
            </a:fld>
            <a:endParaRPr lang="tr-TR"/>
          </a:p>
        </p:txBody>
      </p:sp>
      <p:graphicFrame>
        <p:nvGraphicFramePr>
          <p:cNvPr id="6" name="5 Tablo"/>
          <p:cNvGraphicFramePr>
            <a:graphicFrameLocks noGrp="1"/>
          </p:cNvGraphicFramePr>
          <p:nvPr>
            <p:extLst>
              <p:ext uri="{D42A27DB-BD31-4B8C-83A1-F6EECF244321}">
                <p14:modId xmlns:p14="http://schemas.microsoft.com/office/powerpoint/2010/main" val="3410847406"/>
              </p:ext>
            </p:extLst>
          </p:nvPr>
        </p:nvGraphicFramePr>
        <p:xfrm>
          <a:off x="1285875" y="2071688"/>
          <a:ext cx="6572250" cy="3880485"/>
        </p:xfrm>
        <a:graphic>
          <a:graphicData uri="http://schemas.openxmlformats.org/drawingml/2006/table">
            <a:tbl>
              <a:tblPr/>
              <a:tblGrid>
                <a:gridCol w="3286125"/>
                <a:gridCol w="3286125"/>
              </a:tblGrid>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FFFFFF"/>
                          </a:solidFill>
                          <a:effectLst/>
                          <a:latin typeface="Calibri" charset="0"/>
                          <a:ea typeface="Arial" charset="0"/>
                          <a:cs typeface="Arial" charset="0"/>
                        </a:rPr>
                        <a:t>Geleneksel Medya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1" i="0" u="none" strike="noStrike" cap="none" normalizeH="0" baseline="0" dirty="0">
                          <a:ln>
                            <a:noFill/>
                          </a:ln>
                          <a:solidFill>
                            <a:srgbClr val="FFFFFF"/>
                          </a:solidFill>
                          <a:effectLst/>
                          <a:latin typeface="Calibri" charset="0"/>
                          <a:ea typeface="Arial" charset="0"/>
                          <a:cs typeface="Arial" charset="0"/>
                        </a:rPr>
                        <a:t>Sosyal Medya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Kitle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Kitle iletişim/ Yüz yüze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Ticari / Kamusal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Bireysel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Üretimi teknik beceri ve yüksek maliyet gerektirir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Kullanıcı dostu uygulamalar ve düşük maliyetle üretilebilir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Yayınlandıktan sonra içerik değişmez</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İçerik sürekli değişebilir</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a:ln>
                            <a:noFill/>
                          </a:ln>
                          <a:solidFill>
                            <a:srgbClr val="000000"/>
                          </a:solidFill>
                          <a:effectLst/>
                          <a:latin typeface="Calibri" charset="0"/>
                          <a:ea typeface="Arial" charset="0"/>
                          <a:cs typeface="Arial" charset="0"/>
                        </a:rPr>
                        <a:t>Tek yönlü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İki  yönlü iletişim</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Monolog</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Diyalog</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Resmi dil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a:ln>
                            <a:noFill/>
                          </a:ln>
                          <a:solidFill>
                            <a:srgbClr val="000000"/>
                          </a:solidFill>
                          <a:effectLst/>
                          <a:latin typeface="Calibri" charset="0"/>
                          <a:ea typeface="Arial" charset="0"/>
                          <a:cs typeface="Arial" charset="0"/>
                        </a:rPr>
                        <a:t>Gündelik dil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Eşik bekçisi var</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1800" b="0" i="0" u="none" strike="noStrike" cap="none" normalizeH="0" baseline="0" dirty="0" smtClean="0">
                          <a:ln>
                            <a:noFill/>
                          </a:ln>
                          <a:solidFill>
                            <a:srgbClr val="000000"/>
                          </a:solidFill>
                          <a:effectLst/>
                          <a:latin typeface="Calibri" charset="0"/>
                          <a:ea typeface="Arial" charset="0"/>
                          <a:cs typeface="Arial" charset="0"/>
                        </a:rPr>
                        <a:t>Eşik bekçisi yok</a:t>
                      </a:r>
                      <a:endParaRPr kumimoji="0" lang="tr-TR" sz="1800" b="0" i="0" u="none" strike="noStrike" cap="none" normalizeH="0" baseline="0" dirty="0">
                        <a:ln>
                          <a:noFill/>
                        </a:ln>
                        <a:solidFill>
                          <a:srgbClr val="000000"/>
                        </a:solidFill>
                        <a:effectLst/>
                        <a:latin typeface="Calibri" charset="0"/>
                        <a:ea typeface="Arial" charset="0"/>
                        <a:cs typeface="Arial"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bl>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400</TotalTime>
  <Words>1403</Words>
  <Application>Microsoft Office PowerPoint</Application>
  <PresentationFormat>Ekran Gösterisi (4:3)</PresentationFormat>
  <Paragraphs>138</Paragraphs>
  <Slides>26</Slides>
  <Notes>0</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26</vt:i4>
      </vt:variant>
    </vt:vector>
  </HeadingPairs>
  <TitlesOfParts>
    <vt:vector size="28" baseType="lpstr">
      <vt:lpstr>Ofis Teması</vt:lpstr>
      <vt:lpstr>Belge</vt:lpstr>
      <vt:lpstr>Kamu diplomasisi ve internet kullanımı</vt:lpstr>
      <vt:lpstr> İnternetin özellikleri</vt:lpstr>
      <vt:lpstr>PowerPoint Sunusu</vt:lpstr>
      <vt:lpstr>PowerPoint Sunusu</vt:lpstr>
      <vt:lpstr>İnternet Siteleri</vt:lpstr>
      <vt:lpstr>Halkla ilişkilerde diyalog</vt:lpstr>
      <vt:lpstr>Sosyal Medya</vt:lpstr>
      <vt:lpstr>Sosyal Medya Nedir? </vt:lpstr>
      <vt:lpstr>PowerPoint Sunusu</vt:lpstr>
      <vt:lpstr>PowerPoint Sunusu</vt:lpstr>
      <vt:lpstr>Twiplomacy/Twitlomasi</vt:lpstr>
      <vt:lpstr>PowerPoint Sunusu</vt:lpstr>
      <vt:lpstr>AB üye ve aday ülkeler araştırması</vt:lpstr>
      <vt:lpstr>Facebook</vt:lpstr>
      <vt:lpstr>PowerPoint Sunusu</vt:lpstr>
      <vt:lpstr>PowerPoint Sunusu</vt:lpstr>
      <vt:lpstr>Twitter</vt:lpstr>
      <vt:lpstr>PowerPoint Sunusu</vt:lpstr>
      <vt:lpstr>Blog</vt:lpstr>
      <vt:lpstr>Blog</vt:lpstr>
      <vt:lpstr>YouTube</vt:lpstr>
      <vt:lpstr>YouTube</vt:lpstr>
      <vt:lpstr>PowerPoint Sunusu</vt:lpstr>
      <vt:lpstr>PowerPoint Sunusu</vt:lpstr>
      <vt:lpstr>PowerPoint Sunusu</vt:lpstr>
      <vt:lpstr>PowerPoint Sunusu</vt:lpstr>
    </vt:vector>
  </TitlesOfParts>
  <Company>TODAİE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diplomasisi ve internet kullanımı</dc:title>
  <dc:creator>Aslı  Yağmurlu</dc:creator>
  <cp:lastModifiedBy>aslı</cp:lastModifiedBy>
  <cp:revision>20</cp:revision>
  <cp:lastPrinted>2016-12-27T12:16:39Z</cp:lastPrinted>
  <dcterms:created xsi:type="dcterms:W3CDTF">2013-12-18T20:26:59Z</dcterms:created>
  <dcterms:modified xsi:type="dcterms:W3CDTF">2016-12-27T12:19:36Z</dcterms:modified>
</cp:coreProperties>
</file>