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70" r:id="rId8"/>
    <p:sldId id="269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10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9CF27-3CD6-410A-B9E0-348ACB2B6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/>
          <a:lstStyle/>
          <a:p>
            <a:r>
              <a:rPr lang="ru-RU" dirty="0"/>
              <a:t>Определение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9F35F-09CF-46DD-844B-ED0DD740D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7252"/>
            <a:ext cx="9601200" cy="433014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Определение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это второстепенный член предложения, который обозначает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признак предмета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отвечает на вопросы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какой? чей?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ример: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каменный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(какой?)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дом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 дом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(какой?)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из камня</a:t>
            </a:r>
            <a:endParaRPr lang="ru-RU" i="1" u="none" strike="noStrike" dirty="0">
              <a:solidFill>
                <a:schemeClr val="tx1"/>
              </a:solidFill>
              <a:latin typeface="Lato"/>
            </a:endParaRP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клетчатое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(какое?)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платье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платье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(какое?)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в клетку</a:t>
            </a:r>
            <a:endParaRPr lang="ru-RU" i="1" u="none" strike="noStrike" dirty="0">
              <a:solidFill>
                <a:schemeClr val="tx1"/>
              </a:solidFill>
              <a:latin typeface="Lato"/>
            </a:endParaRP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мамина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(чья?)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кофта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 кофта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(чья?)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мамы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Определение всегда относится к имени существительному, местоимению-существительному или другому слову, которое выступает в значении существительного.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39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9CF27-3CD6-410A-B9E0-348ACB2B6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/>
          <a:lstStyle/>
          <a:p>
            <a:r>
              <a:rPr lang="ru-RU" dirty="0"/>
              <a:t>Определение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9F35F-09CF-46DD-844B-ED0DD740D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7252"/>
            <a:ext cx="9601200" cy="4330148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Если вопросы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какой? чей?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задаются от глагола, то слово, отвечающее на этот вопрос, является именной частью сказуемого.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Пример: Я ушёл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(какой?)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расстроенный (составное именное сказуемое)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Он сидел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(какой?)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усталый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(составное именное сказуемое)</a:t>
            </a:r>
          </a:p>
          <a:p>
            <a:pPr marL="0" indent="0" algn="just">
              <a:buNone/>
            </a:pP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По способу выражения определения делятся на две разновидности: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	согласованные определения;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	несогласованные определения.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801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B6A5-E68B-4AF8-8EDD-B1BCBF32C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6983"/>
          </a:xfrm>
        </p:spPr>
        <p:txBody>
          <a:bodyPr/>
          <a:lstStyle/>
          <a:p>
            <a:r>
              <a:rPr lang="ru-RU" dirty="0"/>
              <a:t>Согласованные определения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E9747-06DA-4EE7-8A1E-808FCB97C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3"/>
            <a:ext cx="9601200" cy="4306956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rgbClr val="635274"/>
                </a:solidFill>
                <a:effectLst/>
                <a:latin typeface="Lato"/>
              </a:rPr>
              <a:t>Согласованные определения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согласуются с главным (определяемым) словом в роде, числе и падеже.</a:t>
            </a:r>
          </a:p>
          <a:p>
            <a:pPr marL="0" indent="0" algn="just" fontAlgn="base">
              <a:buNone/>
            </a:pPr>
            <a:r>
              <a:rPr lang="ru-RU" u="none" strike="noStrike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родной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край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родного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края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в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родных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краях.</a:t>
            </a: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При прямом порядке слов согласованные определения стоят перед главным словом.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Lato"/>
              </a:rPr>
              <a:t>Согласованное определение может быть выражено: полным прилагательным, полным причастием, порядковым числительным, числительным, местоимением.</a:t>
            </a: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12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B6A5-E68B-4AF8-8EDD-B1BCBF32C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6983"/>
          </a:xfrm>
        </p:spPr>
        <p:txBody>
          <a:bodyPr/>
          <a:lstStyle/>
          <a:p>
            <a:r>
              <a:rPr lang="ru-RU" dirty="0"/>
              <a:t>Несогласованные определения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E9747-06DA-4EE7-8A1E-808FCB97C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3"/>
            <a:ext cx="9601200" cy="4306956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Несогласованные определения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связываются с главным словом при помощи: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управления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дополнение ставится при главном слове в 	определённом падеже.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inherit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дом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из камня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; в доме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из камня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;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примыкания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дополнение является неизменяемой частью речи или 	неизменяемой формой.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яйцо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всмятку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; шапка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набекрень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;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её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платье.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Несогласованные определения при прямом порядке слов стоят после главного слова. Исключение составляют притяжательные местоимения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его, её, их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, которые занимают положение перед главным словом.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079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B6A5-E68B-4AF8-8EDD-B1BCBF32C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6983"/>
          </a:xfrm>
        </p:spPr>
        <p:txBody>
          <a:bodyPr/>
          <a:lstStyle/>
          <a:p>
            <a:r>
              <a:rPr lang="ru-RU" dirty="0"/>
              <a:t>Несогласованные определения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E9747-06DA-4EE7-8A1E-808FCB97C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3"/>
            <a:ext cx="9601200" cy="4306956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Несогласованное определение может быть выражено: </a:t>
            </a:r>
            <a:r>
              <a:rPr lang="ru-RU" dirty="0">
                <a:solidFill>
                  <a:srgbClr val="000000"/>
                </a:solidFill>
                <a:latin typeface="Lato"/>
              </a:rPr>
              <a:t>и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менем существительным, местоимением-существительным в косвенном падеже с предлогом или без предлога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, инфинитивом, наречием, прилагательным в сравнительной степени, пр</a:t>
            </a:r>
            <a:r>
              <a:rPr lang="ru-RU" dirty="0">
                <a:solidFill>
                  <a:schemeClr val="tx1"/>
                </a:solidFill>
                <a:latin typeface="Lato"/>
              </a:rPr>
              <a:t>итяжательным местоимением, цельным словосочетанием. 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Полёт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лётчика</a:t>
            </a:r>
            <a:endParaRPr lang="ru-RU" i="1" u="none" strike="noStrike" dirty="0">
              <a:solidFill>
                <a:srgbClr val="000000"/>
              </a:solidFill>
              <a:latin typeface="Lato"/>
            </a:endParaRPr>
          </a:p>
          <a:p>
            <a:pPr marL="0" indent="0" algn="just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 Блузка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в горошек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Поворот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налево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Деревья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поменьше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Ее брат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Девушка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Lato"/>
              </a:rPr>
              <a:t>с голубыми глазами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0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B6A5-E68B-4AF8-8EDD-B1BCBF32C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6983"/>
          </a:xfrm>
        </p:spPr>
        <p:txBody>
          <a:bodyPr/>
          <a:lstStyle/>
          <a:p>
            <a:r>
              <a:rPr lang="ru-RU" dirty="0"/>
              <a:t>Несогласованные определения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E9747-06DA-4EE7-8A1E-808FCB97C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3"/>
            <a:ext cx="9601200" cy="4306956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Несогласованное определение чаще всего выражают следующие значения:</a:t>
            </a:r>
          </a:p>
          <a:p>
            <a:pPr marL="0" indent="0" algn="just">
              <a:buNone/>
            </a:pPr>
            <a:r>
              <a:rPr lang="ru-RU" dirty="0"/>
              <a:t>	принадлежность</a:t>
            </a:r>
          </a:p>
          <a:p>
            <a:pPr marL="0" indent="0" algn="just">
              <a:buNone/>
            </a:pPr>
            <a:r>
              <a:rPr lang="ru-RU" dirty="0"/>
              <a:t>	носитель признака</a:t>
            </a:r>
          </a:p>
          <a:p>
            <a:pPr marL="0" indent="0" algn="just">
              <a:buNone/>
            </a:pPr>
            <a:r>
              <a:rPr lang="ru-RU" dirty="0"/>
              <a:t>	содержание определяемого понятия</a:t>
            </a:r>
          </a:p>
          <a:p>
            <a:pPr marL="0" indent="0" algn="just">
              <a:buNone/>
            </a:pPr>
            <a:r>
              <a:rPr lang="ru-RU" dirty="0"/>
              <a:t>	производитель действия</a:t>
            </a:r>
          </a:p>
          <a:p>
            <a:pPr marL="0" indent="0" algn="just">
              <a:buNone/>
            </a:pPr>
            <a:r>
              <a:rPr lang="ru-RU" dirty="0"/>
              <a:t>	качественная характеристика</a:t>
            </a:r>
          </a:p>
          <a:p>
            <a:pPr marL="0" indent="0" algn="just">
              <a:buNone/>
            </a:pPr>
            <a:r>
              <a:rPr lang="ru-RU" dirty="0"/>
              <a:t>	материал</a:t>
            </a:r>
          </a:p>
          <a:p>
            <a:pPr marL="0" indent="0" algn="just">
              <a:buNone/>
            </a:pPr>
            <a:r>
              <a:rPr lang="ru-RU" dirty="0"/>
              <a:t>	происхождение</a:t>
            </a:r>
          </a:p>
          <a:p>
            <a:pPr marL="0" indent="0" algn="just">
              <a:buNone/>
            </a:pPr>
            <a:r>
              <a:rPr lang="ru-RU" dirty="0"/>
              <a:t>	источник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937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FDF65-8F0E-4B58-A05C-52F64FD80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20417"/>
            <a:ext cx="9601200" cy="4846983"/>
          </a:xfrm>
        </p:spPr>
        <p:txBody>
          <a:bodyPr/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Некоторые близкие по значению формы: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1)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Форма родительного падежа при отглагольном существительном 	является определением, если указывает на субъект действия, и 	дополнением, если указывает на объект действия.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Пример: Открытие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Колумба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; открытие Америки – Колумб открыл Америку.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marL="0" indent="0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2)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Форма родительного падежа при главном слове – существительном 	является определением, если главное слово указывает на часть целого, 	выраженного формой родительного падежа (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стена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дома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стена 	является частью дома). Форма родительного падежа является 	дополнением, если главное слово указывает на вместилище, а форма 	родительного падежа – на вещество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: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чашка чая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чашка не является частью чая 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мешок картошки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мешок не является частью картошки.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38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1421</TotalTime>
  <Words>656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inherit</vt:lpstr>
      <vt:lpstr>Lato</vt:lpstr>
      <vt:lpstr>Crop</vt:lpstr>
      <vt:lpstr>Синтаксис I</vt:lpstr>
      <vt:lpstr>Определение</vt:lpstr>
      <vt:lpstr>Определение</vt:lpstr>
      <vt:lpstr>Согласованные определения</vt:lpstr>
      <vt:lpstr>Несогласованные определения</vt:lpstr>
      <vt:lpstr>Несогласованные определения</vt:lpstr>
      <vt:lpstr>Несогласованные определения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251</cp:revision>
  <dcterms:created xsi:type="dcterms:W3CDTF">2020-03-16T17:46:39Z</dcterms:created>
  <dcterms:modified xsi:type="dcterms:W3CDTF">2020-06-27T15:06:15Z</dcterms:modified>
</cp:coreProperties>
</file>