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63" r:id="rId10"/>
    <p:sldId id="265" r:id="rId11"/>
    <p:sldId id="277" r:id="rId12"/>
    <p:sldId id="278" r:id="rId13"/>
    <p:sldId id="279" r:id="rId14"/>
    <p:sldId id="280" r:id="rId15"/>
    <p:sldId id="281" r:id="rId16"/>
    <p:sldId id="282" r:id="rId17"/>
    <p:sldId id="270"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03.08.2011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03.08.2011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800" b="1" dirty="0" smtClean="0"/>
              <a:t>الوحدة الثالثة</a:t>
            </a:r>
            <a:r>
              <a:rPr lang="tr-TR" sz="4900" b="1" dirty="0" smtClean="0"/>
              <a:t/>
            </a:r>
            <a:br>
              <a:rPr lang="tr-TR" sz="4900" b="1" dirty="0" smtClean="0"/>
            </a:br>
            <a:r>
              <a:rPr lang="tr-TR" sz="4900" b="1" dirty="0" smtClean="0"/>
              <a:t>III. </a:t>
            </a:r>
            <a:r>
              <a:rPr lang="tr-TR" sz="4900" b="1" dirty="0"/>
              <a:t>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40000" lnSpcReduction="20000"/>
          </a:bodyPr>
          <a:lstStyle/>
          <a:p>
            <a:pPr algn="ctr"/>
            <a:r>
              <a:rPr lang="ar-SA" sz="12000" b="1" dirty="0" smtClean="0"/>
              <a:t>الحرف</a:t>
            </a:r>
            <a:endParaRPr lang="tr-TR" sz="12000" dirty="0" smtClean="0"/>
          </a:p>
          <a:p>
            <a:pPr algn="ctr">
              <a:lnSpc>
                <a:spcPct val="150000"/>
              </a:lnSpc>
              <a:spcBef>
                <a:spcPts val="1200"/>
              </a:spcBef>
              <a:spcAft>
                <a:spcPts val="1200"/>
              </a:spcAft>
            </a:pPr>
            <a:r>
              <a:rPr lang="tr-TR" sz="7300" b="1" i="1" dirty="0" smtClean="0"/>
              <a:t>HARF</a:t>
            </a:r>
            <a:endParaRPr lang="tr-TR" sz="73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تَارِيخُ الصِّحَافَةِ فِي الْعَالَمِ الْعَرَبِيِّ</a:t>
            </a:r>
            <a:endParaRPr lang="tr-TR" dirty="0"/>
          </a:p>
        </p:txBody>
      </p:sp>
      <p:sp>
        <p:nvSpPr>
          <p:cNvPr id="3" name="2 İçerik Yer Tutucusu"/>
          <p:cNvSpPr>
            <a:spLocks noGrp="1"/>
          </p:cNvSpPr>
          <p:nvPr>
            <p:ph idx="1"/>
          </p:nvPr>
        </p:nvSpPr>
        <p:spPr/>
        <p:txBody>
          <a:bodyPr/>
          <a:lstStyle/>
          <a:p>
            <a:pPr algn="r">
              <a:buNone/>
            </a:pPr>
            <a:r>
              <a:rPr lang="ar-SA" dirty="0" smtClean="0"/>
              <a:t>تُعَدُّ الصِّحَافَةُ عَامِلاً مُهِمّاً مِنْ عَوَامِلِ النَّهْضَةِ الْحَدِيثَةِ فِي الْعَالَمِ الْعَرَبِيِّ وَقَدْ بَدَأَتْ بِالظُّهُورِ أَوَّلَ اْلأَمْرِ فِي مِصْرَ ثُمَّ اِنْتَشَرَتْ فِي الْبِلاَدِ الْعَرَبِيَّةِ اْلأُخْرَى. وَ سَاعَدَتْ عَلَى نَشْرِ اْلأَفْكَارِ الْجَدِيدَةِ وَتَطَوُّرِ أَسَالِيبِ الْكِتَابَةِ </a:t>
            </a:r>
            <a:r>
              <a:rPr lang="ar-SA" dirty="0" smtClean="0"/>
              <a:t>.</a:t>
            </a:r>
            <a:endParaRPr lang="tr-TR" dirty="0" smtClean="0"/>
          </a:p>
          <a:p>
            <a:pPr algn="r">
              <a:buNone/>
            </a:pPr>
            <a:r>
              <a:rPr lang="ar-SA" dirty="0" smtClean="0"/>
              <a:t>شَهِدَ الْعَالَمُ الْعَرَبِيُّ مُنْذُ بَدْءِ الْقَرْنِ التَّاسِعَ عَشَرَ، نَهْضَةً فِكْرِيّةً، أَسْهَمَ فِي بِنَائِهَا عَدَدٌ مِنَ الْعَوَامِلِ كَالصَّحَافَةِ وَالطِّبَاعَةِ وَالتَأْلِيفِ وَالتَّرْجَمَةِ وَالتَّعْلِيمِ بِمُخْتَلِفِ مَرَاحِلِهِ. وَقَدْ لَعِبَتِ الصِّحَافَةُ دَوْراً مُهِمّاً فِي ازْدِهَارِ هَذِهِ النَّهْضَةِ.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r">
              <a:buNone/>
            </a:pPr>
            <a:r>
              <a:rPr lang="ar-SA" dirty="0" smtClean="0"/>
              <a:t>وُلِدَتْ أَوَّلُ صَحِيفَةٍ عَرَبِيَّةٍ فِي مِصْرَ عَامَ ١٨٠٠ أَثْنَاءَ الْحَمْلَةِ الْفِرَنْسِيَّةِ عِنْدَمَا أَمَرَ نَابُلْيُونُ بِإِصْدَارِ صَحِيفَةٍ سُمِّيَتْ بِالتَّنْبِيهِ لِنَشْرِ أَخْبَارِ مِصْرَ وَإِذَاعَةِ أَوَامِرِ الْحُكُومَةِ بَيْنَ أَبْنَاءِ الشَّعْبِ. وَفِي أَيَّامِ مُحَمَّدٍ عَلِيٍّ وَالِي مِصْرَ، ظَهَرَتْ صَحِيفَةُ الْوَقَائِعِ الْمِصْرِيَّةِ سَنَةَ ١٨٢٨ وَكَانَتِ الصَّحِيفَةَ الرَّسْمِيَّةَ لِلدَّوْلَةِ وَلَهَا أَثَرٌ كَبِيرٌ فِي تَصْوِيرِ الْكِتَابَةِ الْعَرَبِيَّةِ. وَ</a:t>
            </a:r>
            <a:r>
              <a:rPr lang="ar-SA" strike="sngStrike" dirty="0" smtClean="0"/>
              <a:t> </a:t>
            </a:r>
            <a:r>
              <a:rPr lang="ar-SA" dirty="0" smtClean="0"/>
              <a:t>مِنَ الْكُتَّابِ الَّذِينَ أَسْهَمُوا فِي تَحْرِيرِهَا رِفَاعَةٌ الطَّهْطَاوِيُّ، وَاْلإِمَامُ مُحَمَّدٌ عَبْدُهْ، وَسَعْدٌ زَغْلُولٌ وَغَيْرُهُمْ. وَلاَتَزَالُ تُصْدِرُ حَتَّى الْيَوْمِ كَصَحِيفَةٍ رَسْمِيَّةٍ. وَ</a:t>
            </a:r>
            <a:r>
              <a:rPr lang="ar-SA" strike="sngStrike" dirty="0" smtClean="0"/>
              <a:t> </a:t>
            </a:r>
            <a:r>
              <a:rPr lang="ar-SA" dirty="0" smtClean="0"/>
              <a:t>مِنْ أَهَمِّ الصُّحُفِ الَّتِي ظَهَرَتْ فِي مِصْرَ فِي الْقَرْنِ التَّاسِعَ عَشَرَ، وَ</a:t>
            </a:r>
            <a:r>
              <a:rPr lang="ar-SA" strike="sngStrike" dirty="0" smtClean="0"/>
              <a:t> </a:t>
            </a:r>
            <a:r>
              <a:rPr lang="ar-SA" dirty="0" smtClean="0"/>
              <a:t>مَاتَزَالُ ت</a:t>
            </a:r>
            <a:r>
              <a:rPr lang="ar-SA" u="sng" dirty="0" smtClean="0"/>
              <a:t>ُ</a:t>
            </a:r>
            <a:r>
              <a:rPr lang="ar-SA" strike="sngStrike" dirty="0" smtClean="0"/>
              <a:t>َ</a:t>
            </a:r>
            <a:r>
              <a:rPr lang="ar-SA" dirty="0" smtClean="0"/>
              <a:t>صْد</a:t>
            </a:r>
            <a:r>
              <a:rPr lang="ar-SA" u="sng" dirty="0" smtClean="0"/>
              <a:t>َ</a:t>
            </a:r>
            <a:r>
              <a:rPr lang="ar-SA" strike="sngStrike" dirty="0" smtClean="0"/>
              <a:t>ُ</a:t>
            </a:r>
            <a:r>
              <a:rPr lang="ar-SA" dirty="0" smtClean="0"/>
              <a:t>رُ حَتَّى اْلآنِ صَحِيفَةُ اْلأَهْرَامِ الْقَاهِرِيَّةُ الَّتِي ظَهَرَتْ أَوَّلَ اْلأَمْرِ فِي مَدِينَةِ اْلإِسْكَنْدَرِيَّةِ عَامَ ١٨٧٥.</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وَكَانَتْ صَحِيفَةُ الْجَوَائِبِ الَّتِي أَصْدَرَهَا فِي اِسْتَانْبُولَ أَحْمَدُ فَارِسٌ الشِّدْيَاقُ ١٨٦٠ مِنْ أَكْثَرِ الصُّحُفِ تَأْثِيراً وَأَحْسَنَهَا تَوْجِيهاً فِي الْكِتَابَةِ الْعَرَبِيَّةِ فِي ذَلِكَ الْوَقْتِ، وَ قَدْ اِنْتَشَرَتْ اِنْتِشَاراً عَظِيماً فِي الْمَشْرِقِ الْعَرِبِيِّ وَاْلإِسْلاَمِيِّ فَكَانَ يَقْرَأُهَا حُكَّامُ الْعَرَبِ، وَعُلَمَاؤُهُمْ، وَ أُدَبَاؤُهُمْ فِي جَمِيعِ أَقْطَارِهِمْ. وَاسْتَمَرَّتْ تَصْدُرُ حَتَّى ١٨٨٣.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وَشَمَلَتِ النَّهْضَةُ الصِّحَافِيَّةُ مُعْظَمَ </a:t>
            </a:r>
            <a:r>
              <a:rPr lang="ar-SA" dirty="0" smtClean="0"/>
              <a:t>اْلأَقْطَارِ </a:t>
            </a:r>
            <a:r>
              <a:rPr lang="ar-SA" dirty="0" smtClean="0"/>
              <a:t>الْعَرَبِيَّةِ، فَفيِ سُورِيَا وَلُبْنَانَ، صُدِرَتْ عَدَدٌ مِنَ الصُّحُفِ كَصَحِيفَةِ </a:t>
            </a:r>
            <a:r>
              <a:rPr lang="ar-SA" dirty="0" smtClean="0"/>
              <a:t>«حَدِيقَةِ </a:t>
            </a:r>
            <a:r>
              <a:rPr lang="ar-SA" dirty="0" smtClean="0"/>
              <a:t>اْلأَخْبَارِ</a:t>
            </a:r>
            <a:r>
              <a:rPr lang="ar-SA" dirty="0" smtClean="0"/>
              <a:t>» </a:t>
            </a:r>
            <a:r>
              <a:rPr lang="ar-SA" dirty="0" smtClean="0"/>
              <a:t>(بَيْرُوتُ</a:t>
            </a:r>
            <a:r>
              <a:rPr lang="ar-SA" strike="sngStrike" dirty="0" smtClean="0"/>
              <a:t> </a:t>
            </a:r>
            <a:r>
              <a:rPr lang="ar-SA" dirty="0" smtClean="0"/>
              <a:t>١٨٥٨</a:t>
            </a:r>
            <a:r>
              <a:rPr lang="ar-SA" dirty="0" smtClean="0"/>
              <a:t>) وَ</a:t>
            </a:r>
            <a:r>
              <a:rPr lang="ar-SA" strike="sngStrike" dirty="0" smtClean="0"/>
              <a:t> </a:t>
            </a:r>
            <a:r>
              <a:rPr lang="ar-SA" dirty="0" smtClean="0"/>
              <a:t>«</a:t>
            </a:r>
            <a:r>
              <a:rPr lang="ar-SA" strike="sngStrike" dirty="0" smtClean="0"/>
              <a:t>"</a:t>
            </a:r>
            <a:r>
              <a:rPr lang="ar-SA" dirty="0" smtClean="0"/>
              <a:t>نَفِيرِ سُورِيَا</a:t>
            </a:r>
            <a:r>
              <a:rPr lang="ar-SA" dirty="0" smtClean="0"/>
              <a:t>»</a:t>
            </a:r>
            <a:r>
              <a:rPr lang="ar-SA" strike="sngStrike" dirty="0" smtClean="0"/>
              <a:t> </a:t>
            </a:r>
            <a:r>
              <a:rPr lang="ar-SA" dirty="0" smtClean="0"/>
              <a:t>(بَيْرُوتُ</a:t>
            </a:r>
            <a:r>
              <a:rPr lang="ar-SA" strike="sngStrike" dirty="0" smtClean="0"/>
              <a:t> </a:t>
            </a:r>
            <a:r>
              <a:rPr lang="ar-SA" dirty="0" smtClean="0"/>
              <a:t>١٨٦٠) </a:t>
            </a:r>
            <a:r>
              <a:rPr lang="ar-SA" dirty="0" smtClean="0"/>
              <a:t>وَ«</a:t>
            </a:r>
            <a:r>
              <a:rPr lang="ar-SA" strike="sngStrike" dirty="0" smtClean="0"/>
              <a:t>"</a:t>
            </a:r>
            <a:r>
              <a:rPr lang="ar-SA" dirty="0" smtClean="0"/>
              <a:t>سُورِيَا</a:t>
            </a:r>
            <a:r>
              <a:rPr lang="ar-SA" dirty="0" smtClean="0"/>
              <a:t>»</a:t>
            </a:r>
            <a:r>
              <a:rPr lang="ar-SA" strike="sngStrike" dirty="0" smtClean="0"/>
              <a:t> </a:t>
            </a:r>
            <a:r>
              <a:rPr lang="ar-SA" dirty="0" smtClean="0"/>
              <a:t>(دِمَشْقُ-١٨٦٥) </a:t>
            </a:r>
            <a:r>
              <a:rPr lang="ar-SA" dirty="0" smtClean="0"/>
              <a:t>وَفِي الْجَزَائِرِ ظَهَرَتْ </a:t>
            </a:r>
            <a:r>
              <a:rPr lang="ar-SA" dirty="0" smtClean="0"/>
              <a:t>«الْمُبَشِّرُ» </a:t>
            </a:r>
            <a:r>
              <a:rPr lang="ar-SA" dirty="0" smtClean="0"/>
              <a:t>(١٨٤٧) وَفِي الْعِرَاقِ </a:t>
            </a:r>
            <a:r>
              <a:rPr lang="ar-SA" dirty="0" smtClean="0"/>
              <a:t>«الْزَّوْرَاءُ» </a:t>
            </a:r>
            <a:r>
              <a:rPr lang="ar-SA" dirty="0" smtClean="0"/>
              <a:t>(بَغْدَادُ</a:t>
            </a:r>
            <a:r>
              <a:rPr lang="ar-SA" strike="sngStrike" dirty="0" smtClean="0"/>
              <a:t> </a:t>
            </a:r>
            <a:r>
              <a:rPr lang="ar-SA" dirty="0" smtClean="0"/>
              <a:t>١٨٦٩</a:t>
            </a:r>
            <a:r>
              <a:rPr lang="ar-SA" dirty="0" smtClean="0"/>
              <a:t>) وَفِي فِلِسْطِينَ </a:t>
            </a:r>
            <a:r>
              <a:rPr lang="ar-SA" dirty="0" smtClean="0"/>
              <a:t>«الْقُدْسُ» </a:t>
            </a:r>
            <a:r>
              <a:rPr lang="ar-SA" dirty="0" smtClean="0"/>
              <a:t>(١٩٠٨).</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الصُّحُفِ </a:t>
            </a:r>
            <a:r>
              <a:rPr lang="ar-SA" dirty="0" smtClean="0"/>
              <a:t>الْعَرَبِيَّةِ </a:t>
            </a:r>
            <a:r>
              <a:rPr lang="ar-SA" dirty="0" smtClean="0"/>
              <a:t>الْوَاسِعَةِ </a:t>
            </a:r>
            <a:r>
              <a:rPr lang="ar-SA" dirty="0" smtClean="0"/>
              <a:t>اْل</a:t>
            </a:r>
            <a:r>
              <a:rPr lang="ar-SA" strike="sngStrike" dirty="0" smtClean="0"/>
              <a:t>ْ</a:t>
            </a:r>
            <a:r>
              <a:rPr lang="ar-SA" dirty="0" smtClean="0"/>
              <a:t>اِنْتِشَارِالْيَوْمَ «اَل</a:t>
            </a:r>
            <a:r>
              <a:rPr lang="ar-SA" strike="sngStrike" dirty="0" smtClean="0"/>
              <a:t>ْ</a:t>
            </a:r>
            <a:r>
              <a:rPr lang="ar-SA" dirty="0" smtClean="0"/>
              <a:t>أَهْرَامُ» وَ«الْجُمْهُورِيَّةُ» </a:t>
            </a:r>
            <a:r>
              <a:rPr lang="ar-SA" dirty="0" smtClean="0"/>
              <a:t>(اَلْقَاهِرَةُ) </a:t>
            </a:r>
            <a:r>
              <a:rPr lang="ar-SA" dirty="0" smtClean="0"/>
              <a:t>وَ«اَلْثَّوْرَةُ»وَ«اَلْجُمْهُورِيَّةُ» </a:t>
            </a:r>
            <a:r>
              <a:rPr lang="ar-SA" dirty="0" smtClean="0"/>
              <a:t>(بَغْدَادُ) </a:t>
            </a:r>
            <a:r>
              <a:rPr lang="ar-SA" dirty="0" smtClean="0"/>
              <a:t>وَ«النَّهَارُ» وَ«اَلْحَيَاةُ» </a:t>
            </a:r>
            <a:r>
              <a:rPr lang="ar-SA" dirty="0" smtClean="0"/>
              <a:t>(بَيْرُوتُ) </a:t>
            </a:r>
            <a:r>
              <a:rPr lang="ar-SA" dirty="0" smtClean="0"/>
              <a:t>وَ«الْعَمَلُ» </a:t>
            </a:r>
            <a:r>
              <a:rPr lang="ar-SA" dirty="0" smtClean="0"/>
              <a:t>(تُونُسُ) </a:t>
            </a:r>
            <a:r>
              <a:rPr lang="ar-SA" dirty="0" smtClean="0"/>
              <a:t>وَ«الْقَلَمُ» </a:t>
            </a:r>
            <a:r>
              <a:rPr lang="ar-SA" dirty="0" smtClean="0"/>
              <a:t>(اَلرِّبَاطُ) </a:t>
            </a:r>
            <a:r>
              <a:rPr lang="ar-SA" dirty="0" smtClean="0"/>
              <a:t>وَ«اَلْمُجَاهِدُ» </a:t>
            </a:r>
            <a:r>
              <a:rPr lang="ar-SA" dirty="0" smtClean="0"/>
              <a:t>(اَلْجَزَائِرُ).</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وَالصَّحِيفَةُ الْعَرَبِيَّةُ – كَغَيْرِهَا مِنْ صُحُفِ الْعَالَمِ – تَحْتَوِي عَلَى مَوْضُوعَاتٍ وَ أَخْبَارٍ مُتَنَوِّعَةٍ وَإِعْلاَنَاتٍ مُخْتَلِفَةٍ فَفِيهَا </a:t>
            </a:r>
            <a:r>
              <a:rPr lang="ar-SA" u="sng" dirty="0" smtClean="0"/>
              <a:t>«</a:t>
            </a:r>
            <a:r>
              <a:rPr lang="ar-SA" strike="sngStrike" dirty="0" smtClean="0"/>
              <a:t>"</a:t>
            </a:r>
            <a:r>
              <a:rPr lang="ar-SA" dirty="0" smtClean="0"/>
              <a:t>اَل</a:t>
            </a:r>
            <a:r>
              <a:rPr lang="ar-SA" strike="sngStrike" dirty="0" smtClean="0"/>
              <a:t>ْ</a:t>
            </a:r>
            <a:r>
              <a:rPr lang="ar-SA" dirty="0" smtClean="0"/>
              <a:t>اِفْتِتَاحِيَّاتُ</a:t>
            </a:r>
            <a:r>
              <a:rPr lang="ar-SA" u="sng" dirty="0" smtClean="0"/>
              <a:t>»</a:t>
            </a:r>
            <a:r>
              <a:rPr lang="ar-SA" strike="sngStrike" dirty="0" smtClean="0"/>
              <a:t>"</a:t>
            </a:r>
            <a:r>
              <a:rPr lang="ar-SA" dirty="0" smtClean="0"/>
              <a:t> اَلَّتِي تُنَاقِشُ سِيَاسَةَ الْحُكُومَةِ فِي الدَّاخِلِ وَالْخَارِجِ وَاْلأَنْبَاءِ الْعَالَمِيَّةِ وَالْمَحَلِيَّةِ وَالتَّعْلِيقَاتِ عَلَى الشُؤُونِ السِّيَاسِيَّةِ وَاْلاِقْتِصَادِيَّةِ. كَمَا أَنَّ الصُّحُفَ تُخَصِّصُ رُكْناً أَوْصَفْحَةً لِمَوْضُوعٍ مُعَيَّنٍ كَا</a:t>
            </a:r>
            <a:r>
              <a:rPr lang="ar-SA" u="sng" dirty="0" smtClean="0"/>
              <a:t>ل</a:t>
            </a:r>
            <a:r>
              <a:rPr lang="ar-SA" strike="sngStrike" dirty="0" smtClean="0"/>
              <a:t>لْ</a:t>
            </a:r>
            <a:r>
              <a:rPr lang="ar-SA" dirty="0" smtClean="0"/>
              <a:t>أَدَبِ وَالْمَسْرَحِ وَالسِّينْمَا وَبَرَامِجِ اْلإِذَاعَةِ وَالتِّلِيفِزْيُونِ وَالْمَرْأَةِ وَالْعُمَّالِ وَالْفَلاَّحِينَ والطَّلَبَةِ وَرَسَائِلِ الْقُرَّاءِ.</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وَمِمَّا يَجِبُ ذِكْرُهُ أَنَّ الصِّحَافَةَ شَارَكَتْ مُشَارَكَةً فَعَّالَةً فِي الْحَيَاةِ الْحِزْبِيَّةِ فِي الْعَالَمِ الْعَرَبِيِّ. فَقَدْ اِعْتَادَ كُلُّ حِزْبٍ سِياَسِيٍّ أَنْ يُصْدِرَ جَرِيدَةً أَوْ أَكْثَرَ مِنْ جَرِيدَةٍ تُعَبِّرُ عَنْ سِيَاسَتِهِ تَعْمَلُ عَلَى نَشْرِ مَبَادِئِهِ </a:t>
            </a:r>
            <a:r>
              <a:rPr lang="ar-SA" dirty="0" smtClean="0"/>
              <a:t>.</a:t>
            </a:r>
          </a:p>
          <a:p>
            <a:pPr algn="r">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أين بدأت الصحافة العربية؟</a:t>
            </a:r>
            <a:endParaRPr lang="tr-TR" dirty="0" smtClean="0"/>
          </a:p>
          <a:p>
            <a:pPr algn="r" rtl="1">
              <a:buNone/>
            </a:pPr>
            <a:r>
              <a:rPr lang="ar-SA" dirty="0" smtClean="0"/>
              <a:t>٢</a:t>
            </a:r>
            <a:r>
              <a:rPr lang="ar-SA" b="1" dirty="0" smtClean="0"/>
              <a:t> </a:t>
            </a:r>
            <a:r>
              <a:rPr lang="ar-SA" dirty="0" smtClean="0"/>
              <a:t>– ما دور الصحافة في المجتمع العربي وأدبه؟</a:t>
            </a:r>
            <a:endParaRPr lang="tr-TR" dirty="0" smtClean="0"/>
          </a:p>
          <a:p>
            <a:pPr algn="r" rtl="1">
              <a:buNone/>
            </a:pPr>
            <a:r>
              <a:rPr lang="ar-SA" dirty="0" smtClean="0"/>
              <a:t>٣ – أي عوامل مهمة أسهمت في النهضة الفكرية؟</a:t>
            </a:r>
            <a:endParaRPr lang="tr-TR" dirty="0" smtClean="0"/>
          </a:p>
          <a:p>
            <a:pPr algn="r" rtl="1">
              <a:buNone/>
            </a:pPr>
            <a:r>
              <a:rPr lang="ar-SA" dirty="0" smtClean="0"/>
              <a:t>٤ – ما اسمُ أوّلِ صحيفةٍ عربيةٍ ومتى نُشِرَتْ؟</a:t>
            </a:r>
            <a:endParaRPr lang="tr-TR" dirty="0" smtClean="0"/>
          </a:p>
          <a:p>
            <a:pPr algn="r" rtl="1">
              <a:buNone/>
            </a:pPr>
            <a:r>
              <a:rPr lang="ar-SA" dirty="0" smtClean="0"/>
              <a:t>٥ – متى ظهرت صحيفة الوقائع المصرية و من كان حِينَئِذٍ والياً في مصر؟</a:t>
            </a:r>
            <a:endParaRPr lang="tr-TR" dirty="0" smtClean="0"/>
          </a:p>
          <a:p>
            <a:pPr algn="r" rtl="1">
              <a:buNone/>
            </a:pPr>
            <a:r>
              <a:rPr lang="ar-SA" dirty="0" smtClean="0"/>
              <a:t>٦ – مَنِ الْكُتاَّبُ الذين أسهموا في تحرير هذه الصحيفة؟</a:t>
            </a:r>
            <a:endParaRPr lang="tr-TR" dirty="0" smtClean="0"/>
          </a:p>
          <a:p>
            <a:pPr algn="r" rtl="1">
              <a:buNone/>
            </a:pPr>
            <a:r>
              <a:rPr lang="ar-SA" dirty="0" smtClean="0"/>
              <a:t>٧ – متى بدأ نشرُ صحيفة الأهرام القاهرية؟  </a:t>
            </a:r>
            <a:endParaRPr lang="tr-TR" dirty="0" smtClean="0"/>
          </a:p>
          <a:p>
            <a:pPr algn="r" rtl="1">
              <a:buNone/>
            </a:pPr>
            <a:r>
              <a:rPr lang="ar-SA" dirty="0" smtClean="0"/>
              <a:t>٨ – أين كانت تُنشَرُ هذه الصحيفةُ في البداية؟</a:t>
            </a:r>
            <a:endParaRPr lang="tr-TR" dirty="0" smtClean="0"/>
          </a:p>
          <a:p>
            <a:pPr algn="r" rtl="1">
              <a:buNone/>
            </a:pPr>
            <a:r>
              <a:rPr lang="ar-SA" dirty="0" smtClean="0"/>
              <a:t>٩ – ما اسمُ صحيفةٍ عربيةٍ كانت منتشرةً في استانبول؟</a:t>
            </a:r>
            <a:endParaRPr lang="tr-TR" dirty="0" smtClean="0"/>
          </a:p>
          <a:p>
            <a:pPr algn="r">
              <a:buNone/>
            </a:pPr>
            <a:r>
              <a:rPr lang="ar-SA" dirty="0" smtClean="0"/>
              <a:t>١٠ – ما محتوياتُ الصحيفةِ العربيةِ؟</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٥</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بَغْدَادُ</a:t>
            </a:r>
            <a:endParaRPr lang="tr-TR" dirty="0"/>
          </a:p>
        </p:txBody>
      </p:sp>
      <p:sp>
        <p:nvSpPr>
          <p:cNvPr id="3" name="2 İçerik Yer Tutucusu"/>
          <p:cNvSpPr>
            <a:spLocks noGrp="1"/>
          </p:cNvSpPr>
          <p:nvPr>
            <p:ph idx="1"/>
          </p:nvPr>
        </p:nvSpPr>
        <p:spPr>
          <a:xfrm>
            <a:off x="1435608" y="1447800"/>
            <a:ext cx="7498080" cy="4800600"/>
          </a:xfrm>
        </p:spPr>
        <p:txBody>
          <a:bodyPr/>
          <a:lstStyle/>
          <a:p>
            <a:pPr algn="r">
              <a:buNone/>
            </a:pPr>
            <a:r>
              <a:rPr lang="ar-SA" dirty="0" smtClean="0"/>
              <a:t>بَغْدَادُ مَدِينَةٌ عَرَبِيَّةٌ مُهِمَّةٌ، لاَ لِأَنَّهَا عَاصِمَةُ الْعِرَاقِ الْيَوْمَ فَقَطْ، بَلْ لِأَنَّ لَهَا مَكَانَتَهَا فِي التَّارِيخِ الْعَرَبِيِّ الْإِسْلاَمِيِّ. فَقَدْ كَانَتْ مَرْكَزَ الْحَضَارَةِ اْلإِسْلاَمِيَّةِ خِلالَ مُدَّةٍ طَوِيلَةٍ مِنْ حُكْمِ الْعَبَّاسِيِّينَ (٧٥٠ –١٢٥٨) وَقَدْ أَسَّسَهَا الْمَنْصُورُ، اَلْخَلِيفَةَ الْعَبَّاسِيَّ الثَّانِي، بَعْدَ قِيَامِ الْحَكْمِ الْعَبَّاسِيِّ بِسَنَوَاتٍ وَسَمَّاهَا دَارَ السَّلاَمِ، إِلاَّ أَنَّ اِسْمَ بَغْدَادَ غَلَبَ عَلَيْهَا وَيُقَالُ إِنَّ اِسْمَ بَغْدَادَ يَعْنِي عَطِيَّةُ اللَّهِ فِي اللُّغَةِ الْفَارِسِيَّةِ الْقَدِيمَةِ.</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وَمِنْ أَسْبَابِ اخْتِيَارِهِ بَغْدَادَ عَاصِمَةَ الدَّوْلَةِ أَنَّهَا تَقَعُ عَلَى نَهْرِ دِجْلَةَ، وَمِنْ هُنَا كَانَتْ عَلَى اتِّصَالٍ بِالْبِلاَدِ الَّتِي يَمُرُّ بِهَا هَذَا النَّهْرُ، ثُمَّ هِيَ فِي مَوْقِعٍ عِنْدَ أَقْصَرَ مَسَافَةٍ بَيْنَ دِجْلَةَ وَالْفُرَاتِ، وَهَذَا كَانَ اْلاِتِّصاَلُ بِالْفُرَاتِ وَبِالْبِلاَدِ الْوَاقِعَةِ عَلَيْهِ سَهْلاً مُيَسَّراً. وَهِيَ فَوْقَ ذَلِكَ فِي مَوْقِعٍ تُحِيطُ بِهِ اْلأَنْهَارُ بِحَيْثُ يَصْعُبُ عَلَى الْعَدُوُّ الْوُصُولَ إِلَيْهَا وَبِذَلِكَ يَكُونُ الدِّفَاعُ عَنْهَا سَهْلاً. وَهِيَ أَخِيراً فِي مَكَانٍ مُتَوَسِّطٍ مِنَ الْعَالَمِ الْإِسْلاَمِيِّ كَمَا كَانَ يُعْرَفُ فِي ذَلِكَ الْوَقْتِ.</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وَلَمْ يَمْضِ عَلَى تَأْسِيسِ بَغْدَادَ مُدَّةً طَوِيلَةً حَتَّى أَصْبَحَتْ مَرْكَزاً حَضَارِيّاً مَشْهُوراً يُقْبِلُ عَلَيْهَا الْمُسْلِمُونَ وَغَيْرُ الْمُسْلِمِينَ مِنْ مُخْتَلِفِ مَنَاطِقِ الْعَالَمِ، كَمَا أَصْبَحَتْ مُلْتَقَى الشُّعَرَاءِ وَالْعُلَمَاءِ وَاْلأَطِبَّاءِ وَرِجَالِ الْفَلْسَفَةِ وَالدِّينِ وَالْمُتَرْجِمِينَ وَزَادَ عَدَدُ سُكَّانِهَا أَيَّامَ هَارُونِ الرَّشِيدِ وَالْمَأْمُونِ عَنْ مِلْيُونٍ فِي رَأْيِ بَعْضِ الْمُؤَرِّخِينَ وَهَذَا عَدَدٌ كَبِيرٌ بِالنِّسْبَةِ إِلَى ذَلِكَ الْعَصْرِ. وَقَدْ ذَاعَ اِسْمُهَا فِي الْعَالَمِ لاَ بِفَضْلِ مَكْتَبَاتِهَا، وَمَدَارِسِهَا، وَدَوْرِ التَّرْجَمَةِ فِيهَا فَقَطْ بَلْ بِسَبَبِ مَكَانَتِهَا مِنْ قِصَصِ أَلْفِ لَيْلَةٍ وَلَيْلَةٍ أَيْضاً، وَقَدْ تَرَكَتْ أَثَرَهَا فِي اْلآدَابِ وَالْمُوسِيقَى الْعَالَمِيَّةِ.</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وَهِيَ فِي الْوَقْتِ الْحَاضِرِ مِنْ الْمُدُنِ الْكُبْرَى فِي الْعَالَمِ الْعَرَبِي</a:t>
            </a:r>
            <a:r>
              <a:rPr lang="ar-SA" u="sng" dirty="0" smtClean="0"/>
              <a:t>ِّ</a:t>
            </a:r>
            <a:r>
              <a:rPr lang="ar-SA" dirty="0" smtClean="0"/>
              <a:t>، يَجِدُ السَّائِحُ فِيهَا آثَارَ الْمَاضِي وَمَظَاهِرَ الْمَدِينَةِ الْحَدِيثَةِ فِي شَوَارِعِهَا، وَأَبْنِيَتِهَا وَمَصَايِفِهَا، وَمَعَاهِدِهَاالْعِلْمِيَّةِ وَمَتَاحِفِهَا وَمَسَاجِدِهَا. وَيَبْلُغُ عَدَدُ سُكَّانِهَاالْيَوْمَ أَكْثَرَ مِنْ مِلْيُونَ نَسَمَةٍ</a:t>
            </a:r>
            <a:r>
              <a:rPr lang="ar-SA" dirty="0" smtClean="0"/>
              <a:t>.</a:t>
            </a:r>
            <a:endParaRPr lang="tr-TR" dirty="0" smtClean="0"/>
          </a:p>
          <a:p>
            <a:pPr algn="r">
              <a:buNone/>
            </a:pPr>
            <a:r>
              <a:rPr lang="ar-SA" dirty="0" smtClean="0"/>
              <a:t>وَفِي بَغْدَادَ الْيَوْمَ جَامِعَتَانِ: جَامِعَةُ بَغْدَادَ، وَجَامِعَةُ الْمُسْتَنْصَرِيَّةِ الَّتِي تَحْمِلُ اِسْمَ مَدْرَسَةٍ كَانَتْ مَعْرُوفَةً بِهَذاَ اْلإِسْمِ فِي الْعَصْرِالْعَبّاَسِيِّ.</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a:bodyPr>
          <a:lstStyle/>
          <a:p>
            <a:pPr algn="r">
              <a:buNone/>
            </a:pPr>
            <a:r>
              <a:rPr lang="ar-SA" dirty="0" smtClean="0"/>
              <a:t>وَبَغْدَادُ مَشْهُورَةٌ كَذَلِكَ بِأَسْوَاقِهَا الْمَسْقُوفَةِ الَّتِي تَحْمِلُ الطَّابَعَ الشَّرْقِيَّ وَفِيهَا يَجِدُ الزَّائِرُ كَثِيراً مِنَ الصِّنَاعَاتِ اليَدَوِيَّةِ. وَمِنْ أَهَمِّ شَوَارِعِهَا شَارِعُ الرَّشِيدِ وَهُوَ مَرْكَزُ الْحَرَكَةِ التِّجَارَةِ، وَ شَارِعُ أَبُو نُوَاسٍ اَلْمَعْرُوفُ بِمَقَاهِيهِ وَمَلاَهِيهِ وَمَطَاعِمِهِ الْوَاقِعَةِ عَلَى نَهْرِ دِجْلَةَ. وَمِمَّا يَزِيدُهَا جَمَالاً أَنَّ فِيهَا بَسَاتِينَ النَّخِيلِ وَحَدَائِقَ عَامَّةً كَثِيرَةً</a:t>
            </a:r>
            <a:r>
              <a:rPr lang="ar-SA" dirty="0" smtClean="0"/>
              <a:t>.</a:t>
            </a:r>
            <a:endParaRPr lang="tr-TR" dirty="0" smtClean="0"/>
          </a:p>
          <a:p>
            <a:pPr algn="r">
              <a:buNone/>
            </a:pPr>
            <a:r>
              <a:rPr lang="ar-SA" dirty="0" smtClean="0"/>
              <a:t>كَمَا أَنَّ فِي بَغْدَادَ أَمَاكِنَ مُقَدَّسَةً كَقَبْرِ اْلإِمَامِ ابْنِ الْحَنْبَلِ وَالشَّيْخِ عَبْدِ الْقَادِرِالْكَيْلاَنِيِّ وَاْلإِمَامَيْنِ الْكَاظِمَيْنِ، وَلاَتَزَالُ هَذِهِ اْلأَمَاكِنُ مَقْصِداً لِجَمَاهِيرِ الْمُسْلِمِينَ مِنْ مَشَارِقِ اْلأَرْضِ وَمَغَارِبِهَا.</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92500" lnSpcReduction="20000"/>
          </a:bodyPr>
          <a:lstStyle/>
          <a:p>
            <a:pPr algn="r" rtl="1">
              <a:buNone/>
            </a:pPr>
            <a:r>
              <a:rPr lang="ar-SA" dirty="0" smtClean="0"/>
              <a:t>١</a:t>
            </a:r>
            <a:r>
              <a:rPr lang="ar-SA" b="1" dirty="0" smtClean="0"/>
              <a:t> </a:t>
            </a:r>
            <a:r>
              <a:rPr lang="ar-SA" dirty="0" smtClean="0"/>
              <a:t>– ما أهمية بغداد في التاريخ الإسلامي؟</a:t>
            </a:r>
            <a:endParaRPr lang="tr-TR" dirty="0" smtClean="0"/>
          </a:p>
          <a:p>
            <a:pPr algn="r" rtl="1">
              <a:buNone/>
            </a:pPr>
            <a:r>
              <a:rPr lang="ar-SA" dirty="0" smtClean="0"/>
              <a:t>٢</a:t>
            </a:r>
            <a:r>
              <a:rPr lang="ar-SA" b="1" dirty="0" smtClean="0"/>
              <a:t> </a:t>
            </a:r>
            <a:r>
              <a:rPr lang="ar-SA" dirty="0" smtClean="0"/>
              <a:t>– من أسّسَ مدينة بغداد؟</a:t>
            </a:r>
            <a:endParaRPr lang="tr-TR" dirty="0" smtClean="0"/>
          </a:p>
          <a:p>
            <a:pPr algn="r" rtl="1">
              <a:buNone/>
            </a:pPr>
            <a:r>
              <a:rPr lang="ar-SA" dirty="0" smtClean="0"/>
              <a:t>٣ – ما اسمٌ آخرُ لبغدادَ؟</a:t>
            </a:r>
            <a:endParaRPr lang="tr-TR" dirty="0" smtClean="0"/>
          </a:p>
          <a:p>
            <a:pPr algn="r" rtl="1">
              <a:buNone/>
            </a:pPr>
            <a:r>
              <a:rPr lang="ar-SA" dirty="0" smtClean="0"/>
              <a:t>٤ – لماذا اختار العباسيون بغداد عاصمة الدولةِ؟</a:t>
            </a:r>
            <a:endParaRPr lang="tr-TR" dirty="0" smtClean="0"/>
          </a:p>
          <a:p>
            <a:pPr algn="r" rtl="1">
              <a:buNone/>
            </a:pPr>
            <a:r>
              <a:rPr lang="ar-SA" dirty="0" smtClean="0"/>
              <a:t>٥ – من الذين يقبل على بغداد من مختلف مناطق العالم؟</a:t>
            </a:r>
            <a:endParaRPr lang="tr-TR" dirty="0" smtClean="0"/>
          </a:p>
          <a:p>
            <a:pPr algn="r" rtl="1">
              <a:buNone/>
            </a:pPr>
            <a:r>
              <a:rPr lang="ar-SA" dirty="0" smtClean="0"/>
              <a:t>٦ – كم جامعةً في بغداد اليوم؟</a:t>
            </a:r>
            <a:endParaRPr lang="tr-TR" dirty="0" smtClean="0"/>
          </a:p>
          <a:p>
            <a:pPr algn="r" rtl="1">
              <a:buNone/>
            </a:pPr>
            <a:r>
              <a:rPr lang="ar-SA" dirty="0" smtClean="0"/>
              <a:t>٧ – أيَّ شيءٍ يجد السائحُ عند زيارته بغداد؟ </a:t>
            </a:r>
            <a:endParaRPr lang="tr-TR" dirty="0" smtClean="0"/>
          </a:p>
          <a:p>
            <a:pPr algn="r" rtl="1">
              <a:buNone/>
            </a:pPr>
            <a:r>
              <a:rPr lang="ar-SA" dirty="0" smtClean="0"/>
              <a:t>٨ – بأي وصفٍ اشتهرت أسواق بغداد؟ </a:t>
            </a:r>
            <a:endParaRPr lang="tr-TR" dirty="0" smtClean="0"/>
          </a:p>
          <a:p>
            <a:pPr algn="r" rtl="1">
              <a:buNone/>
            </a:pPr>
            <a:r>
              <a:rPr lang="ar-SA" dirty="0" smtClean="0"/>
              <a:t>٩ – ما أماكِنُ توجد في شَارع أبو نواس؟</a:t>
            </a:r>
            <a:endParaRPr lang="tr-TR" dirty="0" smtClean="0"/>
          </a:p>
          <a:p>
            <a:pPr algn="r" rtl="1">
              <a:buNone/>
            </a:pPr>
            <a:r>
              <a:rPr lang="ar-SA" dirty="0" smtClean="0"/>
              <a:t>١٠ – ما أسماءُ أماكن مقدسَة في بغداد؟</a:t>
            </a:r>
            <a:endParaRPr lang="tr-TR" dirty="0" smtClean="0"/>
          </a:p>
          <a:p>
            <a:pPr algn="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٦</a:t>
            </a:r>
            <a:r>
              <a:rPr lang="ar-SA" sz="4000" b="1" dirty="0" smtClean="0"/>
              <a:t>) </a:t>
            </a:r>
            <a:endParaRPr lang="tr-TR"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TotalTime>
  <Words>1026</Words>
  <Application>Microsoft Office PowerPoint</Application>
  <PresentationFormat>Ekran Gösterisi (4:3)</PresentationFormat>
  <Paragraphs>51</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Gündönümü</vt:lpstr>
      <vt:lpstr>          الوحدة الثالثة III. ÜNİTE </vt:lpstr>
      <vt:lpstr>Slayt 2</vt:lpstr>
      <vt:lpstr>بَغْدَادُ</vt:lpstr>
      <vt:lpstr>Slayt 4</vt:lpstr>
      <vt:lpstr>Slayt 5</vt:lpstr>
      <vt:lpstr>Slayt 6</vt:lpstr>
      <vt:lpstr>Slayt 7</vt:lpstr>
      <vt:lpstr>ج – الأسئلةُ عن النّصِّ</vt:lpstr>
      <vt:lpstr>Slayt 9</vt:lpstr>
      <vt:lpstr>تَارِيخُ الصِّحَافَةِ فِي الْعَالَمِ الْعَرَبِيِّ</vt:lpstr>
      <vt:lpstr>Slayt 11</vt:lpstr>
      <vt:lpstr>Slayt 12</vt:lpstr>
      <vt:lpstr>Slayt 13</vt:lpstr>
      <vt:lpstr>Slayt 14</vt:lpstr>
      <vt:lpstr>Slayt 15</vt:lpstr>
      <vt:lpstr>Slayt 16</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16</cp:revision>
  <dcterms:created xsi:type="dcterms:W3CDTF">2011-07-30T10:09:26Z</dcterms:created>
  <dcterms:modified xsi:type="dcterms:W3CDTF">2011-08-03T20:00:30Z</dcterms:modified>
</cp:coreProperties>
</file>