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90EAB97-6329-494E-BF51-27EE03AC6F8E}" type="datetimeFigureOut">
              <a:rPr lang="tr-TR" smtClean="0"/>
              <a:t>03.02.2017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74F6C62-4F5A-46D5-93CF-2CD17BC4854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0EAB97-6329-494E-BF51-27EE03AC6F8E}" type="datetimeFigureOut">
              <a:rPr lang="tr-TR" smtClean="0"/>
              <a:t>03.02.2017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F6C62-4F5A-46D5-93CF-2CD17BC4854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a:xfrm>
            <a:off x="468313" y="0"/>
            <a:ext cx="8229600" cy="1143000"/>
          </a:xfrm>
        </p:spPr>
        <p:txBody>
          <a:bodyPr/>
          <a:lstStyle/>
          <a:p>
            <a:pPr eaLnBrk="1" hangingPunct="1">
              <a:defRPr/>
            </a:pPr>
            <a:r>
              <a:rPr lang="tr-TR" dirty="0" smtClean="0">
                <a:solidFill>
                  <a:srgbClr val="00B050"/>
                </a:solidFill>
                <a:latin typeface="Comic Sans MS" pitchFamily="66" charset="0"/>
              </a:rPr>
              <a:t>TANIM</a:t>
            </a:r>
          </a:p>
        </p:txBody>
      </p:sp>
      <p:sp>
        <p:nvSpPr>
          <p:cNvPr id="465923" name="Rectangle 3"/>
          <p:cNvSpPr>
            <a:spLocks noGrp="1" noChangeArrowheads="1"/>
          </p:cNvSpPr>
          <p:nvPr>
            <p:ph type="body" idx="1"/>
          </p:nvPr>
        </p:nvSpPr>
        <p:spPr>
          <a:xfrm>
            <a:off x="179388" y="1385888"/>
            <a:ext cx="8785225" cy="5472112"/>
          </a:xfrm>
        </p:spPr>
        <p:txBody>
          <a:bodyPr/>
          <a:lstStyle/>
          <a:p>
            <a:pPr marL="342829" indent="-342829" algn="just" eaLnBrk="1" hangingPunct="1">
              <a:buFontTx/>
              <a:buNone/>
              <a:defRPr/>
            </a:pPr>
            <a:r>
              <a:rPr lang="tr-TR" dirty="0" smtClean="0">
                <a:solidFill>
                  <a:schemeClr val="bg1"/>
                </a:solidFill>
              </a:rPr>
              <a:t>	       </a:t>
            </a:r>
            <a:r>
              <a:rPr lang="tr-TR" sz="3600" b="1" dirty="0" smtClean="0">
                <a:latin typeface="Comic Sans MS" pitchFamily="66" charset="0"/>
              </a:rPr>
              <a:t>Otlatma alanlarından yararlanmayı, vejetasyon, toprak ve diğer doğal kaynakların korunmasıyla beraber, devamlı maksimum hayvansal ürünü elde edecek şekilde planlama ve uygulama bilim ve </a:t>
            </a:r>
            <a:r>
              <a:rPr lang="tr-TR" sz="3600" b="1" dirty="0" smtClean="0">
                <a:latin typeface="Comic Sans MS" pitchFamily="66" charset="0"/>
              </a:rPr>
              <a:t>sanatına</a:t>
            </a:r>
            <a:r>
              <a:rPr lang="tr-TR" sz="3600" b="1" dirty="0" smtClean="0">
                <a:solidFill>
                  <a:schemeClr val="bg1"/>
                </a:solidFill>
                <a:latin typeface="Comic Sans MS" pitchFamily="66" charset="0"/>
              </a:rPr>
              <a:t> </a:t>
            </a:r>
            <a:r>
              <a:rPr lang="tr-TR" sz="3600" b="1" dirty="0" smtClean="0">
                <a:solidFill>
                  <a:srgbClr val="00B050"/>
                </a:solidFill>
                <a:latin typeface="Comic Sans MS" pitchFamily="66" charset="0"/>
              </a:rPr>
              <a:t>Çayır ve Mera Yönetimi </a:t>
            </a:r>
            <a:r>
              <a:rPr lang="tr-TR" sz="3600" b="1" dirty="0" smtClean="0">
                <a:latin typeface="Comic Sans MS" pitchFamily="66" charset="0"/>
              </a:rPr>
              <a:t>denir.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65922"/>
                                        </p:tgtEl>
                                        <p:attrNameLst>
                                          <p:attrName>style.visibility</p:attrName>
                                        </p:attrNameLst>
                                      </p:cBhvr>
                                      <p:to>
                                        <p:strVal val="visible"/>
                                      </p:to>
                                    </p:set>
                                    <p:animEffect transition="in" filter="fade">
                                      <p:cBhvr>
                                        <p:cTn id="7" dur="768" decel="100000"/>
                                        <p:tgtEl>
                                          <p:spTgt spid="465922"/>
                                        </p:tgtEl>
                                      </p:cBhvr>
                                    </p:animEffect>
                                    <p:animScale>
                                      <p:cBhvr>
                                        <p:cTn id="8" dur="768" decel="100000"/>
                                        <p:tgtEl>
                                          <p:spTgt spid="465922"/>
                                        </p:tgtEl>
                                      </p:cBhvr>
                                      <p:from x="10000" y="10000"/>
                                      <p:to x="200000" y="450000"/>
                                    </p:animScale>
                                    <p:animScale>
                                      <p:cBhvr>
                                        <p:cTn id="9" dur="1230" accel="100000" fill="hold">
                                          <p:stCondLst>
                                            <p:cond delay="768"/>
                                          </p:stCondLst>
                                        </p:cTn>
                                        <p:tgtEl>
                                          <p:spTgt spid="465922"/>
                                        </p:tgtEl>
                                      </p:cBhvr>
                                      <p:from x="200000" y="450000"/>
                                      <p:to x="100000" y="100000"/>
                                    </p:animScale>
                                    <p:set>
                                      <p:cBhvr>
                                        <p:cTn id="10" dur="768" fill="hold"/>
                                        <p:tgtEl>
                                          <p:spTgt spid="465922"/>
                                        </p:tgtEl>
                                        <p:attrNameLst>
                                          <p:attrName>ppt_x</p:attrName>
                                        </p:attrNameLst>
                                      </p:cBhvr>
                                      <p:to>
                                        <p:strVal val="(0.5)"/>
                                      </p:to>
                                    </p:set>
                                    <p:anim from="(0.5)" to="(#ppt_x)" calcmode="lin" valueType="num">
                                      <p:cBhvr>
                                        <p:cTn id="11" dur="1230" accel="100000" fill="hold">
                                          <p:stCondLst>
                                            <p:cond delay="768"/>
                                          </p:stCondLst>
                                        </p:cTn>
                                        <p:tgtEl>
                                          <p:spTgt spid="465922"/>
                                        </p:tgtEl>
                                        <p:attrNameLst>
                                          <p:attrName>ppt_x</p:attrName>
                                        </p:attrNameLst>
                                      </p:cBhvr>
                                    </p:anim>
                                    <p:set>
                                      <p:cBhvr>
                                        <p:cTn id="12" dur="768" fill="hold"/>
                                        <p:tgtEl>
                                          <p:spTgt spid="465922"/>
                                        </p:tgtEl>
                                        <p:attrNameLst>
                                          <p:attrName>ppt_y</p:attrName>
                                        </p:attrNameLst>
                                      </p:cBhvr>
                                      <p:to>
                                        <p:strVal val="(#ppt_y+0.4)"/>
                                      </p:to>
                                    </p:set>
                                    <p:anim from="(#ppt_y+0.4)" to="(#ppt_y)" calcmode="lin" valueType="num">
                                      <p:cBhvr>
                                        <p:cTn id="13" dur="1230" accel="100000" fill="hold">
                                          <p:stCondLst>
                                            <p:cond delay="768"/>
                                          </p:stCondLst>
                                        </p:cTn>
                                        <p:tgtEl>
                                          <p:spTgt spid="465922"/>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65923">
                                            <p:txEl>
                                              <p:pRg st="0" end="0"/>
                                            </p:txEl>
                                          </p:spTgt>
                                        </p:tgtEl>
                                        <p:attrNameLst>
                                          <p:attrName>style.visibility</p:attrName>
                                        </p:attrNameLst>
                                      </p:cBhvr>
                                      <p:to>
                                        <p:strVal val="visible"/>
                                      </p:to>
                                    </p:set>
                                    <p:anim calcmode="lin" valueType="num">
                                      <p:cBhvr>
                                        <p:cTn id="18" dur="500" fill="hold"/>
                                        <p:tgtEl>
                                          <p:spTgt spid="46592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46592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4659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2" grpId="0"/>
      <p:bldP spid="46592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22" name="Rectangle 2"/>
          <p:cNvSpPr>
            <a:spLocks noGrp="1" noChangeArrowheads="1"/>
          </p:cNvSpPr>
          <p:nvPr>
            <p:ph type="body" idx="1"/>
          </p:nvPr>
        </p:nvSpPr>
        <p:spPr>
          <a:xfrm>
            <a:off x="468313" y="765175"/>
            <a:ext cx="8229600" cy="5721350"/>
          </a:xfrm>
        </p:spPr>
        <p:txBody>
          <a:bodyPr/>
          <a:lstStyle/>
          <a:p>
            <a:pPr algn="just" eaLnBrk="1" hangingPunct="1">
              <a:lnSpc>
                <a:spcPct val="90000"/>
              </a:lnSpc>
            </a:pPr>
            <a:r>
              <a:rPr lang="tr-TR" dirty="0" smtClean="0">
                <a:latin typeface="Comic Sans MS" pitchFamily="66" charset="0"/>
              </a:rPr>
              <a:t>Meranın sadece korunması, bozulmaması yeterli değildir. Yapılan otlatma mera bitki örtüsünü geliştirmeli, onun yem verimini artırmalı ve yemin kalitesini yükseltmelidir.</a:t>
            </a:r>
          </a:p>
          <a:p>
            <a:pPr algn="just" eaLnBrk="1" hangingPunct="1">
              <a:lnSpc>
                <a:spcPct val="90000"/>
              </a:lnSpc>
            </a:pPr>
            <a:endParaRPr lang="tr-TR" dirty="0" smtClean="0">
              <a:latin typeface="Comic Sans MS" pitchFamily="66" charset="0"/>
            </a:endParaRPr>
          </a:p>
          <a:p>
            <a:pPr algn="just" eaLnBrk="1" hangingPunct="1">
              <a:lnSpc>
                <a:spcPct val="90000"/>
              </a:lnSpc>
            </a:pPr>
            <a:r>
              <a:rPr lang="tr-TR" dirty="0" smtClean="0">
                <a:latin typeface="Comic Sans MS" pitchFamily="66" charset="0"/>
              </a:rPr>
              <a:t>Çayır ve meraların ürettikleri yem ancak, et, süt, yumurta, yün, yapağı ve benzeri hayvansal ürünlere çevrildikten sonra, insanların doğrudan yararlanabilecekleri bir şekle dönüşür ve çok büyük bir ekonomik değer taşır.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91522">
                                            <p:txEl>
                                              <p:pRg st="0" end="0"/>
                                            </p:txEl>
                                          </p:spTgt>
                                        </p:tgtEl>
                                        <p:attrNameLst>
                                          <p:attrName>style.visibility</p:attrName>
                                        </p:attrNameLst>
                                      </p:cBhvr>
                                      <p:to>
                                        <p:strVal val="visible"/>
                                      </p:to>
                                    </p:set>
                                    <p:anim calcmode="lin" valueType="num">
                                      <p:cBhvr>
                                        <p:cTn id="7" dur="500" fill="hold"/>
                                        <p:tgtEl>
                                          <p:spTgt spid="49152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9152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9152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91522">
                                            <p:txEl>
                                              <p:pRg st="2" end="2"/>
                                            </p:txEl>
                                          </p:spTgt>
                                        </p:tgtEl>
                                        <p:attrNameLst>
                                          <p:attrName>style.visibility</p:attrName>
                                        </p:attrNameLst>
                                      </p:cBhvr>
                                      <p:to>
                                        <p:strVal val="visible"/>
                                      </p:to>
                                    </p:set>
                                    <p:anim calcmode="lin" valueType="num">
                                      <p:cBhvr>
                                        <p:cTn id="14" dur="500" fill="hold"/>
                                        <p:tgtEl>
                                          <p:spTgt spid="49152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9152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915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22"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p:cNvSpPr>
            <a:spLocks noGrp="1" noChangeArrowheads="1"/>
          </p:cNvSpPr>
          <p:nvPr>
            <p:ph type="body" idx="1"/>
          </p:nvPr>
        </p:nvSpPr>
        <p:spPr>
          <a:xfrm>
            <a:off x="457200" y="188913"/>
            <a:ext cx="8229600" cy="6480175"/>
          </a:xfrm>
        </p:spPr>
        <p:txBody>
          <a:bodyPr/>
          <a:lstStyle/>
          <a:p>
            <a:pPr eaLnBrk="1" hangingPunct="1">
              <a:lnSpc>
                <a:spcPct val="90000"/>
              </a:lnSpc>
            </a:pPr>
            <a:endParaRPr lang="tr-TR" dirty="0" smtClean="0"/>
          </a:p>
          <a:p>
            <a:pPr algn="just" eaLnBrk="1" hangingPunct="1">
              <a:lnSpc>
                <a:spcPct val="90000"/>
              </a:lnSpc>
            </a:pPr>
            <a:r>
              <a:rPr lang="tr-TR" dirty="0" smtClean="0">
                <a:latin typeface="Comic Sans MS" pitchFamily="66" charset="0"/>
              </a:rPr>
              <a:t>Merada iki tip canlı vardır, hayvan ve bitki.</a:t>
            </a:r>
          </a:p>
          <a:p>
            <a:pPr algn="just" eaLnBrk="1" hangingPunct="1">
              <a:lnSpc>
                <a:spcPct val="90000"/>
              </a:lnSpc>
              <a:buFontTx/>
              <a:buNone/>
            </a:pPr>
            <a:endParaRPr lang="tr-TR" dirty="0" smtClean="0">
              <a:latin typeface="Comic Sans MS" pitchFamily="66" charset="0"/>
            </a:endParaRPr>
          </a:p>
          <a:p>
            <a:pPr algn="just" eaLnBrk="1" hangingPunct="1">
              <a:lnSpc>
                <a:spcPct val="90000"/>
              </a:lnSpc>
            </a:pPr>
            <a:r>
              <a:rPr lang="tr-TR" dirty="0" smtClean="0">
                <a:latin typeface="Comic Sans MS" pitchFamily="66" charset="0"/>
              </a:rPr>
              <a:t>Merada bitki ve hayvan varlıklarının büyüme ve gelişme istekleri birbirine ters düşmektedir.</a:t>
            </a:r>
          </a:p>
          <a:p>
            <a:pPr algn="just" eaLnBrk="1" hangingPunct="1">
              <a:lnSpc>
                <a:spcPct val="90000"/>
              </a:lnSpc>
              <a:buFontTx/>
              <a:buNone/>
            </a:pPr>
            <a:endParaRPr lang="tr-TR" dirty="0" smtClean="0">
              <a:latin typeface="Comic Sans MS" pitchFamily="66" charset="0"/>
            </a:endParaRPr>
          </a:p>
          <a:p>
            <a:pPr algn="just" eaLnBrk="1" hangingPunct="1">
              <a:lnSpc>
                <a:spcPct val="90000"/>
              </a:lnSpc>
            </a:pPr>
            <a:r>
              <a:rPr lang="tr-TR" dirty="0" smtClean="0">
                <a:latin typeface="Comic Sans MS" pitchFamily="66" charset="0"/>
              </a:rPr>
              <a:t>Bir mera üzerindeki otlatma o şekilde düzenlenmeli ve uygulanmalıdır ki, bu otlatmadan bitkilerin görecekleri zarar minimuma indirilirken hayvanların üretimi maksimuma çıkartılabilmelidir</a:t>
            </a:r>
            <a:r>
              <a:rPr lang="tr-TR" dirty="0" smtClean="0">
                <a:solidFill>
                  <a:schemeClr val="bg1"/>
                </a:solidFill>
                <a:latin typeface="Comic Sans MS" pitchFamily="66" charset="0"/>
              </a:rPr>
              <a:t>.</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92546">
                                            <p:txEl>
                                              <p:pRg st="1" end="1"/>
                                            </p:txEl>
                                          </p:spTgt>
                                        </p:tgtEl>
                                        <p:attrNameLst>
                                          <p:attrName>style.visibility</p:attrName>
                                        </p:attrNameLst>
                                      </p:cBhvr>
                                      <p:to>
                                        <p:strVal val="visible"/>
                                      </p:to>
                                    </p:set>
                                    <p:anim calcmode="lin" valueType="num">
                                      <p:cBhvr>
                                        <p:cTn id="7" dur="500" fill="hold"/>
                                        <p:tgtEl>
                                          <p:spTgt spid="49254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92546">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92546">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92546">
                                            <p:txEl>
                                              <p:pRg st="3" end="3"/>
                                            </p:txEl>
                                          </p:spTgt>
                                        </p:tgtEl>
                                        <p:attrNameLst>
                                          <p:attrName>style.visibility</p:attrName>
                                        </p:attrNameLst>
                                      </p:cBhvr>
                                      <p:to>
                                        <p:strVal val="visible"/>
                                      </p:to>
                                    </p:set>
                                    <p:anim calcmode="lin" valueType="num">
                                      <p:cBhvr>
                                        <p:cTn id="14" dur="500" fill="hold"/>
                                        <p:tgtEl>
                                          <p:spTgt spid="492546">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92546">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92546">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92546">
                                            <p:txEl>
                                              <p:pRg st="5" end="5"/>
                                            </p:txEl>
                                          </p:spTgt>
                                        </p:tgtEl>
                                        <p:attrNameLst>
                                          <p:attrName>style.visibility</p:attrName>
                                        </p:attrNameLst>
                                      </p:cBhvr>
                                      <p:to>
                                        <p:strVal val="visible"/>
                                      </p:to>
                                    </p:set>
                                    <p:anim calcmode="lin" valueType="num">
                                      <p:cBhvr>
                                        <p:cTn id="21" dur="500" fill="hold"/>
                                        <p:tgtEl>
                                          <p:spTgt spid="492546">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492546">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49254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6"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3570" name="Rectangle 2"/>
          <p:cNvSpPr>
            <a:spLocks noGrp="1" noChangeArrowheads="1"/>
          </p:cNvSpPr>
          <p:nvPr>
            <p:ph type="body" idx="1"/>
          </p:nvPr>
        </p:nvSpPr>
        <p:spPr>
          <a:xfrm>
            <a:off x="539750" y="404813"/>
            <a:ext cx="8229600" cy="5976937"/>
          </a:xfrm>
        </p:spPr>
        <p:txBody>
          <a:bodyPr/>
          <a:lstStyle/>
          <a:p>
            <a:pPr eaLnBrk="1" hangingPunct="1">
              <a:buFontTx/>
              <a:buNone/>
            </a:pPr>
            <a:endParaRPr lang="tr-TR" dirty="0" smtClean="0"/>
          </a:p>
          <a:p>
            <a:pPr algn="just" eaLnBrk="1" hangingPunct="1"/>
            <a:r>
              <a:rPr lang="tr-TR" dirty="0" smtClean="0">
                <a:latin typeface="Comic Sans MS" pitchFamily="66" charset="0"/>
              </a:rPr>
              <a:t>Mera yönetimine, bitkilerin büyüme ve gelişme ihtiyaçları ile, hayvanların yem ihtiyaçları arasında en uygun dengeyi kurma bilim ve sanatı diyebiliriz.</a:t>
            </a:r>
          </a:p>
          <a:p>
            <a:pPr algn="just" eaLnBrk="1" hangingPunct="1"/>
            <a:endParaRPr lang="tr-TR" dirty="0" smtClean="0">
              <a:latin typeface="Comic Sans MS" pitchFamily="66" charset="0"/>
            </a:endParaRPr>
          </a:p>
          <a:p>
            <a:pPr algn="just" eaLnBrk="1" hangingPunct="1"/>
            <a:r>
              <a:rPr lang="tr-TR" dirty="0" smtClean="0">
                <a:latin typeface="Comic Sans MS" pitchFamily="66" charset="0"/>
              </a:rPr>
              <a:t>Bu denge kurulurken, meranın yem üretimi sabit faktör, merada otlayacak hayvan da değişken faktör olarak düşünülmelidir.</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93570">
                                            <p:txEl>
                                              <p:pRg st="1" end="1"/>
                                            </p:txEl>
                                          </p:spTgt>
                                        </p:tgtEl>
                                        <p:attrNameLst>
                                          <p:attrName>style.visibility</p:attrName>
                                        </p:attrNameLst>
                                      </p:cBhvr>
                                      <p:to>
                                        <p:strVal val="visible"/>
                                      </p:to>
                                    </p:set>
                                    <p:anim calcmode="lin" valueType="num">
                                      <p:cBhvr>
                                        <p:cTn id="7" dur="500" fill="hold"/>
                                        <p:tgtEl>
                                          <p:spTgt spid="49357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93570">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93570">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93570">
                                            <p:txEl>
                                              <p:pRg st="3" end="3"/>
                                            </p:txEl>
                                          </p:spTgt>
                                        </p:tgtEl>
                                        <p:attrNameLst>
                                          <p:attrName>style.visibility</p:attrName>
                                        </p:attrNameLst>
                                      </p:cBhvr>
                                      <p:to>
                                        <p:strVal val="visible"/>
                                      </p:to>
                                    </p:set>
                                    <p:anim calcmode="lin" valueType="num">
                                      <p:cBhvr>
                                        <p:cTn id="14" dur="500" fill="hold"/>
                                        <p:tgtEl>
                                          <p:spTgt spid="493570">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93570">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9357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570"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p:txBody>
          <a:bodyPr/>
          <a:lstStyle/>
          <a:p>
            <a:pPr algn="just" eaLnBrk="1" hangingPunct="1"/>
            <a:r>
              <a:rPr lang="tr-TR" sz="3200" smtClean="0">
                <a:solidFill>
                  <a:schemeClr val="bg1"/>
                </a:solidFill>
                <a:latin typeface="Comic Sans MS" pitchFamily="66" charset="0"/>
              </a:rPr>
              <a:t>Yem verimi ile hayvan sayısı arasındaki dengenin kurulabilmesi için ;</a:t>
            </a:r>
          </a:p>
        </p:txBody>
      </p:sp>
      <p:sp>
        <p:nvSpPr>
          <p:cNvPr id="494595" name="Rectangle 3"/>
          <p:cNvSpPr>
            <a:spLocks noGrp="1" noChangeArrowheads="1"/>
          </p:cNvSpPr>
          <p:nvPr>
            <p:ph type="body" idx="1"/>
          </p:nvPr>
        </p:nvSpPr>
        <p:spPr/>
        <p:txBody>
          <a:bodyPr/>
          <a:lstStyle/>
          <a:p>
            <a:pPr algn="just" eaLnBrk="1" hangingPunct="1"/>
            <a:endParaRPr lang="tr-TR" dirty="0" smtClean="0"/>
          </a:p>
          <a:p>
            <a:pPr algn="just" eaLnBrk="1" hangingPunct="1"/>
            <a:r>
              <a:rPr lang="tr-TR" dirty="0" smtClean="0">
                <a:latin typeface="Comic Sans MS" pitchFamily="66" charset="0"/>
              </a:rPr>
              <a:t>Meranın bir kısmında suni mera kurma,</a:t>
            </a:r>
          </a:p>
          <a:p>
            <a:pPr algn="just" eaLnBrk="1" hangingPunct="1"/>
            <a:r>
              <a:rPr lang="tr-TR" dirty="0" smtClean="0">
                <a:latin typeface="Comic Sans MS" pitchFamily="66" charset="0"/>
              </a:rPr>
              <a:t>Çeşitli mera ıslah yöntemlerini uygulayarak yem verimini artırma,</a:t>
            </a:r>
          </a:p>
          <a:p>
            <a:pPr algn="just" eaLnBrk="1" hangingPunct="1"/>
            <a:r>
              <a:rPr lang="tr-TR" dirty="0" smtClean="0">
                <a:latin typeface="Comic Sans MS" pitchFamily="66" charset="0"/>
              </a:rPr>
              <a:t>Çok sayıda verimsiz hayvan yerine az sayıda yüksek verimli hayvan yetiştirme,   </a:t>
            </a:r>
          </a:p>
          <a:p>
            <a:pPr algn="just" eaLnBrk="1" hangingPunct="1"/>
            <a:endParaRPr lang="tr-TR" dirty="0" smtClean="0">
              <a:latin typeface="Comic Sans MS" pitchFamily="66" charset="0"/>
            </a:endParaRPr>
          </a:p>
          <a:p>
            <a:pPr algn="just" eaLnBrk="1" hangingPunct="1">
              <a:buFontTx/>
              <a:buNone/>
            </a:pPr>
            <a:r>
              <a:rPr lang="tr-TR" dirty="0" smtClean="0">
                <a:latin typeface="Comic Sans MS" pitchFamily="66" charset="0"/>
              </a:rPr>
              <a:t>  gibi önlemleri alabiliriz.</a:t>
            </a:r>
          </a:p>
          <a:p>
            <a:pPr algn="just" eaLnBrk="1" hangingPunct="1"/>
            <a:endParaRPr lang="tr-TR" dirty="0" smtClean="0">
              <a:solidFill>
                <a:schemeClr val="bg1"/>
              </a:solidFill>
              <a:latin typeface="Comic Sans MS" pitchFamily="66"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94594"/>
                                        </p:tgtEl>
                                        <p:attrNameLst>
                                          <p:attrName>style.visibility</p:attrName>
                                        </p:attrNameLst>
                                      </p:cBhvr>
                                      <p:to>
                                        <p:strVal val="visible"/>
                                      </p:to>
                                    </p:set>
                                    <p:animEffect transition="in" filter="fade">
                                      <p:cBhvr>
                                        <p:cTn id="7" dur="768" decel="100000"/>
                                        <p:tgtEl>
                                          <p:spTgt spid="494594"/>
                                        </p:tgtEl>
                                      </p:cBhvr>
                                    </p:animEffect>
                                    <p:animScale>
                                      <p:cBhvr>
                                        <p:cTn id="8" dur="768" decel="100000"/>
                                        <p:tgtEl>
                                          <p:spTgt spid="494594"/>
                                        </p:tgtEl>
                                      </p:cBhvr>
                                      <p:from x="10000" y="10000"/>
                                      <p:to x="200000" y="450000"/>
                                    </p:animScale>
                                    <p:animScale>
                                      <p:cBhvr>
                                        <p:cTn id="9" dur="1230" accel="100000" fill="hold">
                                          <p:stCondLst>
                                            <p:cond delay="768"/>
                                          </p:stCondLst>
                                        </p:cTn>
                                        <p:tgtEl>
                                          <p:spTgt spid="494594"/>
                                        </p:tgtEl>
                                      </p:cBhvr>
                                      <p:from x="200000" y="450000"/>
                                      <p:to x="100000" y="100000"/>
                                    </p:animScale>
                                    <p:set>
                                      <p:cBhvr>
                                        <p:cTn id="10" dur="768" fill="hold"/>
                                        <p:tgtEl>
                                          <p:spTgt spid="494594"/>
                                        </p:tgtEl>
                                        <p:attrNameLst>
                                          <p:attrName>ppt_x</p:attrName>
                                        </p:attrNameLst>
                                      </p:cBhvr>
                                      <p:to>
                                        <p:strVal val="(0.5)"/>
                                      </p:to>
                                    </p:set>
                                    <p:anim from="(0.5)" to="(#ppt_x)" calcmode="lin" valueType="num">
                                      <p:cBhvr>
                                        <p:cTn id="11" dur="1230" accel="100000" fill="hold">
                                          <p:stCondLst>
                                            <p:cond delay="768"/>
                                          </p:stCondLst>
                                        </p:cTn>
                                        <p:tgtEl>
                                          <p:spTgt spid="494594"/>
                                        </p:tgtEl>
                                        <p:attrNameLst>
                                          <p:attrName>ppt_x</p:attrName>
                                        </p:attrNameLst>
                                      </p:cBhvr>
                                    </p:anim>
                                    <p:set>
                                      <p:cBhvr>
                                        <p:cTn id="12" dur="768" fill="hold"/>
                                        <p:tgtEl>
                                          <p:spTgt spid="494594"/>
                                        </p:tgtEl>
                                        <p:attrNameLst>
                                          <p:attrName>ppt_y</p:attrName>
                                        </p:attrNameLst>
                                      </p:cBhvr>
                                      <p:to>
                                        <p:strVal val="(#ppt_y+0.4)"/>
                                      </p:to>
                                    </p:set>
                                    <p:anim from="(#ppt_y+0.4)" to="(#ppt_y)" calcmode="lin" valueType="num">
                                      <p:cBhvr>
                                        <p:cTn id="13" dur="1230" accel="100000" fill="hold">
                                          <p:stCondLst>
                                            <p:cond delay="768"/>
                                          </p:stCondLst>
                                        </p:cTn>
                                        <p:tgtEl>
                                          <p:spTgt spid="494594"/>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94595">
                                            <p:txEl>
                                              <p:pRg st="1" end="1"/>
                                            </p:txEl>
                                          </p:spTgt>
                                        </p:tgtEl>
                                        <p:attrNameLst>
                                          <p:attrName>style.visibility</p:attrName>
                                        </p:attrNameLst>
                                      </p:cBhvr>
                                      <p:to>
                                        <p:strVal val="visible"/>
                                      </p:to>
                                    </p:set>
                                    <p:anim calcmode="lin" valueType="num">
                                      <p:cBhvr>
                                        <p:cTn id="18" dur="500" fill="hold"/>
                                        <p:tgtEl>
                                          <p:spTgt spid="494595">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494595">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49459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494595">
                                            <p:txEl>
                                              <p:pRg st="2" end="2"/>
                                            </p:txEl>
                                          </p:spTgt>
                                        </p:tgtEl>
                                        <p:attrNameLst>
                                          <p:attrName>style.visibility</p:attrName>
                                        </p:attrNameLst>
                                      </p:cBhvr>
                                      <p:to>
                                        <p:strVal val="visible"/>
                                      </p:to>
                                    </p:set>
                                    <p:anim calcmode="lin" valueType="num">
                                      <p:cBhvr>
                                        <p:cTn id="25" dur="500" fill="hold"/>
                                        <p:tgtEl>
                                          <p:spTgt spid="494595">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494595">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494595">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494595">
                                            <p:txEl>
                                              <p:pRg st="3" end="3"/>
                                            </p:txEl>
                                          </p:spTgt>
                                        </p:tgtEl>
                                        <p:attrNameLst>
                                          <p:attrName>style.visibility</p:attrName>
                                        </p:attrNameLst>
                                      </p:cBhvr>
                                      <p:to>
                                        <p:strVal val="visible"/>
                                      </p:to>
                                    </p:set>
                                    <p:anim calcmode="lin" valueType="num">
                                      <p:cBhvr>
                                        <p:cTn id="32" dur="500" fill="hold"/>
                                        <p:tgtEl>
                                          <p:spTgt spid="494595">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494595">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494595">
                                            <p:txEl>
                                              <p:pRg st="3" end="3"/>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494595">
                                            <p:txEl>
                                              <p:pRg st="5" end="5"/>
                                            </p:txEl>
                                          </p:spTgt>
                                        </p:tgtEl>
                                        <p:attrNameLst>
                                          <p:attrName>style.visibility</p:attrName>
                                        </p:attrNameLst>
                                      </p:cBhvr>
                                      <p:to>
                                        <p:strVal val="visible"/>
                                      </p:to>
                                    </p:set>
                                    <p:anim calcmode="lin" valueType="num">
                                      <p:cBhvr>
                                        <p:cTn id="39" dur="500" fill="hold"/>
                                        <p:tgtEl>
                                          <p:spTgt spid="494595">
                                            <p:txEl>
                                              <p:pRg st="5" end="5"/>
                                            </p:txEl>
                                          </p:spTgt>
                                        </p:tgtEl>
                                        <p:attrNameLst>
                                          <p:attrName>ppt_w</p:attrName>
                                        </p:attrNameLst>
                                      </p:cBhvr>
                                      <p:tavLst>
                                        <p:tav tm="0">
                                          <p:val>
                                            <p:fltVal val="0"/>
                                          </p:val>
                                        </p:tav>
                                        <p:tav tm="100000">
                                          <p:val>
                                            <p:strVal val="#ppt_w"/>
                                          </p:val>
                                        </p:tav>
                                      </p:tavLst>
                                    </p:anim>
                                    <p:anim calcmode="lin" valueType="num">
                                      <p:cBhvr>
                                        <p:cTn id="40" dur="500" fill="hold"/>
                                        <p:tgtEl>
                                          <p:spTgt spid="494595">
                                            <p:txEl>
                                              <p:pRg st="5" end="5"/>
                                            </p:txEl>
                                          </p:spTgt>
                                        </p:tgtEl>
                                        <p:attrNameLst>
                                          <p:attrName>ppt_h</p:attrName>
                                        </p:attrNameLst>
                                      </p:cBhvr>
                                      <p:tavLst>
                                        <p:tav tm="0">
                                          <p:val>
                                            <p:fltVal val="0"/>
                                          </p:val>
                                        </p:tav>
                                        <p:tav tm="100000">
                                          <p:val>
                                            <p:strVal val="#ppt_h"/>
                                          </p:val>
                                        </p:tav>
                                      </p:tavLst>
                                    </p:anim>
                                    <p:animEffect transition="in" filter="fade">
                                      <p:cBhvr>
                                        <p:cTn id="41" dur="500"/>
                                        <p:tgtEl>
                                          <p:spTgt spid="4945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4" grpId="0"/>
      <p:bldP spid="4945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body" idx="1"/>
          </p:nvPr>
        </p:nvSpPr>
        <p:spPr>
          <a:xfrm>
            <a:off x="457200" y="333375"/>
            <a:ext cx="8229600" cy="6335713"/>
          </a:xfrm>
        </p:spPr>
        <p:txBody>
          <a:bodyPr/>
          <a:lstStyle/>
          <a:p>
            <a:pPr algn="just" eaLnBrk="1" hangingPunct="1">
              <a:buFontTx/>
              <a:buNone/>
            </a:pPr>
            <a:r>
              <a:rPr lang="tr-TR" dirty="0" smtClean="0">
                <a:solidFill>
                  <a:schemeClr val="bg1"/>
                </a:solidFill>
              </a:rPr>
              <a:t> 	</a:t>
            </a:r>
            <a:r>
              <a:rPr lang="tr-TR" dirty="0" smtClean="0"/>
              <a:t>	</a:t>
            </a:r>
            <a:r>
              <a:rPr lang="tr-TR" dirty="0" smtClean="0">
                <a:latin typeface="Comic Sans MS" pitchFamily="66" charset="0"/>
              </a:rPr>
              <a:t>Otlatmanın düzenlenmesi, belirli bir sisteme bağlanması  veya bir merada doğru otlatmanın sağlanması için tüm araştırıcıların kabul ettikleri, dört genel kurala uymak gerekir. Otlatma yönetiminin, dünyanın her bölgesinde geçerli olan teknik kuralları :</a:t>
            </a:r>
          </a:p>
          <a:p>
            <a:pPr algn="just" eaLnBrk="1" hangingPunct="1">
              <a:buFontTx/>
              <a:buNone/>
            </a:pPr>
            <a:r>
              <a:rPr lang="tr-TR" dirty="0" smtClean="0">
                <a:latin typeface="Comic Sans MS" pitchFamily="66" charset="0"/>
              </a:rPr>
              <a:t>		1. Otlatma kapasitesi,</a:t>
            </a:r>
          </a:p>
          <a:p>
            <a:pPr algn="just" eaLnBrk="1" hangingPunct="1">
              <a:buFontTx/>
              <a:buNone/>
            </a:pPr>
            <a:r>
              <a:rPr lang="tr-TR" dirty="0" smtClean="0">
                <a:latin typeface="Comic Sans MS" pitchFamily="66" charset="0"/>
              </a:rPr>
              <a:t>		2. Otlatma mevsimi,</a:t>
            </a:r>
          </a:p>
          <a:p>
            <a:pPr algn="just" eaLnBrk="1" hangingPunct="1">
              <a:buFontTx/>
              <a:buNone/>
            </a:pPr>
            <a:r>
              <a:rPr lang="tr-TR" dirty="0" smtClean="0">
                <a:latin typeface="Comic Sans MS" pitchFamily="66" charset="0"/>
              </a:rPr>
              <a:t>		3. </a:t>
            </a:r>
            <a:r>
              <a:rPr lang="tr-TR" dirty="0" err="1" smtClean="0">
                <a:latin typeface="Comic Sans MS" pitchFamily="66" charset="0"/>
              </a:rPr>
              <a:t>Üniform</a:t>
            </a:r>
            <a:r>
              <a:rPr lang="tr-TR" dirty="0" smtClean="0">
                <a:latin typeface="Comic Sans MS" pitchFamily="66" charset="0"/>
              </a:rPr>
              <a:t> otlatma,</a:t>
            </a:r>
          </a:p>
          <a:p>
            <a:pPr algn="just" eaLnBrk="1" hangingPunct="1">
              <a:buFontTx/>
              <a:buNone/>
            </a:pPr>
            <a:r>
              <a:rPr lang="tr-TR" dirty="0" smtClean="0">
                <a:latin typeface="Comic Sans MS" pitchFamily="66" charset="0"/>
              </a:rPr>
              <a:t>		4. Yem tipine uygun hayvan cinsiyle otlatmadır.</a:t>
            </a:r>
          </a:p>
        </p:txBody>
      </p:sp>
    </p:spTree>
  </p:cSld>
  <p:clrMapOvr>
    <a:masterClrMapping/>
  </p:clrMapOvr>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194</Words>
  <Application>Microsoft Office PowerPoint</Application>
  <PresentationFormat>Ekran Gösterisi (4:3)</PresentationFormat>
  <Paragraphs>27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Slayt 1</vt:lpstr>
      <vt:lpstr>TANIM</vt:lpstr>
      <vt:lpstr>Slayt 3</vt:lpstr>
      <vt:lpstr>Slayt 4</vt:lpstr>
      <vt:lpstr>Slayt 5</vt:lpstr>
      <vt:lpstr>Yem verimi ile hayvan sayısı arasındaki dengenin kurulabilmesi için ;</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nurdan</dc:creator>
  <cp:lastModifiedBy>nurdan</cp:lastModifiedBy>
  <cp:revision>1</cp:revision>
  <dcterms:created xsi:type="dcterms:W3CDTF">2017-02-03T12:39:32Z</dcterms:created>
  <dcterms:modified xsi:type="dcterms:W3CDTF">2017-02-03T12:41:29Z</dcterms:modified>
</cp:coreProperties>
</file>