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2066F-61C0-4E4F-A68E-6236442B60CE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58E1C-E979-47E9-B2CE-FD2FECE7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59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Ga-68 DOTATATE PET/BT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altLang="tr-TR" dirty="0" err="1" smtClean="0">
                <a:latin typeface="Times New Roman" pitchFamily="18" charset="0"/>
              </a:rPr>
              <a:t>Nöroendokrin</a:t>
            </a:r>
            <a:r>
              <a:rPr lang="tr-TR" altLang="tr-TR" dirty="0" smtClean="0">
                <a:latin typeface="Times New Roman" pitchFamily="18" charset="0"/>
              </a:rPr>
              <a:t> tümör (NET) hücre yüzeyinde eksprese edilen </a:t>
            </a:r>
            <a:r>
              <a:rPr lang="tr-TR" altLang="tr-TR" dirty="0" err="1" smtClean="0">
                <a:latin typeface="Times New Roman" pitchFamily="18" charset="0"/>
              </a:rPr>
              <a:t>somatostatin</a:t>
            </a:r>
            <a:r>
              <a:rPr lang="tr-TR" altLang="tr-TR" dirty="0" smtClean="0">
                <a:latin typeface="Times New Roman" pitchFamily="18" charset="0"/>
              </a:rPr>
              <a:t> reseptör (SSTR)’</a:t>
            </a:r>
            <a:r>
              <a:rPr lang="tr-TR" altLang="tr-TR" dirty="0" err="1" smtClean="0">
                <a:latin typeface="Times New Roman" pitchFamily="18" charset="0"/>
              </a:rPr>
              <a:t>lerine</a:t>
            </a:r>
            <a:r>
              <a:rPr lang="tr-TR" altLang="tr-TR" dirty="0" smtClean="0">
                <a:latin typeface="Times New Roman" pitchFamily="18" charset="0"/>
              </a:rPr>
              <a:t> bağlanır.</a:t>
            </a:r>
          </a:p>
          <a:p>
            <a:pPr>
              <a:defRPr/>
            </a:pPr>
            <a:r>
              <a:rPr lang="tr-TR" altLang="tr-TR" dirty="0" smtClean="0">
                <a:latin typeface="Times New Roman" pitchFamily="18" charset="0"/>
              </a:rPr>
              <a:t>Reseptör miktarı ne kadar fazlaysa tutulum yoğunluğu o kadar artar</a:t>
            </a:r>
          </a:p>
          <a:p>
            <a:pPr>
              <a:defRPr/>
            </a:pPr>
            <a:r>
              <a:rPr lang="tr-TR" altLang="tr-TR" dirty="0" smtClean="0">
                <a:latin typeface="Times New Roman" pitchFamily="18" charset="0"/>
              </a:rPr>
              <a:t>Tüm vücutta reseptör haritalaması yapılır</a:t>
            </a:r>
          </a:p>
          <a:p>
            <a:pPr>
              <a:defRPr/>
            </a:pPr>
            <a:endParaRPr lang="tr-TR" altLang="tr-TR" dirty="0" smtClean="0">
              <a:latin typeface="Times New Roman" pitchFamily="18" charset="0"/>
            </a:endParaRPr>
          </a:p>
          <a:p>
            <a:pPr>
              <a:defRPr/>
            </a:pPr>
            <a:r>
              <a:rPr lang="tr-TR" altLang="tr-TR" dirty="0" smtClean="0">
                <a:solidFill>
                  <a:srgbClr val="FF0000"/>
                </a:solidFill>
                <a:latin typeface="Times New Roman" pitchFamily="18" charset="0"/>
              </a:rPr>
              <a:t>Ga-68 DOTATATE tutulumu gösteren ve göstermeyen tümörler </a:t>
            </a:r>
            <a:r>
              <a:rPr lang="tr-TR" altLang="tr-TR" dirty="0" err="1" smtClean="0">
                <a:solidFill>
                  <a:srgbClr val="FF0000"/>
                </a:solidFill>
                <a:latin typeface="Times New Roman" pitchFamily="18" charset="0"/>
              </a:rPr>
              <a:t>birarada</a:t>
            </a:r>
            <a:r>
              <a:rPr lang="tr-TR" altLang="tr-TR" dirty="0" smtClean="0">
                <a:solidFill>
                  <a:srgbClr val="FF0000"/>
                </a:solidFill>
                <a:latin typeface="Times New Roman" pitchFamily="18" charset="0"/>
              </a:rPr>
              <a:t> bulunabilir (</a:t>
            </a:r>
            <a:r>
              <a:rPr lang="tr-TR" altLang="tr-TR" dirty="0" err="1" smtClean="0">
                <a:solidFill>
                  <a:srgbClr val="FF0000"/>
                </a:solidFill>
                <a:latin typeface="Times New Roman" pitchFamily="18" charset="0"/>
              </a:rPr>
              <a:t>diferansiyasyon</a:t>
            </a:r>
            <a:r>
              <a:rPr lang="tr-TR" altLang="tr-TR" dirty="0" smtClean="0">
                <a:solidFill>
                  <a:srgbClr val="FF0000"/>
                </a:solidFill>
                <a:latin typeface="Times New Roman" pitchFamily="18" charset="0"/>
              </a:rPr>
              <a:t> ve </a:t>
            </a:r>
            <a:r>
              <a:rPr lang="tr-TR" altLang="tr-TR" dirty="0" err="1" smtClean="0">
                <a:solidFill>
                  <a:srgbClr val="FF0000"/>
                </a:solidFill>
                <a:latin typeface="Times New Roman" pitchFamily="18" charset="0"/>
              </a:rPr>
              <a:t>grade</a:t>
            </a:r>
            <a:r>
              <a:rPr lang="tr-TR" altLang="tr-TR" dirty="0" smtClean="0">
                <a:solidFill>
                  <a:srgbClr val="FF0000"/>
                </a:solidFill>
                <a:latin typeface="Times New Roman" pitchFamily="18" charset="0"/>
              </a:rPr>
              <a:t> ile ilişkili olarak) </a:t>
            </a:r>
          </a:p>
        </p:txBody>
      </p:sp>
    </p:spTree>
    <p:extLst>
      <p:ext uri="{BB962C8B-B14F-4D97-AF65-F5344CB8AC3E}">
        <p14:creationId xmlns:p14="http://schemas.microsoft.com/office/powerpoint/2010/main" val="752783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Ga-68 DOTATATE PET/BT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Endikasyonlar</a:t>
            </a:r>
            <a:endParaRPr lang="tr-TR" dirty="0" smtClean="0"/>
          </a:p>
          <a:p>
            <a:pPr lvl="1"/>
            <a:r>
              <a:rPr lang="tr-TR" dirty="0" err="1" smtClean="0"/>
              <a:t>NET’lerde</a:t>
            </a:r>
            <a:r>
              <a:rPr lang="tr-TR" dirty="0" smtClean="0"/>
              <a:t> hastalık yaygınlığının değerlendirilmesi</a:t>
            </a:r>
          </a:p>
          <a:p>
            <a:pPr lvl="1"/>
            <a:r>
              <a:rPr lang="tr-TR" dirty="0" err="1" smtClean="0"/>
              <a:t>NET’lerde</a:t>
            </a:r>
            <a:r>
              <a:rPr lang="tr-TR" dirty="0" smtClean="0"/>
              <a:t> </a:t>
            </a:r>
            <a:r>
              <a:rPr lang="tr-TR" dirty="0" err="1"/>
              <a:t>nüks</a:t>
            </a:r>
            <a:r>
              <a:rPr lang="tr-TR" dirty="0"/>
              <a:t> şüphesi varlığında yeniden </a:t>
            </a:r>
            <a:r>
              <a:rPr lang="tr-TR" dirty="0" err="1"/>
              <a:t>evreleme</a:t>
            </a:r>
            <a:endParaRPr lang="tr-TR" dirty="0"/>
          </a:p>
          <a:p>
            <a:pPr lvl="1"/>
            <a:r>
              <a:rPr lang="tr-TR" dirty="0"/>
              <a:t>Tedavi yanıtının değerlendirilmesi</a:t>
            </a:r>
          </a:p>
          <a:p>
            <a:pPr lvl="1"/>
            <a:endParaRPr lang="tr-TR" dirty="0" smtClean="0"/>
          </a:p>
          <a:p>
            <a:pPr lvl="1"/>
            <a:r>
              <a:rPr lang="tr-TR" dirty="0" err="1" smtClean="0">
                <a:solidFill>
                  <a:srgbClr val="FF0000"/>
                </a:solidFill>
              </a:rPr>
              <a:t>NET’lerde</a:t>
            </a:r>
            <a:r>
              <a:rPr lang="tr-TR" dirty="0" smtClean="0">
                <a:solidFill>
                  <a:srgbClr val="FF0000"/>
                </a:solidFill>
              </a:rPr>
              <a:t> SSTR varlığının, yoğunluğunun ve yaygınlığının gösterilmesi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Tedavinin yönlendirilmesi</a:t>
            </a:r>
          </a:p>
          <a:p>
            <a:pPr lvl="2"/>
            <a:r>
              <a:rPr lang="tr-TR" dirty="0" err="1" smtClean="0"/>
              <a:t>Somatostatin</a:t>
            </a:r>
            <a:r>
              <a:rPr lang="tr-TR" dirty="0" smtClean="0"/>
              <a:t> </a:t>
            </a:r>
            <a:r>
              <a:rPr lang="tr-TR" dirty="0"/>
              <a:t>analogları</a:t>
            </a:r>
          </a:p>
          <a:p>
            <a:pPr lvl="2"/>
            <a:r>
              <a:rPr lang="tr-TR" dirty="0"/>
              <a:t>Lu-177 DOTATATE tedavisi</a:t>
            </a:r>
          </a:p>
          <a:p>
            <a:pPr lvl="2"/>
            <a:r>
              <a:rPr lang="tr-TR" dirty="0"/>
              <a:t>Kemoterapi</a:t>
            </a:r>
            <a:endParaRPr lang="en-GB" dirty="0"/>
          </a:p>
          <a:p>
            <a:pPr lvl="1"/>
            <a:r>
              <a:rPr lang="tr-TR" dirty="0" err="1" smtClean="0">
                <a:solidFill>
                  <a:srgbClr val="FF0000"/>
                </a:solidFill>
              </a:rPr>
              <a:t>Prognozun</a:t>
            </a:r>
            <a:r>
              <a:rPr lang="tr-TR" dirty="0" smtClean="0">
                <a:solidFill>
                  <a:srgbClr val="FF0000"/>
                </a:solidFill>
              </a:rPr>
              <a:t> ön görülmesi</a:t>
            </a:r>
          </a:p>
        </p:txBody>
      </p:sp>
    </p:spTree>
    <p:extLst>
      <p:ext uri="{BB962C8B-B14F-4D97-AF65-F5344CB8AC3E}">
        <p14:creationId xmlns:p14="http://schemas.microsoft.com/office/powerpoint/2010/main" val="2569952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</Words>
  <Application>Microsoft Office PowerPoint</Application>
  <PresentationFormat>Geniş ekran</PresentationFormat>
  <Paragraphs>18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Teması</vt:lpstr>
      <vt:lpstr>Ga-68 DOTATATE PET/BT</vt:lpstr>
      <vt:lpstr>Ga-68 DOTATATE PET/BT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10</cp:revision>
  <dcterms:created xsi:type="dcterms:W3CDTF">2023-11-07T09:05:36Z</dcterms:created>
  <dcterms:modified xsi:type="dcterms:W3CDTF">2023-11-07T09:09:35Z</dcterms:modified>
</cp:coreProperties>
</file>