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58" r:id="rId4"/>
    <p:sldId id="259" r:id="rId5"/>
    <p:sldId id="260" r:id="rId6"/>
    <p:sldId id="261" r:id="rId7"/>
    <p:sldId id="268" r:id="rId8"/>
    <p:sldId id="269" r:id="rId9"/>
    <p:sldId id="262" r:id="rId10"/>
    <p:sldId id="263" r:id="rId11"/>
    <p:sldId id="264" r:id="rId12"/>
    <p:sldId id="270" r:id="rId13"/>
    <p:sldId id="271" r:id="rId14"/>
    <p:sldId id="272" r:id="rId15"/>
    <p:sldId id="265" r:id="rId16"/>
    <p:sldId id="266" r:id="rId17"/>
    <p:sldId id="267"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6" d="100"/>
          <a:sy n="56" d="100"/>
        </p:scale>
        <p:origin x="102" y="4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6DEAB-1CA9-4CDB-9B25-931E1932C18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tr-TR"/>
        </a:p>
      </dgm:t>
    </dgm:pt>
    <dgm:pt modelId="{65A09A82-BEE7-478E-A66B-C8D05454F6CA}">
      <dgm:prSet phldrT="[Metin]" custT="1"/>
      <dgm:spPr/>
      <dgm:t>
        <a:bodyPr/>
        <a:lstStyle/>
        <a:p>
          <a:r>
            <a:rPr lang="tr-TR" sz="3000" dirty="0" smtClean="0"/>
            <a:t>Dikkat</a:t>
          </a:r>
          <a:endParaRPr lang="tr-TR" sz="3000" dirty="0"/>
        </a:p>
      </dgm:t>
    </dgm:pt>
    <dgm:pt modelId="{8A95399F-9501-40A0-9A6B-92738C995C71}" type="parTrans" cxnId="{EA41CDD1-9BAD-4B72-92E9-862126D57F0D}">
      <dgm:prSet/>
      <dgm:spPr/>
      <dgm:t>
        <a:bodyPr/>
        <a:lstStyle/>
        <a:p>
          <a:endParaRPr lang="tr-TR"/>
        </a:p>
      </dgm:t>
    </dgm:pt>
    <dgm:pt modelId="{17C96F53-1D85-4B60-B20F-D64D011FB999}" type="sibTrans" cxnId="{EA41CDD1-9BAD-4B72-92E9-862126D57F0D}">
      <dgm:prSet/>
      <dgm:spPr/>
      <dgm:t>
        <a:bodyPr/>
        <a:lstStyle/>
        <a:p>
          <a:endParaRPr lang="tr-TR"/>
        </a:p>
      </dgm:t>
    </dgm:pt>
    <dgm:pt modelId="{3966BED5-9467-4519-8D3C-CD30784DF77D}">
      <dgm:prSet phldrT="[Metin]"/>
      <dgm:spPr/>
      <dgm:t>
        <a:bodyPr/>
        <a:lstStyle/>
        <a:p>
          <a:r>
            <a:rPr lang="tr-TR" dirty="0" smtClean="0"/>
            <a:t>Dikkat düzeyi bebeklerin etrafını tanımaya başladıkları anadan itibaren sürekli olarak gelişir. </a:t>
          </a:r>
          <a:endParaRPr lang="tr-TR" dirty="0"/>
        </a:p>
      </dgm:t>
    </dgm:pt>
    <dgm:pt modelId="{EB3C14DA-1B08-40A9-A5BE-DEEAC005071A}" type="parTrans" cxnId="{0BEF7D99-74CC-47B5-9635-1827345E8D09}">
      <dgm:prSet/>
      <dgm:spPr/>
      <dgm:t>
        <a:bodyPr/>
        <a:lstStyle/>
        <a:p>
          <a:endParaRPr lang="tr-TR"/>
        </a:p>
      </dgm:t>
    </dgm:pt>
    <dgm:pt modelId="{AE358EB0-ACCC-4662-9EFD-12489A40759A}" type="sibTrans" cxnId="{0BEF7D99-74CC-47B5-9635-1827345E8D09}">
      <dgm:prSet/>
      <dgm:spPr/>
      <dgm:t>
        <a:bodyPr/>
        <a:lstStyle/>
        <a:p>
          <a:endParaRPr lang="tr-TR"/>
        </a:p>
      </dgm:t>
    </dgm:pt>
    <dgm:pt modelId="{8965356D-18F5-4790-9E50-F22F71D061DB}">
      <dgm:prSet phldrT="[Metin]" custT="1"/>
      <dgm:spPr/>
      <dgm:t>
        <a:bodyPr/>
        <a:lstStyle/>
        <a:p>
          <a:r>
            <a:rPr lang="tr-TR" sz="3000" dirty="0" smtClean="0"/>
            <a:t>Kuvvet</a:t>
          </a:r>
          <a:endParaRPr lang="tr-TR" sz="3000" dirty="0"/>
        </a:p>
      </dgm:t>
    </dgm:pt>
    <dgm:pt modelId="{BCA899E6-05D1-4934-83EE-B7681B5D654A}" type="parTrans" cxnId="{1B53230A-8C20-4C33-AE7C-A2DF2D020149}">
      <dgm:prSet/>
      <dgm:spPr/>
      <dgm:t>
        <a:bodyPr/>
        <a:lstStyle/>
        <a:p>
          <a:endParaRPr lang="tr-TR"/>
        </a:p>
      </dgm:t>
    </dgm:pt>
    <dgm:pt modelId="{8332330F-C307-44B1-B8B9-8F84EE7B3408}" type="sibTrans" cxnId="{1B53230A-8C20-4C33-AE7C-A2DF2D020149}">
      <dgm:prSet/>
      <dgm:spPr/>
      <dgm:t>
        <a:bodyPr/>
        <a:lstStyle/>
        <a:p>
          <a:endParaRPr lang="tr-TR"/>
        </a:p>
      </dgm:t>
    </dgm:pt>
    <dgm:pt modelId="{8CEEA86C-F418-4F6D-920D-74BCFE603A47}">
      <dgm:prSet phldrT="[Metin]"/>
      <dgm:spPr/>
      <dgm:t>
        <a:bodyPr/>
        <a:lstStyle/>
        <a:p>
          <a:r>
            <a:rPr lang="tr-TR" dirty="0" smtClean="0"/>
            <a:t>Kuvvet, 20-30 yaşlarına kadar sürekli olarak geliştirilebilmekle beraber, 30 yaşından sonra kuvvet düzeyinde azalma meydana gelir. Çocuklarda kuvvet gelişiminin en yüksek olduğu yaşlar 13-15 yaş arasıdır.</a:t>
          </a:r>
          <a:endParaRPr lang="tr-TR" dirty="0"/>
        </a:p>
      </dgm:t>
    </dgm:pt>
    <dgm:pt modelId="{86B78E08-F6A4-4BD1-8B5C-B4CF9DD6CFED}" type="parTrans" cxnId="{EF568EB4-72F0-49A7-9699-DFF497BAA523}">
      <dgm:prSet/>
      <dgm:spPr/>
      <dgm:t>
        <a:bodyPr/>
        <a:lstStyle/>
        <a:p>
          <a:endParaRPr lang="tr-TR"/>
        </a:p>
      </dgm:t>
    </dgm:pt>
    <dgm:pt modelId="{A509F94E-C799-4605-B890-3ADACAAC0519}" type="sibTrans" cxnId="{EF568EB4-72F0-49A7-9699-DFF497BAA523}">
      <dgm:prSet/>
      <dgm:spPr/>
      <dgm:t>
        <a:bodyPr/>
        <a:lstStyle/>
        <a:p>
          <a:endParaRPr lang="tr-TR"/>
        </a:p>
      </dgm:t>
    </dgm:pt>
    <dgm:pt modelId="{5DD34386-1980-40CE-9459-416C89312D65}">
      <dgm:prSet phldrT="[Metin]" custT="1"/>
      <dgm:spPr/>
      <dgm:t>
        <a:bodyPr/>
        <a:lstStyle/>
        <a:p>
          <a:r>
            <a:rPr lang="tr-TR" sz="3000" dirty="0" smtClean="0"/>
            <a:t>Denge</a:t>
          </a:r>
          <a:endParaRPr lang="tr-TR" sz="3000" dirty="0"/>
        </a:p>
      </dgm:t>
    </dgm:pt>
    <dgm:pt modelId="{E8247CC3-8A1A-4BB4-ABD7-6D94AE8D60D3}" type="parTrans" cxnId="{CA7EA052-6833-44E9-A1C5-727C2A71E8F5}">
      <dgm:prSet/>
      <dgm:spPr/>
      <dgm:t>
        <a:bodyPr/>
        <a:lstStyle/>
        <a:p>
          <a:endParaRPr lang="tr-TR"/>
        </a:p>
      </dgm:t>
    </dgm:pt>
    <dgm:pt modelId="{C7DB603B-87FF-4BA8-8C8C-EE54209D38B8}" type="sibTrans" cxnId="{CA7EA052-6833-44E9-A1C5-727C2A71E8F5}">
      <dgm:prSet/>
      <dgm:spPr/>
      <dgm:t>
        <a:bodyPr/>
        <a:lstStyle/>
        <a:p>
          <a:endParaRPr lang="tr-TR"/>
        </a:p>
      </dgm:t>
    </dgm:pt>
    <dgm:pt modelId="{73C67DC4-B1A8-4254-85A0-95B704E43DEB}">
      <dgm:prSet phldrT="[Metin]"/>
      <dgm:spPr/>
      <dgm:t>
        <a:bodyPr/>
        <a:lstStyle/>
        <a:p>
          <a:r>
            <a:rPr lang="tr-TR" dirty="0" smtClean="0"/>
            <a:t>Çocuklarda denge geliştirilmesinde beden eğitimi ve spor etkinlikleri oldukça önemlidir. Ayrıca çocuklarda denge sinir sisteminin sağlıklı bir şekilde çalışıp çalışmadığının belirlenmesinde kullanılan bir özelliktir. </a:t>
          </a:r>
          <a:endParaRPr lang="tr-TR" dirty="0"/>
        </a:p>
      </dgm:t>
    </dgm:pt>
    <dgm:pt modelId="{7C743E1C-CFBB-4183-88EF-F8C3928543AE}" type="parTrans" cxnId="{1CD20117-14C1-4479-AEC4-D74E550FBF8B}">
      <dgm:prSet/>
      <dgm:spPr/>
      <dgm:t>
        <a:bodyPr/>
        <a:lstStyle/>
        <a:p>
          <a:endParaRPr lang="tr-TR"/>
        </a:p>
      </dgm:t>
    </dgm:pt>
    <dgm:pt modelId="{A7B9B7BB-ECD8-4165-9A8B-21F3078EFBC2}" type="sibTrans" cxnId="{1CD20117-14C1-4479-AEC4-D74E550FBF8B}">
      <dgm:prSet/>
      <dgm:spPr/>
      <dgm:t>
        <a:bodyPr/>
        <a:lstStyle/>
        <a:p>
          <a:endParaRPr lang="tr-TR"/>
        </a:p>
      </dgm:t>
    </dgm:pt>
    <dgm:pt modelId="{366CF79F-A3AC-4479-B818-565E6F245429}" type="pres">
      <dgm:prSet presAssocID="{F8B6DEAB-1CA9-4CDB-9B25-931E1932C182}" presName="Name0" presStyleCnt="0">
        <dgm:presLayoutVars>
          <dgm:dir/>
          <dgm:animLvl val="lvl"/>
          <dgm:resizeHandles val="exact"/>
        </dgm:presLayoutVars>
      </dgm:prSet>
      <dgm:spPr/>
      <dgm:t>
        <a:bodyPr/>
        <a:lstStyle/>
        <a:p>
          <a:endParaRPr lang="en-US"/>
        </a:p>
      </dgm:t>
    </dgm:pt>
    <dgm:pt modelId="{BDC7750E-3413-4F8C-900D-150296F66A87}" type="pres">
      <dgm:prSet presAssocID="{65A09A82-BEE7-478E-A66B-C8D05454F6CA}" presName="linNode" presStyleCnt="0"/>
      <dgm:spPr/>
    </dgm:pt>
    <dgm:pt modelId="{7850A369-3517-46E5-B66B-041209CDF8E4}" type="pres">
      <dgm:prSet presAssocID="{65A09A82-BEE7-478E-A66B-C8D05454F6CA}" presName="parentText" presStyleLbl="node1" presStyleIdx="0" presStyleCnt="3" custScaleX="59308">
        <dgm:presLayoutVars>
          <dgm:chMax val="1"/>
          <dgm:bulletEnabled val="1"/>
        </dgm:presLayoutVars>
      </dgm:prSet>
      <dgm:spPr/>
      <dgm:t>
        <a:bodyPr/>
        <a:lstStyle/>
        <a:p>
          <a:endParaRPr lang="en-US"/>
        </a:p>
      </dgm:t>
    </dgm:pt>
    <dgm:pt modelId="{890692EB-55C4-4968-8153-A8DA5574AFF3}" type="pres">
      <dgm:prSet presAssocID="{65A09A82-BEE7-478E-A66B-C8D05454F6CA}" presName="descendantText" presStyleLbl="alignAccFollowNode1" presStyleIdx="0" presStyleCnt="3">
        <dgm:presLayoutVars>
          <dgm:bulletEnabled val="1"/>
        </dgm:presLayoutVars>
      </dgm:prSet>
      <dgm:spPr/>
      <dgm:t>
        <a:bodyPr/>
        <a:lstStyle/>
        <a:p>
          <a:endParaRPr lang="tr-TR"/>
        </a:p>
      </dgm:t>
    </dgm:pt>
    <dgm:pt modelId="{F20FC1C1-9FFC-47B2-B3A5-49618291994D}" type="pres">
      <dgm:prSet presAssocID="{17C96F53-1D85-4B60-B20F-D64D011FB999}" presName="sp" presStyleCnt="0"/>
      <dgm:spPr/>
    </dgm:pt>
    <dgm:pt modelId="{FF852393-9EE8-4D7F-88C5-F74D481698DD}" type="pres">
      <dgm:prSet presAssocID="{8965356D-18F5-4790-9E50-F22F71D061DB}" presName="linNode" presStyleCnt="0"/>
      <dgm:spPr/>
    </dgm:pt>
    <dgm:pt modelId="{5BF99AB3-391A-47C6-856A-4F78CF9069E9}" type="pres">
      <dgm:prSet presAssocID="{8965356D-18F5-4790-9E50-F22F71D061DB}" presName="parentText" presStyleLbl="node1" presStyleIdx="1" presStyleCnt="3" custScaleX="59375">
        <dgm:presLayoutVars>
          <dgm:chMax val="1"/>
          <dgm:bulletEnabled val="1"/>
        </dgm:presLayoutVars>
      </dgm:prSet>
      <dgm:spPr/>
      <dgm:t>
        <a:bodyPr/>
        <a:lstStyle/>
        <a:p>
          <a:endParaRPr lang="en-US"/>
        </a:p>
      </dgm:t>
    </dgm:pt>
    <dgm:pt modelId="{829D443C-C09B-4CB1-B6BE-367D0FCB4A54}" type="pres">
      <dgm:prSet presAssocID="{8965356D-18F5-4790-9E50-F22F71D061DB}" presName="descendantText" presStyleLbl="alignAccFollowNode1" presStyleIdx="1" presStyleCnt="3">
        <dgm:presLayoutVars>
          <dgm:bulletEnabled val="1"/>
        </dgm:presLayoutVars>
      </dgm:prSet>
      <dgm:spPr/>
      <dgm:t>
        <a:bodyPr/>
        <a:lstStyle/>
        <a:p>
          <a:endParaRPr lang="tr-TR"/>
        </a:p>
      </dgm:t>
    </dgm:pt>
    <dgm:pt modelId="{8297E8DB-23B7-452E-9FB9-FB93056616AC}" type="pres">
      <dgm:prSet presAssocID="{8332330F-C307-44B1-B8B9-8F84EE7B3408}" presName="sp" presStyleCnt="0"/>
      <dgm:spPr/>
    </dgm:pt>
    <dgm:pt modelId="{3A62DB06-554D-4C04-95C7-0181A2AC37FE}" type="pres">
      <dgm:prSet presAssocID="{5DD34386-1980-40CE-9459-416C89312D65}" presName="linNode" presStyleCnt="0"/>
      <dgm:spPr/>
    </dgm:pt>
    <dgm:pt modelId="{8094CEFE-9F24-4661-B0A7-90C64774C55A}" type="pres">
      <dgm:prSet presAssocID="{5DD34386-1980-40CE-9459-416C89312D65}" presName="parentText" presStyleLbl="node1" presStyleIdx="2" presStyleCnt="3" custScaleX="57745">
        <dgm:presLayoutVars>
          <dgm:chMax val="1"/>
          <dgm:bulletEnabled val="1"/>
        </dgm:presLayoutVars>
      </dgm:prSet>
      <dgm:spPr/>
      <dgm:t>
        <a:bodyPr/>
        <a:lstStyle/>
        <a:p>
          <a:endParaRPr lang="en-US"/>
        </a:p>
      </dgm:t>
    </dgm:pt>
    <dgm:pt modelId="{FF0B87D2-75D3-4586-A256-56A63F1C916B}" type="pres">
      <dgm:prSet presAssocID="{5DD34386-1980-40CE-9459-416C89312D65}" presName="descendantText" presStyleLbl="alignAccFollowNode1" presStyleIdx="2" presStyleCnt="3">
        <dgm:presLayoutVars>
          <dgm:bulletEnabled val="1"/>
        </dgm:presLayoutVars>
      </dgm:prSet>
      <dgm:spPr/>
      <dgm:t>
        <a:bodyPr/>
        <a:lstStyle/>
        <a:p>
          <a:endParaRPr lang="tr-TR"/>
        </a:p>
      </dgm:t>
    </dgm:pt>
  </dgm:ptLst>
  <dgm:cxnLst>
    <dgm:cxn modelId="{920BDE3F-4BBE-409F-9057-19DFD020C612}" type="presOf" srcId="{73C67DC4-B1A8-4254-85A0-95B704E43DEB}" destId="{FF0B87D2-75D3-4586-A256-56A63F1C916B}" srcOrd="0" destOrd="0" presId="urn:microsoft.com/office/officeart/2005/8/layout/vList5"/>
    <dgm:cxn modelId="{EF568EB4-72F0-49A7-9699-DFF497BAA523}" srcId="{8965356D-18F5-4790-9E50-F22F71D061DB}" destId="{8CEEA86C-F418-4F6D-920D-74BCFE603A47}" srcOrd="0" destOrd="0" parTransId="{86B78E08-F6A4-4BD1-8B5C-B4CF9DD6CFED}" sibTransId="{A509F94E-C799-4605-B890-3ADACAAC0519}"/>
    <dgm:cxn modelId="{425C79C1-5112-46E0-9AF1-D5E3751107C5}" type="presOf" srcId="{8965356D-18F5-4790-9E50-F22F71D061DB}" destId="{5BF99AB3-391A-47C6-856A-4F78CF9069E9}" srcOrd="0" destOrd="0" presId="urn:microsoft.com/office/officeart/2005/8/layout/vList5"/>
    <dgm:cxn modelId="{70BB072B-1837-40FB-9DC2-7AD37BA57611}" type="presOf" srcId="{8CEEA86C-F418-4F6D-920D-74BCFE603A47}" destId="{829D443C-C09B-4CB1-B6BE-367D0FCB4A54}" srcOrd="0" destOrd="0" presId="urn:microsoft.com/office/officeart/2005/8/layout/vList5"/>
    <dgm:cxn modelId="{A60AAC8B-70BD-46E5-8236-4857179A700F}" type="presOf" srcId="{5DD34386-1980-40CE-9459-416C89312D65}" destId="{8094CEFE-9F24-4661-B0A7-90C64774C55A}" srcOrd="0" destOrd="0" presId="urn:microsoft.com/office/officeart/2005/8/layout/vList5"/>
    <dgm:cxn modelId="{C7E778BE-1930-4F3E-8B43-DBFCB14FFAC8}" type="presOf" srcId="{65A09A82-BEE7-478E-A66B-C8D05454F6CA}" destId="{7850A369-3517-46E5-B66B-041209CDF8E4}" srcOrd="0" destOrd="0" presId="urn:microsoft.com/office/officeart/2005/8/layout/vList5"/>
    <dgm:cxn modelId="{1B53230A-8C20-4C33-AE7C-A2DF2D020149}" srcId="{F8B6DEAB-1CA9-4CDB-9B25-931E1932C182}" destId="{8965356D-18F5-4790-9E50-F22F71D061DB}" srcOrd="1" destOrd="0" parTransId="{BCA899E6-05D1-4934-83EE-B7681B5D654A}" sibTransId="{8332330F-C307-44B1-B8B9-8F84EE7B3408}"/>
    <dgm:cxn modelId="{CA7EA052-6833-44E9-A1C5-727C2A71E8F5}" srcId="{F8B6DEAB-1CA9-4CDB-9B25-931E1932C182}" destId="{5DD34386-1980-40CE-9459-416C89312D65}" srcOrd="2" destOrd="0" parTransId="{E8247CC3-8A1A-4BB4-ABD7-6D94AE8D60D3}" sibTransId="{C7DB603B-87FF-4BA8-8C8C-EE54209D38B8}"/>
    <dgm:cxn modelId="{3ED5CE54-911B-4DCA-A02B-A616CF55F6FA}" type="presOf" srcId="{3966BED5-9467-4519-8D3C-CD30784DF77D}" destId="{890692EB-55C4-4968-8153-A8DA5574AFF3}" srcOrd="0" destOrd="0" presId="urn:microsoft.com/office/officeart/2005/8/layout/vList5"/>
    <dgm:cxn modelId="{649DC700-4E4D-476B-83B5-2A0972AD6575}" type="presOf" srcId="{F8B6DEAB-1CA9-4CDB-9B25-931E1932C182}" destId="{366CF79F-A3AC-4479-B818-565E6F245429}" srcOrd="0" destOrd="0" presId="urn:microsoft.com/office/officeart/2005/8/layout/vList5"/>
    <dgm:cxn modelId="{1CD20117-14C1-4479-AEC4-D74E550FBF8B}" srcId="{5DD34386-1980-40CE-9459-416C89312D65}" destId="{73C67DC4-B1A8-4254-85A0-95B704E43DEB}" srcOrd="0" destOrd="0" parTransId="{7C743E1C-CFBB-4183-88EF-F8C3928543AE}" sibTransId="{A7B9B7BB-ECD8-4165-9A8B-21F3078EFBC2}"/>
    <dgm:cxn modelId="{EA41CDD1-9BAD-4B72-92E9-862126D57F0D}" srcId="{F8B6DEAB-1CA9-4CDB-9B25-931E1932C182}" destId="{65A09A82-BEE7-478E-A66B-C8D05454F6CA}" srcOrd="0" destOrd="0" parTransId="{8A95399F-9501-40A0-9A6B-92738C995C71}" sibTransId="{17C96F53-1D85-4B60-B20F-D64D011FB999}"/>
    <dgm:cxn modelId="{0BEF7D99-74CC-47B5-9635-1827345E8D09}" srcId="{65A09A82-BEE7-478E-A66B-C8D05454F6CA}" destId="{3966BED5-9467-4519-8D3C-CD30784DF77D}" srcOrd="0" destOrd="0" parTransId="{EB3C14DA-1B08-40A9-A5BE-DEEAC005071A}" sibTransId="{AE358EB0-ACCC-4662-9EFD-12489A40759A}"/>
    <dgm:cxn modelId="{E3E77B84-E57C-4845-B3F2-3C0D72797568}" type="presParOf" srcId="{366CF79F-A3AC-4479-B818-565E6F245429}" destId="{BDC7750E-3413-4F8C-900D-150296F66A87}" srcOrd="0" destOrd="0" presId="urn:microsoft.com/office/officeart/2005/8/layout/vList5"/>
    <dgm:cxn modelId="{A64BC505-60BF-4E7C-A855-EF0902DBA970}" type="presParOf" srcId="{BDC7750E-3413-4F8C-900D-150296F66A87}" destId="{7850A369-3517-46E5-B66B-041209CDF8E4}" srcOrd="0" destOrd="0" presId="urn:microsoft.com/office/officeart/2005/8/layout/vList5"/>
    <dgm:cxn modelId="{C6B5881A-7104-4CE9-9704-989940B63350}" type="presParOf" srcId="{BDC7750E-3413-4F8C-900D-150296F66A87}" destId="{890692EB-55C4-4968-8153-A8DA5574AFF3}" srcOrd="1" destOrd="0" presId="urn:microsoft.com/office/officeart/2005/8/layout/vList5"/>
    <dgm:cxn modelId="{77AF8EB7-93D7-4B79-B049-2725B7780CB9}" type="presParOf" srcId="{366CF79F-A3AC-4479-B818-565E6F245429}" destId="{F20FC1C1-9FFC-47B2-B3A5-49618291994D}" srcOrd="1" destOrd="0" presId="urn:microsoft.com/office/officeart/2005/8/layout/vList5"/>
    <dgm:cxn modelId="{D1A0DEC6-3E43-4980-9D85-5953ED75F2C4}" type="presParOf" srcId="{366CF79F-A3AC-4479-B818-565E6F245429}" destId="{FF852393-9EE8-4D7F-88C5-F74D481698DD}" srcOrd="2" destOrd="0" presId="urn:microsoft.com/office/officeart/2005/8/layout/vList5"/>
    <dgm:cxn modelId="{DF86E004-16F8-4C19-A432-8253CD9CE0EC}" type="presParOf" srcId="{FF852393-9EE8-4D7F-88C5-F74D481698DD}" destId="{5BF99AB3-391A-47C6-856A-4F78CF9069E9}" srcOrd="0" destOrd="0" presId="urn:microsoft.com/office/officeart/2005/8/layout/vList5"/>
    <dgm:cxn modelId="{3524BB3C-894C-4A43-BF43-504A57B2CF78}" type="presParOf" srcId="{FF852393-9EE8-4D7F-88C5-F74D481698DD}" destId="{829D443C-C09B-4CB1-B6BE-367D0FCB4A54}" srcOrd="1" destOrd="0" presId="urn:microsoft.com/office/officeart/2005/8/layout/vList5"/>
    <dgm:cxn modelId="{5F6F777F-EA1F-4EDA-AB2B-3C405E9BE3AD}" type="presParOf" srcId="{366CF79F-A3AC-4479-B818-565E6F245429}" destId="{8297E8DB-23B7-452E-9FB9-FB93056616AC}" srcOrd="3" destOrd="0" presId="urn:microsoft.com/office/officeart/2005/8/layout/vList5"/>
    <dgm:cxn modelId="{44E81586-F947-4D80-997C-4C17EADF43CD}" type="presParOf" srcId="{366CF79F-A3AC-4479-B818-565E6F245429}" destId="{3A62DB06-554D-4C04-95C7-0181A2AC37FE}" srcOrd="4" destOrd="0" presId="urn:microsoft.com/office/officeart/2005/8/layout/vList5"/>
    <dgm:cxn modelId="{D3F297BB-90B7-48C7-B19F-C66BECFD065C}" type="presParOf" srcId="{3A62DB06-554D-4C04-95C7-0181A2AC37FE}" destId="{8094CEFE-9F24-4661-B0A7-90C64774C55A}" srcOrd="0" destOrd="0" presId="urn:microsoft.com/office/officeart/2005/8/layout/vList5"/>
    <dgm:cxn modelId="{3E2BA600-E8DF-448F-A431-FD77354A33EB}" type="presParOf" srcId="{3A62DB06-554D-4C04-95C7-0181A2AC37FE}" destId="{FF0B87D2-75D3-4586-A256-56A63F1C91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B6DEAB-1CA9-4CDB-9B25-931E1932C18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tr-TR"/>
        </a:p>
      </dgm:t>
    </dgm:pt>
    <dgm:pt modelId="{65A09A82-BEE7-478E-A66B-C8D05454F6CA}">
      <dgm:prSet phldrT="[Metin]" custT="1"/>
      <dgm:spPr/>
      <dgm:t>
        <a:bodyPr/>
        <a:lstStyle/>
        <a:p>
          <a:r>
            <a:rPr lang="tr-TR" sz="3000" dirty="0" smtClean="0"/>
            <a:t>Reaksiyon hızı</a:t>
          </a:r>
          <a:endParaRPr lang="tr-TR" sz="3000" dirty="0"/>
        </a:p>
      </dgm:t>
    </dgm:pt>
    <dgm:pt modelId="{8A95399F-9501-40A0-9A6B-92738C995C71}" type="parTrans" cxnId="{EA41CDD1-9BAD-4B72-92E9-862126D57F0D}">
      <dgm:prSet/>
      <dgm:spPr/>
      <dgm:t>
        <a:bodyPr/>
        <a:lstStyle/>
        <a:p>
          <a:endParaRPr lang="tr-TR"/>
        </a:p>
      </dgm:t>
    </dgm:pt>
    <dgm:pt modelId="{17C96F53-1D85-4B60-B20F-D64D011FB999}" type="sibTrans" cxnId="{EA41CDD1-9BAD-4B72-92E9-862126D57F0D}">
      <dgm:prSet/>
      <dgm:spPr/>
      <dgm:t>
        <a:bodyPr/>
        <a:lstStyle/>
        <a:p>
          <a:endParaRPr lang="tr-TR"/>
        </a:p>
      </dgm:t>
    </dgm:pt>
    <dgm:pt modelId="{3966BED5-9467-4519-8D3C-CD30784DF77D}">
      <dgm:prSet phldrT="[Metin]"/>
      <dgm:spPr/>
      <dgm:t>
        <a:bodyPr/>
        <a:lstStyle/>
        <a:p>
          <a:r>
            <a:rPr lang="tr-TR" dirty="0" smtClean="0"/>
            <a:t>Reaksiyon hızı 16-18 yaşlarında en üst düzeye ulaşmakla birlikte 7-10 yaşından itibaren geliştirilmesi gereken bir özelliktir.</a:t>
          </a:r>
          <a:endParaRPr lang="tr-TR" dirty="0"/>
        </a:p>
      </dgm:t>
    </dgm:pt>
    <dgm:pt modelId="{EB3C14DA-1B08-40A9-A5BE-DEEAC005071A}" type="parTrans" cxnId="{0BEF7D99-74CC-47B5-9635-1827345E8D09}">
      <dgm:prSet/>
      <dgm:spPr/>
      <dgm:t>
        <a:bodyPr/>
        <a:lstStyle/>
        <a:p>
          <a:endParaRPr lang="tr-TR"/>
        </a:p>
      </dgm:t>
    </dgm:pt>
    <dgm:pt modelId="{AE358EB0-ACCC-4662-9EFD-12489A40759A}" type="sibTrans" cxnId="{0BEF7D99-74CC-47B5-9635-1827345E8D09}">
      <dgm:prSet/>
      <dgm:spPr/>
      <dgm:t>
        <a:bodyPr/>
        <a:lstStyle/>
        <a:p>
          <a:endParaRPr lang="tr-TR"/>
        </a:p>
      </dgm:t>
    </dgm:pt>
    <dgm:pt modelId="{8965356D-18F5-4790-9E50-F22F71D061DB}">
      <dgm:prSet phldrT="[Metin]" custT="1"/>
      <dgm:spPr/>
      <dgm:t>
        <a:bodyPr/>
        <a:lstStyle/>
        <a:p>
          <a:r>
            <a:rPr lang="tr-TR" sz="3000" dirty="0" smtClean="0"/>
            <a:t>Koordinasyon</a:t>
          </a:r>
          <a:endParaRPr lang="tr-TR" sz="3000" dirty="0"/>
        </a:p>
      </dgm:t>
    </dgm:pt>
    <dgm:pt modelId="{BCA899E6-05D1-4934-83EE-B7681B5D654A}" type="parTrans" cxnId="{1B53230A-8C20-4C33-AE7C-A2DF2D020149}">
      <dgm:prSet/>
      <dgm:spPr/>
      <dgm:t>
        <a:bodyPr/>
        <a:lstStyle/>
        <a:p>
          <a:endParaRPr lang="tr-TR"/>
        </a:p>
      </dgm:t>
    </dgm:pt>
    <dgm:pt modelId="{8332330F-C307-44B1-B8B9-8F84EE7B3408}" type="sibTrans" cxnId="{1B53230A-8C20-4C33-AE7C-A2DF2D020149}">
      <dgm:prSet/>
      <dgm:spPr/>
      <dgm:t>
        <a:bodyPr/>
        <a:lstStyle/>
        <a:p>
          <a:endParaRPr lang="tr-TR"/>
        </a:p>
      </dgm:t>
    </dgm:pt>
    <dgm:pt modelId="{8CEEA86C-F418-4F6D-920D-74BCFE603A47}">
      <dgm:prSet phldrT="[Metin]"/>
      <dgm:spPr/>
      <dgm:t>
        <a:bodyPr/>
        <a:lstStyle/>
        <a:p>
          <a:r>
            <a:rPr lang="tr-TR" dirty="0" smtClean="0"/>
            <a:t>Çocukluk döneminde koordinasyonun gelişmesi olgunlaşma ve deneyimlere bağlı olarak gerçekleşmektedir. Merkezi sinir sistemindeki gelişmeler ilköğretim çağında çocukların </a:t>
          </a:r>
          <a:r>
            <a:rPr lang="tr-TR" dirty="0" err="1" smtClean="0"/>
            <a:t>koordinatif</a:t>
          </a:r>
          <a:r>
            <a:rPr lang="tr-TR" dirty="0" smtClean="0"/>
            <a:t> yeteneklerinin hızlı gelişmesine katkı sağlamaktadır. Ergenlik dönemine giriş ile birlikte koordinasyon düzeyinde azalma meydana gelmektedir. </a:t>
          </a:r>
          <a:endParaRPr lang="tr-TR" dirty="0"/>
        </a:p>
      </dgm:t>
    </dgm:pt>
    <dgm:pt modelId="{86B78E08-F6A4-4BD1-8B5C-B4CF9DD6CFED}" type="parTrans" cxnId="{EF568EB4-72F0-49A7-9699-DFF497BAA523}">
      <dgm:prSet/>
      <dgm:spPr/>
      <dgm:t>
        <a:bodyPr/>
        <a:lstStyle/>
        <a:p>
          <a:endParaRPr lang="tr-TR"/>
        </a:p>
      </dgm:t>
    </dgm:pt>
    <dgm:pt modelId="{A509F94E-C799-4605-B890-3ADACAAC0519}" type="sibTrans" cxnId="{EF568EB4-72F0-49A7-9699-DFF497BAA523}">
      <dgm:prSet/>
      <dgm:spPr/>
      <dgm:t>
        <a:bodyPr/>
        <a:lstStyle/>
        <a:p>
          <a:endParaRPr lang="tr-TR"/>
        </a:p>
      </dgm:t>
    </dgm:pt>
    <dgm:pt modelId="{5DD34386-1980-40CE-9459-416C89312D65}">
      <dgm:prSet phldrT="[Metin]" custT="1"/>
      <dgm:spPr/>
      <dgm:t>
        <a:bodyPr/>
        <a:lstStyle/>
        <a:p>
          <a:r>
            <a:rPr lang="tr-TR" sz="3000" dirty="0" smtClean="0"/>
            <a:t>Sürat</a:t>
          </a:r>
          <a:endParaRPr lang="tr-TR" sz="3000" dirty="0"/>
        </a:p>
      </dgm:t>
    </dgm:pt>
    <dgm:pt modelId="{E8247CC3-8A1A-4BB4-ABD7-6D94AE8D60D3}" type="parTrans" cxnId="{CA7EA052-6833-44E9-A1C5-727C2A71E8F5}">
      <dgm:prSet/>
      <dgm:spPr/>
      <dgm:t>
        <a:bodyPr/>
        <a:lstStyle/>
        <a:p>
          <a:endParaRPr lang="tr-TR"/>
        </a:p>
      </dgm:t>
    </dgm:pt>
    <dgm:pt modelId="{C7DB603B-87FF-4BA8-8C8C-EE54209D38B8}" type="sibTrans" cxnId="{CA7EA052-6833-44E9-A1C5-727C2A71E8F5}">
      <dgm:prSet/>
      <dgm:spPr/>
      <dgm:t>
        <a:bodyPr/>
        <a:lstStyle/>
        <a:p>
          <a:endParaRPr lang="tr-TR"/>
        </a:p>
      </dgm:t>
    </dgm:pt>
    <dgm:pt modelId="{73C67DC4-B1A8-4254-85A0-95B704E43DEB}">
      <dgm:prSet phldrT="[Metin]"/>
      <dgm:spPr/>
      <dgm:t>
        <a:bodyPr/>
        <a:lstStyle/>
        <a:p>
          <a:r>
            <a:rPr lang="tr-TR" dirty="0" smtClean="0"/>
            <a:t>Sürat özelliğinin geliştirilmesine küçük yaşlarda başlanmalıdır. Çünkü çocukluk çağında fizyolojik yapı özellikleri sürat gelişimi için en uygun durumdadır.</a:t>
          </a:r>
          <a:endParaRPr lang="tr-TR" dirty="0"/>
        </a:p>
      </dgm:t>
    </dgm:pt>
    <dgm:pt modelId="{7C743E1C-CFBB-4183-88EF-F8C3928543AE}" type="parTrans" cxnId="{1CD20117-14C1-4479-AEC4-D74E550FBF8B}">
      <dgm:prSet/>
      <dgm:spPr/>
      <dgm:t>
        <a:bodyPr/>
        <a:lstStyle/>
        <a:p>
          <a:endParaRPr lang="tr-TR"/>
        </a:p>
      </dgm:t>
    </dgm:pt>
    <dgm:pt modelId="{A7B9B7BB-ECD8-4165-9A8B-21F3078EFBC2}" type="sibTrans" cxnId="{1CD20117-14C1-4479-AEC4-D74E550FBF8B}">
      <dgm:prSet/>
      <dgm:spPr/>
      <dgm:t>
        <a:bodyPr/>
        <a:lstStyle/>
        <a:p>
          <a:endParaRPr lang="tr-TR"/>
        </a:p>
      </dgm:t>
    </dgm:pt>
    <dgm:pt modelId="{366CF79F-A3AC-4479-B818-565E6F245429}" type="pres">
      <dgm:prSet presAssocID="{F8B6DEAB-1CA9-4CDB-9B25-931E1932C182}" presName="Name0" presStyleCnt="0">
        <dgm:presLayoutVars>
          <dgm:dir/>
          <dgm:animLvl val="lvl"/>
          <dgm:resizeHandles val="exact"/>
        </dgm:presLayoutVars>
      </dgm:prSet>
      <dgm:spPr/>
      <dgm:t>
        <a:bodyPr/>
        <a:lstStyle/>
        <a:p>
          <a:endParaRPr lang="en-US"/>
        </a:p>
      </dgm:t>
    </dgm:pt>
    <dgm:pt modelId="{BDC7750E-3413-4F8C-900D-150296F66A87}" type="pres">
      <dgm:prSet presAssocID="{65A09A82-BEE7-478E-A66B-C8D05454F6CA}" presName="linNode" presStyleCnt="0"/>
      <dgm:spPr/>
    </dgm:pt>
    <dgm:pt modelId="{7850A369-3517-46E5-B66B-041209CDF8E4}" type="pres">
      <dgm:prSet presAssocID="{65A09A82-BEE7-478E-A66B-C8D05454F6CA}" presName="parentText" presStyleLbl="node1" presStyleIdx="0" presStyleCnt="3" custScaleX="62430">
        <dgm:presLayoutVars>
          <dgm:chMax val="1"/>
          <dgm:bulletEnabled val="1"/>
        </dgm:presLayoutVars>
      </dgm:prSet>
      <dgm:spPr/>
      <dgm:t>
        <a:bodyPr/>
        <a:lstStyle/>
        <a:p>
          <a:endParaRPr lang="en-US"/>
        </a:p>
      </dgm:t>
    </dgm:pt>
    <dgm:pt modelId="{890692EB-55C4-4968-8153-A8DA5574AFF3}" type="pres">
      <dgm:prSet presAssocID="{65A09A82-BEE7-478E-A66B-C8D05454F6CA}" presName="descendantText" presStyleLbl="alignAccFollowNode1" presStyleIdx="0" presStyleCnt="3">
        <dgm:presLayoutVars>
          <dgm:bulletEnabled val="1"/>
        </dgm:presLayoutVars>
      </dgm:prSet>
      <dgm:spPr/>
      <dgm:t>
        <a:bodyPr/>
        <a:lstStyle/>
        <a:p>
          <a:endParaRPr lang="tr-TR"/>
        </a:p>
      </dgm:t>
    </dgm:pt>
    <dgm:pt modelId="{F20FC1C1-9FFC-47B2-B3A5-49618291994D}" type="pres">
      <dgm:prSet presAssocID="{17C96F53-1D85-4B60-B20F-D64D011FB999}" presName="sp" presStyleCnt="0"/>
      <dgm:spPr/>
    </dgm:pt>
    <dgm:pt modelId="{FF852393-9EE8-4D7F-88C5-F74D481698DD}" type="pres">
      <dgm:prSet presAssocID="{8965356D-18F5-4790-9E50-F22F71D061DB}" presName="linNode" presStyleCnt="0"/>
      <dgm:spPr/>
    </dgm:pt>
    <dgm:pt modelId="{5BF99AB3-391A-47C6-856A-4F78CF9069E9}" type="pres">
      <dgm:prSet presAssocID="{8965356D-18F5-4790-9E50-F22F71D061DB}" presName="parentText" presStyleLbl="node1" presStyleIdx="1" presStyleCnt="3" custScaleX="66810">
        <dgm:presLayoutVars>
          <dgm:chMax val="1"/>
          <dgm:bulletEnabled val="1"/>
        </dgm:presLayoutVars>
      </dgm:prSet>
      <dgm:spPr/>
      <dgm:t>
        <a:bodyPr/>
        <a:lstStyle/>
        <a:p>
          <a:endParaRPr lang="en-US"/>
        </a:p>
      </dgm:t>
    </dgm:pt>
    <dgm:pt modelId="{829D443C-C09B-4CB1-B6BE-367D0FCB4A54}" type="pres">
      <dgm:prSet presAssocID="{8965356D-18F5-4790-9E50-F22F71D061DB}" presName="descendantText" presStyleLbl="alignAccFollowNode1" presStyleIdx="1" presStyleCnt="3" custScaleX="131181">
        <dgm:presLayoutVars>
          <dgm:bulletEnabled val="1"/>
        </dgm:presLayoutVars>
      </dgm:prSet>
      <dgm:spPr/>
      <dgm:t>
        <a:bodyPr/>
        <a:lstStyle/>
        <a:p>
          <a:endParaRPr lang="tr-TR"/>
        </a:p>
      </dgm:t>
    </dgm:pt>
    <dgm:pt modelId="{8297E8DB-23B7-452E-9FB9-FB93056616AC}" type="pres">
      <dgm:prSet presAssocID="{8332330F-C307-44B1-B8B9-8F84EE7B3408}" presName="sp" presStyleCnt="0"/>
      <dgm:spPr/>
    </dgm:pt>
    <dgm:pt modelId="{3A62DB06-554D-4C04-95C7-0181A2AC37FE}" type="pres">
      <dgm:prSet presAssocID="{5DD34386-1980-40CE-9459-416C89312D65}" presName="linNode" presStyleCnt="0"/>
      <dgm:spPr/>
    </dgm:pt>
    <dgm:pt modelId="{8094CEFE-9F24-4661-B0A7-90C64774C55A}" type="pres">
      <dgm:prSet presAssocID="{5DD34386-1980-40CE-9459-416C89312D65}" presName="parentText" presStyleLbl="node1" presStyleIdx="2" presStyleCnt="3" custScaleX="61893">
        <dgm:presLayoutVars>
          <dgm:chMax val="1"/>
          <dgm:bulletEnabled val="1"/>
        </dgm:presLayoutVars>
      </dgm:prSet>
      <dgm:spPr/>
      <dgm:t>
        <a:bodyPr/>
        <a:lstStyle/>
        <a:p>
          <a:endParaRPr lang="en-US"/>
        </a:p>
      </dgm:t>
    </dgm:pt>
    <dgm:pt modelId="{FF0B87D2-75D3-4586-A256-56A63F1C916B}" type="pres">
      <dgm:prSet presAssocID="{5DD34386-1980-40CE-9459-416C89312D65}" presName="descendantText" presStyleLbl="alignAccFollowNode1" presStyleIdx="2" presStyleCnt="3">
        <dgm:presLayoutVars>
          <dgm:bulletEnabled val="1"/>
        </dgm:presLayoutVars>
      </dgm:prSet>
      <dgm:spPr/>
      <dgm:t>
        <a:bodyPr/>
        <a:lstStyle/>
        <a:p>
          <a:endParaRPr lang="tr-TR"/>
        </a:p>
      </dgm:t>
    </dgm:pt>
  </dgm:ptLst>
  <dgm:cxnLst>
    <dgm:cxn modelId="{417FF217-E738-471C-B63E-BD520E00A67D}" type="presOf" srcId="{8CEEA86C-F418-4F6D-920D-74BCFE603A47}" destId="{829D443C-C09B-4CB1-B6BE-367D0FCB4A54}" srcOrd="0" destOrd="0" presId="urn:microsoft.com/office/officeart/2005/8/layout/vList5"/>
    <dgm:cxn modelId="{A97ACB6F-BB9E-4A6E-8E25-6FA0EE3FDDEA}" type="presOf" srcId="{8965356D-18F5-4790-9E50-F22F71D061DB}" destId="{5BF99AB3-391A-47C6-856A-4F78CF9069E9}" srcOrd="0" destOrd="0" presId="urn:microsoft.com/office/officeart/2005/8/layout/vList5"/>
    <dgm:cxn modelId="{EF568EB4-72F0-49A7-9699-DFF497BAA523}" srcId="{8965356D-18F5-4790-9E50-F22F71D061DB}" destId="{8CEEA86C-F418-4F6D-920D-74BCFE603A47}" srcOrd="0" destOrd="0" parTransId="{86B78E08-F6A4-4BD1-8B5C-B4CF9DD6CFED}" sibTransId="{A509F94E-C799-4605-B890-3ADACAAC0519}"/>
    <dgm:cxn modelId="{AD61AF43-D91F-4A7C-A983-FB74A5648818}" type="presOf" srcId="{F8B6DEAB-1CA9-4CDB-9B25-931E1932C182}" destId="{366CF79F-A3AC-4479-B818-565E6F245429}" srcOrd="0" destOrd="0" presId="urn:microsoft.com/office/officeart/2005/8/layout/vList5"/>
    <dgm:cxn modelId="{1B53230A-8C20-4C33-AE7C-A2DF2D020149}" srcId="{F8B6DEAB-1CA9-4CDB-9B25-931E1932C182}" destId="{8965356D-18F5-4790-9E50-F22F71D061DB}" srcOrd="1" destOrd="0" parTransId="{BCA899E6-05D1-4934-83EE-B7681B5D654A}" sibTransId="{8332330F-C307-44B1-B8B9-8F84EE7B3408}"/>
    <dgm:cxn modelId="{CA7EA052-6833-44E9-A1C5-727C2A71E8F5}" srcId="{F8B6DEAB-1CA9-4CDB-9B25-931E1932C182}" destId="{5DD34386-1980-40CE-9459-416C89312D65}" srcOrd="2" destOrd="0" parTransId="{E8247CC3-8A1A-4BB4-ABD7-6D94AE8D60D3}" sibTransId="{C7DB603B-87FF-4BA8-8C8C-EE54209D38B8}"/>
    <dgm:cxn modelId="{32B4224D-5377-4C19-8C07-7C1AE824EBDC}" type="presOf" srcId="{5DD34386-1980-40CE-9459-416C89312D65}" destId="{8094CEFE-9F24-4661-B0A7-90C64774C55A}" srcOrd="0" destOrd="0" presId="urn:microsoft.com/office/officeart/2005/8/layout/vList5"/>
    <dgm:cxn modelId="{672F897C-41D6-47F2-AB8C-784D40E72784}" type="presOf" srcId="{73C67DC4-B1A8-4254-85A0-95B704E43DEB}" destId="{FF0B87D2-75D3-4586-A256-56A63F1C916B}" srcOrd="0" destOrd="0" presId="urn:microsoft.com/office/officeart/2005/8/layout/vList5"/>
    <dgm:cxn modelId="{1CD20117-14C1-4479-AEC4-D74E550FBF8B}" srcId="{5DD34386-1980-40CE-9459-416C89312D65}" destId="{73C67DC4-B1A8-4254-85A0-95B704E43DEB}" srcOrd="0" destOrd="0" parTransId="{7C743E1C-CFBB-4183-88EF-F8C3928543AE}" sibTransId="{A7B9B7BB-ECD8-4165-9A8B-21F3078EFBC2}"/>
    <dgm:cxn modelId="{EA41CDD1-9BAD-4B72-92E9-862126D57F0D}" srcId="{F8B6DEAB-1CA9-4CDB-9B25-931E1932C182}" destId="{65A09A82-BEE7-478E-A66B-C8D05454F6CA}" srcOrd="0" destOrd="0" parTransId="{8A95399F-9501-40A0-9A6B-92738C995C71}" sibTransId="{17C96F53-1D85-4B60-B20F-D64D011FB999}"/>
    <dgm:cxn modelId="{638AC4C7-C6D4-4003-92DB-B67CC257B6DF}" type="presOf" srcId="{3966BED5-9467-4519-8D3C-CD30784DF77D}" destId="{890692EB-55C4-4968-8153-A8DA5574AFF3}" srcOrd="0" destOrd="0" presId="urn:microsoft.com/office/officeart/2005/8/layout/vList5"/>
    <dgm:cxn modelId="{0BEF7D99-74CC-47B5-9635-1827345E8D09}" srcId="{65A09A82-BEE7-478E-A66B-C8D05454F6CA}" destId="{3966BED5-9467-4519-8D3C-CD30784DF77D}" srcOrd="0" destOrd="0" parTransId="{EB3C14DA-1B08-40A9-A5BE-DEEAC005071A}" sibTransId="{AE358EB0-ACCC-4662-9EFD-12489A40759A}"/>
    <dgm:cxn modelId="{344E4168-BB9B-48CE-B927-B6F385DE8884}" type="presOf" srcId="{65A09A82-BEE7-478E-A66B-C8D05454F6CA}" destId="{7850A369-3517-46E5-B66B-041209CDF8E4}" srcOrd="0" destOrd="0" presId="urn:microsoft.com/office/officeart/2005/8/layout/vList5"/>
    <dgm:cxn modelId="{B4951673-1AD4-4270-9161-1A1BC231BCB1}" type="presParOf" srcId="{366CF79F-A3AC-4479-B818-565E6F245429}" destId="{BDC7750E-3413-4F8C-900D-150296F66A87}" srcOrd="0" destOrd="0" presId="urn:microsoft.com/office/officeart/2005/8/layout/vList5"/>
    <dgm:cxn modelId="{A857BA3A-DEBA-4F55-81FE-6367830E946C}" type="presParOf" srcId="{BDC7750E-3413-4F8C-900D-150296F66A87}" destId="{7850A369-3517-46E5-B66B-041209CDF8E4}" srcOrd="0" destOrd="0" presId="urn:microsoft.com/office/officeart/2005/8/layout/vList5"/>
    <dgm:cxn modelId="{B7072CE7-9A01-4224-A4BD-B095D22BBCBC}" type="presParOf" srcId="{BDC7750E-3413-4F8C-900D-150296F66A87}" destId="{890692EB-55C4-4968-8153-A8DA5574AFF3}" srcOrd="1" destOrd="0" presId="urn:microsoft.com/office/officeart/2005/8/layout/vList5"/>
    <dgm:cxn modelId="{65AFAD72-07BA-4A69-AD65-461FCA391AF3}" type="presParOf" srcId="{366CF79F-A3AC-4479-B818-565E6F245429}" destId="{F20FC1C1-9FFC-47B2-B3A5-49618291994D}" srcOrd="1" destOrd="0" presId="urn:microsoft.com/office/officeart/2005/8/layout/vList5"/>
    <dgm:cxn modelId="{08E215FC-ADD0-4B46-992A-D5F9134754E8}" type="presParOf" srcId="{366CF79F-A3AC-4479-B818-565E6F245429}" destId="{FF852393-9EE8-4D7F-88C5-F74D481698DD}" srcOrd="2" destOrd="0" presId="urn:microsoft.com/office/officeart/2005/8/layout/vList5"/>
    <dgm:cxn modelId="{BB4C2F9E-1D17-4469-A686-A5D49FE293CF}" type="presParOf" srcId="{FF852393-9EE8-4D7F-88C5-F74D481698DD}" destId="{5BF99AB3-391A-47C6-856A-4F78CF9069E9}" srcOrd="0" destOrd="0" presId="urn:microsoft.com/office/officeart/2005/8/layout/vList5"/>
    <dgm:cxn modelId="{10A2F3A6-4EA8-4DC5-8CB6-E170B5C037BF}" type="presParOf" srcId="{FF852393-9EE8-4D7F-88C5-F74D481698DD}" destId="{829D443C-C09B-4CB1-B6BE-367D0FCB4A54}" srcOrd="1" destOrd="0" presId="urn:microsoft.com/office/officeart/2005/8/layout/vList5"/>
    <dgm:cxn modelId="{CD1AF656-FCB2-4904-8626-0113A18B4E39}" type="presParOf" srcId="{366CF79F-A3AC-4479-B818-565E6F245429}" destId="{8297E8DB-23B7-452E-9FB9-FB93056616AC}" srcOrd="3" destOrd="0" presId="urn:microsoft.com/office/officeart/2005/8/layout/vList5"/>
    <dgm:cxn modelId="{0E524A40-4F58-4951-9D4B-904010A886F6}" type="presParOf" srcId="{366CF79F-A3AC-4479-B818-565E6F245429}" destId="{3A62DB06-554D-4C04-95C7-0181A2AC37FE}" srcOrd="4" destOrd="0" presId="urn:microsoft.com/office/officeart/2005/8/layout/vList5"/>
    <dgm:cxn modelId="{7FB0946B-BDDE-47BE-9BD8-AC21B1BE4A85}" type="presParOf" srcId="{3A62DB06-554D-4C04-95C7-0181A2AC37FE}" destId="{8094CEFE-9F24-4661-B0A7-90C64774C55A}" srcOrd="0" destOrd="0" presId="urn:microsoft.com/office/officeart/2005/8/layout/vList5"/>
    <dgm:cxn modelId="{98E34864-15B2-4C7F-8EA1-93ED33DE8D8E}" type="presParOf" srcId="{3A62DB06-554D-4C04-95C7-0181A2AC37FE}" destId="{FF0B87D2-75D3-4586-A256-56A63F1C91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B6DEAB-1CA9-4CDB-9B25-931E1932C18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tr-TR"/>
        </a:p>
      </dgm:t>
    </dgm:pt>
    <dgm:pt modelId="{65A09A82-BEE7-478E-A66B-C8D05454F6CA}">
      <dgm:prSet phldrT="[Metin]" custT="1"/>
      <dgm:spPr/>
      <dgm:t>
        <a:bodyPr/>
        <a:lstStyle/>
        <a:p>
          <a:r>
            <a:rPr lang="tr-TR" sz="3000" dirty="0" smtClean="0"/>
            <a:t>Dayanıklılık</a:t>
          </a:r>
          <a:endParaRPr lang="tr-TR" sz="3000" dirty="0"/>
        </a:p>
      </dgm:t>
    </dgm:pt>
    <dgm:pt modelId="{8A95399F-9501-40A0-9A6B-92738C995C71}" type="parTrans" cxnId="{EA41CDD1-9BAD-4B72-92E9-862126D57F0D}">
      <dgm:prSet/>
      <dgm:spPr/>
      <dgm:t>
        <a:bodyPr/>
        <a:lstStyle/>
        <a:p>
          <a:endParaRPr lang="tr-TR"/>
        </a:p>
      </dgm:t>
    </dgm:pt>
    <dgm:pt modelId="{17C96F53-1D85-4B60-B20F-D64D011FB999}" type="sibTrans" cxnId="{EA41CDD1-9BAD-4B72-92E9-862126D57F0D}">
      <dgm:prSet/>
      <dgm:spPr/>
      <dgm:t>
        <a:bodyPr/>
        <a:lstStyle/>
        <a:p>
          <a:endParaRPr lang="tr-TR"/>
        </a:p>
      </dgm:t>
    </dgm:pt>
    <dgm:pt modelId="{3966BED5-9467-4519-8D3C-CD30784DF77D}">
      <dgm:prSet phldrT="[Metin]"/>
      <dgm:spPr/>
      <dgm:t>
        <a:bodyPr/>
        <a:lstStyle/>
        <a:p>
          <a:r>
            <a:rPr lang="tr-TR" dirty="0" smtClean="0"/>
            <a:t>Çocuklarda 6-10 yaş arasında oksijen kullanım kapasitesinde </a:t>
          </a:r>
          <a:r>
            <a:rPr lang="tr-TR" dirty="0" smtClean="0"/>
            <a:t>sürekli </a:t>
          </a:r>
          <a:r>
            <a:rPr lang="tr-TR" dirty="0" smtClean="0"/>
            <a:t>bir artış meydana gelir. Okul öncesi dönemde ise yaşa uygun oyunlar ile dayanıklılık performansı geliştirilebilir. </a:t>
          </a:r>
          <a:endParaRPr lang="tr-TR" dirty="0"/>
        </a:p>
      </dgm:t>
    </dgm:pt>
    <dgm:pt modelId="{EB3C14DA-1B08-40A9-A5BE-DEEAC005071A}" type="parTrans" cxnId="{0BEF7D99-74CC-47B5-9635-1827345E8D09}">
      <dgm:prSet/>
      <dgm:spPr/>
      <dgm:t>
        <a:bodyPr/>
        <a:lstStyle/>
        <a:p>
          <a:endParaRPr lang="tr-TR"/>
        </a:p>
      </dgm:t>
    </dgm:pt>
    <dgm:pt modelId="{AE358EB0-ACCC-4662-9EFD-12489A40759A}" type="sibTrans" cxnId="{0BEF7D99-74CC-47B5-9635-1827345E8D09}">
      <dgm:prSet/>
      <dgm:spPr/>
      <dgm:t>
        <a:bodyPr/>
        <a:lstStyle/>
        <a:p>
          <a:endParaRPr lang="tr-TR"/>
        </a:p>
      </dgm:t>
    </dgm:pt>
    <dgm:pt modelId="{8965356D-18F5-4790-9E50-F22F71D061DB}">
      <dgm:prSet phldrT="[Metin]" custT="1"/>
      <dgm:spPr/>
      <dgm:t>
        <a:bodyPr/>
        <a:lstStyle/>
        <a:p>
          <a:r>
            <a:rPr lang="tr-TR" sz="3000" dirty="0" smtClean="0"/>
            <a:t>Esneklik</a:t>
          </a:r>
          <a:endParaRPr lang="tr-TR" sz="3000" dirty="0"/>
        </a:p>
      </dgm:t>
    </dgm:pt>
    <dgm:pt modelId="{BCA899E6-05D1-4934-83EE-B7681B5D654A}" type="parTrans" cxnId="{1B53230A-8C20-4C33-AE7C-A2DF2D020149}">
      <dgm:prSet/>
      <dgm:spPr/>
      <dgm:t>
        <a:bodyPr/>
        <a:lstStyle/>
        <a:p>
          <a:endParaRPr lang="tr-TR"/>
        </a:p>
      </dgm:t>
    </dgm:pt>
    <dgm:pt modelId="{8332330F-C307-44B1-B8B9-8F84EE7B3408}" type="sibTrans" cxnId="{1B53230A-8C20-4C33-AE7C-A2DF2D020149}">
      <dgm:prSet/>
      <dgm:spPr/>
      <dgm:t>
        <a:bodyPr/>
        <a:lstStyle/>
        <a:p>
          <a:endParaRPr lang="tr-TR"/>
        </a:p>
      </dgm:t>
    </dgm:pt>
    <dgm:pt modelId="{8CEEA86C-F418-4F6D-920D-74BCFE603A47}">
      <dgm:prSet phldrT="[Metin]"/>
      <dgm:spPr/>
      <dgm:t>
        <a:bodyPr/>
        <a:lstStyle/>
        <a:p>
          <a:r>
            <a:rPr lang="tr-TR" dirty="0" smtClean="0"/>
            <a:t>Esneklik özelliği küçük yaşlarda hızlı geliştirilebilen, bunun yanında ilerleyen yaşlarda gelişimi çok yavaş olan </a:t>
          </a:r>
          <a:r>
            <a:rPr lang="tr-TR" dirty="0" err="1" smtClean="0"/>
            <a:t>motorik</a:t>
          </a:r>
          <a:r>
            <a:rPr lang="tr-TR" dirty="0" smtClean="0"/>
            <a:t> bir özelliktir. </a:t>
          </a:r>
          <a:endParaRPr lang="tr-TR" dirty="0"/>
        </a:p>
      </dgm:t>
    </dgm:pt>
    <dgm:pt modelId="{86B78E08-F6A4-4BD1-8B5C-B4CF9DD6CFED}" type="parTrans" cxnId="{EF568EB4-72F0-49A7-9699-DFF497BAA523}">
      <dgm:prSet/>
      <dgm:spPr/>
      <dgm:t>
        <a:bodyPr/>
        <a:lstStyle/>
        <a:p>
          <a:endParaRPr lang="tr-TR"/>
        </a:p>
      </dgm:t>
    </dgm:pt>
    <dgm:pt modelId="{A509F94E-C799-4605-B890-3ADACAAC0519}" type="sibTrans" cxnId="{EF568EB4-72F0-49A7-9699-DFF497BAA523}">
      <dgm:prSet/>
      <dgm:spPr/>
      <dgm:t>
        <a:bodyPr/>
        <a:lstStyle/>
        <a:p>
          <a:endParaRPr lang="tr-TR"/>
        </a:p>
      </dgm:t>
    </dgm:pt>
    <dgm:pt modelId="{366CF79F-A3AC-4479-B818-565E6F245429}" type="pres">
      <dgm:prSet presAssocID="{F8B6DEAB-1CA9-4CDB-9B25-931E1932C182}" presName="Name0" presStyleCnt="0">
        <dgm:presLayoutVars>
          <dgm:dir/>
          <dgm:animLvl val="lvl"/>
          <dgm:resizeHandles val="exact"/>
        </dgm:presLayoutVars>
      </dgm:prSet>
      <dgm:spPr/>
      <dgm:t>
        <a:bodyPr/>
        <a:lstStyle/>
        <a:p>
          <a:endParaRPr lang="en-US"/>
        </a:p>
      </dgm:t>
    </dgm:pt>
    <dgm:pt modelId="{BDC7750E-3413-4F8C-900D-150296F66A87}" type="pres">
      <dgm:prSet presAssocID="{65A09A82-BEE7-478E-A66B-C8D05454F6CA}" presName="linNode" presStyleCnt="0"/>
      <dgm:spPr/>
    </dgm:pt>
    <dgm:pt modelId="{7850A369-3517-46E5-B66B-041209CDF8E4}" type="pres">
      <dgm:prSet presAssocID="{65A09A82-BEE7-478E-A66B-C8D05454F6CA}" presName="parentText" presStyleLbl="node1" presStyleIdx="0" presStyleCnt="2" custScaleX="59308">
        <dgm:presLayoutVars>
          <dgm:chMax val="1"/>
          <dgm:bulletEnabled val="1"/>
        </dgm:presLayoutVars>
      </dgm:prSet>
      <dgm:spPr/>
      <dgm:t>
        <a:bodyPr/>
        <a:lstStyle/>
        <a:p>
          <a:endParaRPr lang="en-US"/>
        </a:p>
      </dgm:t>
    </dgm:pt>
    <dgm:pt modelId="{890692EB-55C4-4968-8153-A8DA5574AFF3}" type="pres">
      <dgm:prSet presAssocID="{65A09A82-BEE7-478E-A66B-C8D05454F6CA}" presName="descendantText" presStyleLbl="alignAccFollowNode1" presStyleIdx="0" presStyleCnt="2">
        <dgm:presLayoutVars>
          <dgm:bulletEnabled val="1"/>
        </dgm:presLayoutVars>
      </dgm:prSet>
      <dgm:spPr/>
      <dgm:t>
        <a:bodyPr/>
        <a:lstStyle/>
        <a:p>
          <a:endParaRPr lang="tr-TR"/>
        </a:p>
      </dgm:t>
    </dgm:pt>
    <dgm:pt modelId="{F20FC1C1-9FFC-47B2-B3A5-49618291994D}" type="pres">
      <dgm:prSet presAssocID="{17C96F53-1D85-4B60-B20F-D64D011FB999}" presName="sp" presStyleCnt="0"/>
      <dgm:spPr/>
    </dgm:pt>
    <dgm:pt modelId="{FF852393-9EE8-4D7F-88C5-F74D481698DD}" type="pres">
      <dgm:prSet presAssocID="{8965356D-18F5-4790-9E50-F22F71D061DB}" presName="linNode" presStyleCnt="0"/>
      <dgm:spPr/>
    </dgm:pt>
    <dgm:pt modelId="{5BF99AB3-391A-47C6-856A-4F78CF9069E9}" type="pres">
      <dgm:prSet presAssocID="{8965356D-18F5-4790-9E50-F22F71D061DB}" presName="parentText" presStyleLbl="node1" presStyleIdx="1" presStyleCnt="2" custScaleX="59375">
        <dgm:presLayoutVars>
          <dgm:chMax val="1"/>
          <dgm:bulletEnabled val="1"/>
        </dgm:presLayoutVars>
      </dgm:prSet>
      <dgm:spPr/>
      <dgm:t>
        <a:bodyPr/>
        <a:lstStyle/>
        <a:p>
          <a:endParaRPr lang="tr-TR"/>
        </a:p>
      </dgm:t>
    </dgm:pt>
    <dgm:pt modelId="{829D443C-C09B-4CB1-B6BE-367D0FCB4A54}" type="pres">
      <dgm:prSet presAssocID="{8965356D-18F5-4790-9E50-F22F71D061DB}" presName="descendantText" presStyleLbl="alignAccFollowNode1" presStyleIdx="1" presStyleCnt="2">
        <dgm:presLayoutVars>
          <dgm:bulletEnabled val="1"/>
        </dgm:presLayoutVars>
      </dgm:prSet>
      <dgm:spPr/>
      <dgm:t>
        <a:bodyPr/>
        <a:lstStyle/>
        <a:p>
          <a:endParaRPr lang="tr-TR"/>
        </a:p>
      </dgm:t>
    </dgm:pt>
  </dgm:ptLst>
  <dgm:cxnLst>
    <dgm:cxn modelId="{EF568EB4-72F0-49A7-9699-DFF497BAA523}" srcId="{8965356D-18F5-4790-9E50-F22F71D061DB}" destId="{8CEEA86C-F418-4F6D-920D-74BCFE603A47}" srcOrd="0" destOrd="0" parTransId="{86B78E08-F6A4-4BD1-8B5C-B4CF9DD6CFED}" sibTransId="{A509F94E-C799-4605-B890-3ADACAAC0519}"/>
    <dgm:cxn modelId="{1B53230A-8C20-4C33-AE7C-A2DF2D020149}" srcId="{F8B6DEAB-1CA9-4CDB-9B25-931E1932C182}" destId="{8965356D-18F5-4790-9E50-F22F71D061DB}" srcOrd="1" destOrd="0" parTransId="{BCA899E6-05D1-4934-83EE-B7681B5D654A}" sibTransId="{8332330F-C307-44B1-B8B9-8F84EE7B3408}"/>
    <dgm:cxn modelId="{01FFBF4E-028E-40CF-BDE8-E9C8FADDEDF8}" type="presOf" srcId="{8CEEA86C-F418-4F6D-920D-74BCFE603A47}" destId="{829D443C-C09B-4CB1-B6BE-367D0FCB4A54}" srcOrd="0" destOrd="0" presId="urn:microsoft.com/office/officeart/2005/8/layout/vList5"/>
    <dgm:cxn modelId="{1F13B6D9-713B-45BC-AD95-C8D834912450}" type="presOf" srcId="{F8B6DEAB-1CA9-4CDB-9B25-931E1932C182}" destId="{366CF79F-A3AC-4479-B818-565E6F245429}" srcOrd="0" destOrd="0" presId="urn:microsoft.com/office/officeart/2005/8/layout/vList5"/>
    <dgm:cxn modelId="{B2BD8DCF-C1EA-476D-9644-FDEFE0E1DC1D}" type="presOf" srcId="{3966BED5-9467-4519-8D3C-CD30784DF77D}" destId="{890692EB-55C4-4968-8153-A8DA5574AFF3}" srcOrd="0" destOrd="0" presId="urn:microsoft.com/office/officeart/2005/8/layout/vList5"/>
    <dgm:cxn modelId="{EA41CDD1-9BAD-4B72-92E9-862126D57F0D}" srcId="{F8B6DEAB-1CA9-4CDB-9B25-931E1932C182}" destId="{65A09A82-BEE7-478E-A66B-C8D05454F6CA}" srcOrd="0" destOrd="0" parTransId="{8A95399F-9501-40A0-9A6B-92738C995C71}" sibTransId="{17C96F53-1D85-4B60-B20F-D64D011FB999}"/>
    <dgm:cxn modelId="{43F30B8A-C848-435D-B229-38A5AF378DEC}" type="presOf" srcId="{8965356D-18F5-4790-9E50-F22F71D061DB}" destId="{5BF99AB3-391A-47C6-856A-4F78CF9069E9}" srcOrd="0" destOrd="0" presId="urn:microsoft.com/office/officeart/2005/8/layout/vList5"/>
    <dgm:cxn modelId="{8D6125A6-4EF0-4CC1-B324-212D46F21716}" type="presOf" srcId="{65A09A82-BEE7-478E-A66B-C8D05454F6CA}" destId="{7850A369-3517-46E5-B66B-041209CDF8E4}" srcOrd="0" destOrd="0" presId="urn:microsoft.com/office/officeart/2005/8/layout/vList5"/>
    <dgm:cxn modelId="{0BEF7D99-74CC-47B5-9635-1827345E8D09}" srcId="{65A09A82-BEE7-478E-A66B-C8D05454F6CA}" destId="{3966BED5-9467-4519-8D3C-CD30784DF77D}" srcOrd="0" destOrd="0" parTransId="{EB3C14DA-1B08-40A9-A5BE-DEEAC005071A}" sibTransId="{AE358EB0-ACCC-4662-9EFD-12489A40759A}"/>
    <dgm:cxn modelId="{890C1D8E-880D-4FFB-AAB8-EA947EDD8845}" type="presParOf" srcId="{366CF79F-A3AC-4479-B818-565E6F245429}" destId="{BDC7750E-3413-4F8C-900D-150296F66A87}" srcOrd="0" destOrd="0" presId="urn:microsoft.com/office/officeart/2005/8/layout/vList5"/>
    <dgm:cxn modelId="{A86813C5-C323-4654-B9E1-7FCFFF7B5987}" type="presParOf" srcId="{BDC7750E-3413-4F8C-900D-150296F66A87}" destId="{7850A369-3517-46E5-B66B-041209CDF8E4}" srcOrd="0" destOrd="0" presId="urn:microsoft.com/office/officeart/2005/8/layout/vList5"/>
    <dgm:cxn modelId="{A671DD47-B298-40C5-B472-7E047B48989E}" type="presParOf" srcId="{BDC7750E-3413-4F8C-900D-150296F66A87}" destId="{890692EB-55C4-4968-8153-A8DA5574AFF3}" srcOrd="1" destOrd="0" presId="urn:microsoft.com/office/officeart/2005/8/layout/vList5"/>
    <dgm:cxn modelId="{1C6F927F-DC25-458E-8527-E82781E4F933}" type="presParOf" srcId="{366CF79F-A3AC-4479-B818-565E6F245429}" destId="{F20FC1C1-9FFC-47B2-B3A5-49618291994D}" srcOrd="1" destOrd="0" presId="urn:microsoft.com/office/officeart/2005/8/layout/vList5"/>
    <dgm:cxn modelId="{31483028-D96D-4573-B114-422644AFD2BF}" type="presParOf" srcId="{366CF79F-A3AC-4479-B818-565E6F245429}" destId="{FF852393-9EE8-4D7F-88C5-F74D481698DD}" srcOrd="2" destOrd="0" presId="urn:microsoft.com/office/officeart/2005/8/layout/vList5"/>
    <dgm:cxn modelId="{69AD5E38-6BFB-4A0C-9C1E-4D8057635B93}" type="presParOf" srcId="{FF852393-9EE8-4D7F-88C5-F74D481698DD}" destId="{5BF99AB3-391A-47C6-856A-4F78CF9069E9}" srcOrd="0" destOrd="0" presId="urn:microsoft.com/office/officeart/2005/8/layout/vList5"/>
    <dgm:cxn modelId="{AE6FFDFF-E2A1-4D11-B60A-E0375D25FBB2}" type="presParOf" srcId="{FF852393-9EE8-4D7F-88C5-F74D481698DD}" destId="{829D443C-C09B-4CB1-B6BE-367D0FCB4A5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C2DD8B-F7E4-4D1E-B1D3-249C04F58D0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0456EC28-BEC0-4C48-9A6A-BB1369BEBB8E}">
      <dgm:prSet phldrT="[Metin]"/>
      <dgm:spPr/>
      <dgm:t>
        <a:bodyPr/>
        <a:lstStyle/>
        <a:p>
          <a:r>
            <a:rPr lang="tr-TR" dirty="0" smtClean="0"/>
            <a:t>Kalıtım</a:t>
          </a:r>
          <a:endParaRPr lang="tr-TR" dirty="0"/>
        </a:p>
      </dgm:t>
    </dgm:pt>
    <dgm:pt modelId="{83A9A4BF-9B6F-4F52-AF89-0CD1975CCA39}" type="parTrans" cxnId="{C6ECF7D2-F316-47F6-A80D-E628232D14F6}">
      <dgm:prSet/>
      <dgm:spPr/>
      <dgm:t>
        <a:bodyPr/>
        <a:lstStyle/>
        <a:p>
          <a:endParaRPr lang="tr-TR"/>
        </a:p>
      </dgm:t>
    </dgm:pt>
    <dgm:pt modelId="{830DC8A1-B99A-4298-A6D1-6B279107A47C}" type="sibTrans" cxnId="{C6ECF7D2-F316-47F6-A80D-E628232D14F6}">
      <dgm:prSet/>
      <dgm:spPr/>
      <dgm:t>
        <a:bodyPr/>
        <a:lstStyle/>
        <a:p>
          <a:endParaRPr lang="tr-TR"/>
        </a:p>
      </dgm:t>
    </dgm:pt>
    <dgm:pt modelId="{CE97D6E8-C895-4F99-9C7D-0CEF28885DF7}">
      <dgm:prSet phldrT="[Metin]"/>
      <dgm:spPr/>
      <dgm:t>
        <a:bodyPr/>
        <a:lstStyle/>
        <a:p>
          <a:r>
            <a:rPr lang="tr-TR" dirty="0" smtClean="0"/>
            <a:t>Her çocuğun büyüme örneği, kromozomlarında bulunan genlerle belirlenmiştir. Yani bireyin maksimum boyu, bu boya ulaşabileceği zamanı ve hızı, kemik ve cinsel olgunlaşması genetik şifreye bağlıdır.</a:t>
          </a:r>
          <a:endParaRPr lang="tr-TR" dirty="0"/>
        </a:p>
      </dgm:t>
    </dgm:pt>
    <dgm:pt modelId="{E3E60EF0-9977-4C4E-83F1-11B4C3426A13}" type="parTrans" cxnId="{03C60414-D421-4B25-874D-3D6DC58F3D4E}">
      <dgm:prSet/>
      <dgm:spPr/>
      <dgm:t>
        <a:bodyPr/>
        <a:lstStyle/>
        <a:p>
          <a:endParaRPr lang="tr-TR"/>
        </a:p>
      </dgm:t>
    </dgm:pt>
    <dgm:pt modelId="{8385FD7A-E097-4068-B58F-F1C3DCE86631}" type="sibTrans" cxnId="{03C60414-D421-4B25-874D-3D6DC58F3D4E}">
      <dgm:prSet/>
      <dgm:spPr/>
      <dgm:t>
        <a:bodyPr/>
        <a:lstStyle/>
        <a:p>
          <a:endParaRPr lang="tr-TR"/>
        </a:p>
      </dgm:t>
    </dgm:pt>
    <dgm:pt modelId="{648A74BB-B761-422D-A9C0-1E35F2912E1D}">
      <dgm:prSet phldrT="[Metin]"/>
      <dgm:spPr/>
      <dgm:t>
        <a:bodyPr/>
        <a:lstStyle/>
        <a:p>
          <a:r>
            <a:rPr lang="tr-TR" dirty="0" smtClean="0"/>
            <a:t>Irk</a:t>
          </a:r>
          <a:endParaRPr lang="tr-TR" dirty="0"/>
        </a:p>
      </dgm:t>
    </dgm:pt>
    <dgm:pt modelId="{7786DC2E-8029-4309-BB5F-A20513173DAC}" type="parTrans" cxnId="{D0F5876E-141A-407D-B73A-BFCF7796A34A}">
      <dgm:prSet/>
      <dgm:spPr/>
      <dgm:t>
        <a:bodyPr/>
        <a:lstStyle/>
        <a:p>
          <a:endParaRPr lang="tr-TR"/>
        </a:p>
      </dgm:t>
    </dgm:pt>
    <dgm:pt modelId="{49FB62CA-E4D6-439A-9D73-73F3C1E3A4AB}" type="sibTrans" cxnId="{D0F5876E-141A-407D-B73A-BFCF7796A34A}">
      <dgm:prSet/>
      <dgm:spPr/>
      <dgm:t>
        <a:bodyPr/>
        <a:lstStyle/>
        <a:p>
          <a:endParaRPr lang="tr-TR"/>
        </a:p>
      </dgm:t>
    </dgm:pt>
    <dgm:pt modelId="{45AC6B5E-760D-49A2-B72F-2B6BF01CEB6A}">
      <dgm:prSet phldrT="[Metin]"/>
      <dgm:spPr/>
      <dgm:t>
        <a:bodyPr/>
        <a:lstStyle/>
        <a:p>
          <a:r>
            <a:rPr lang="tr-TR" dirty="0" smtClean="0"/>
            <a:t>Örneğin doğumda siyah ırk çocukları beyazlara göre daha hafif bulunmuştur. 14 yaşlarında ise siyah ırk çocukları beyazlardan daha ağır ve uzundurlar. </a:t>
          </a:r>
          <a:endParaRPr lang="tr-TR" dirty="0"/>
        </a:p>
      </dgm:t>
    </dgm:pt>
    <dgm:pt modelId="{D520C6D5-E34F-4510-96A8-CA40681579BB}" type="parTrans" cxnId="{F087A51E-4F43-47D1-9E4B-771D403CFD98}">
      <dgm:prSet/>
      <dgm:spPr/>
      <dgm:t>
        <a:bodyPr/>
        <a:lstStyle/>
        <a:p>
          <a:endParaRPr lang="tr-TR"/>
        </a:p>
      </dgm:t>
    </dgm:pt>
    <dgm:pt modelId="{5585154D-272E-452B-8380-FC05B6188F7C}" type="sibTrans" cxnId="{F087A51E-4F43-47D1-9E4B-771D403CFD98}">
      <dgm:prSet/>
      <dgm:spPr/>
      <dgm:t>
        <a:bodyPr/>
        <a:lstStyle/>
        <a:p>
          <a:endParaRPr lang="tr-TR"/>
        </a:p>
      </dgm:t>
    </dgm:pt>
    <dgm:pt modelId="{3B3B2CDA-AD14-4C17-9AD4-F01B49CB1519}">
      <dgm:prSet/>
      <dgm:spPr/>
      <dgm:t>
        <a:bodyPr/>
        <a:lstStyle/>
        <a:p>
          <a:r>
            <a:rPr lang="tr-TR" dirty="0" smtClean="0"/>
            <a:t>Cinsiyet</a:t>
          </a:r>
          <a:endParaRPr lang="tr-TR" dirty="0"/>
        </a:p>
      </dgm:t>
    </dgm:pt>
    <dgm:pt modelId="{FE95AB40-B901-48FF-B4BB-29785D5C512E}" type="parTrans" cxnId="{1015400D-3E32-4CE1-AA50-FB3E702C88AC}">
      <dgm:prSet/>
      <dgm:spPr/>
      <dgm:t>
        <a:bodyPr/>
        <a:lstStyle/>
        <a:p>
          <a:endParaRPr lang="tr-TR"/>
        </a:p>
      </dgm:t>
    </dgm:pt>
    <dgm:pt modelId="{60F21667-5CDD-4973-991B-7F2B30097E01}" type="sibTrans" cxnId="{1015400D-3E32-4CE1-AA50-FB3E702C88AC}">
      <dgm:prSet/>
      <dgm:spPr/>
      <dgm:t>
        <a:bodyPr/>
        <a:lstStyle/>
        <a:p>
          <a:endParaRPr lang="tr-TR"/>
        </a:p>
      </dgm:t>
    </dgm:pt>
    <dgm:pt modelId="{1B803672-381E-4E65-A3BD-1E1C0FF3B5D1}" type="pres">
      <dgm:prSet presAssocID="{71C2DD8B-F7E4-4D1E-B1D3-249C04F58D03}" presName="linear" presStyleCnt="0">
        <dgm:presLayoutVars>
          <dgm:animLvl val="lvl"/>
          <dgm:resizeHandles val="exact"/>
        </dgm:presLayoutVars>
      </dgm:prSet>
      <dgm:spPr/>
      <dgm:t>
        <a:bodyPr/>
        <a:lstStyle/>
        <a:p>
          <a:endParaRPr lang="en-US"/>
        </a:p>
      </dgm:t>
    </dgm:pt>
    <dgm:pt modelId="{7964C9E4-50C7-4F46-91A5-5973D76C8254}" type="pres">
      <dgm:prSet presAssocID="{0456EC28-BEC0-4C48-9A6A-BB1369BEBB8E}" presName="parentText" presStyleLbl="node1" presStyleIdx="0" presStyleCnt="3" custScaleX="43911" custScaleY="46490" custLinFactNeighborX="-25710" custLinFactNeighborY="-137">
        <dgm:presLayoutVars>
          <dgm:chMax val="0"/>
          <dgm:bulletEnabled val="1"/>
        </dgm:presLayoutVars>
      </dgm:prSet>
      <dgm:spPr/>
      <dgm:t>
        <a:bodyPr/>
        <a:lstStyle/>
        <a:p>
          <a:endParaRPr lang="en-US"/>
        </a:p>
      </dgm:t>
    </dgm:pt>
    <dgm:pt modelId="{53ACEE3E-21EC-47CA-92BB-AED1BED6E473}" type="pres">
      <dgm:prSet presAssocID="{0456EC28-BEC0-4C48-9A6A-BB1369BEBB8E}" presName="childText" presStyleLbl="revTx" presStyleIdx="0" presStyleCnt="2" custScaleY="18673">
        <dgm:presLayoutVars>
          <dgm:bulletEnabled val="1"/>
        </dgm:presLayoutVars>
      </dgm:prSet>
      <dgm:spPr/>
      <dgm:t>
        <a:bodyPr/>
        <a:lstStyle/>
        <a:p>
          <a:endParaRPr lang="tr-TR"/>
        </a:p>
      </dgm:t>
    </dgm:pt>
    <dgm:pt modelId="{D7E81EA5-5326-4146-A616-E1E0E0E13B96}" type="pres">
      <dgm:prSet presAssocID="{648A74BB-B761-422D-A9C0-1E35F2912E1D}" presName="parentText" presStyleLbl="node1" presStyleIdx="1" presStyleCnt="3" custScaleX="44171" custScaleY="44848" custLinFactNeighborX="-25840">
        <dgm:presLayoutVars>
          <dgm:chMax val="0"/>
          <dgm:bulletEnabled val="1"/>
        </dgm:presLayoutVars>
      </dgm:prSet>
      <dgm:spPr/>
      <dgm:t>
        <a:bodyPr/>
        <a:lstStyle/>
        <a:p>
          <a:endParaRPr lang="en-US"/>
        </a:p>
      </dgm:t>
    </dgm:pt>
    <dgm:pt modelId="{7BE9B717-AD3F-4209-A6FF-C849C9E74654}" type="pres">
      <dgm:prSet presAssocID="{648A74BB-B761-422D-A9C0-1E35F2912E1D}" presName="childText" presStyleLbl="revTx" presStyleIdx="1" presStyleCnt="2" custScaleY="22726">
        <dgm:presLayoutVars>
          <dgm:bulletEnabled val="1"/>
        </dgm:presLayoutVars>
      </dgm:prSet>
      <dgm:spPr/>
      <dgm:t>
        <a:bodyPr/>
        <a:lstStyle/>
        <a:p>
          <a:endParaRPr lang="tr-TR"/>
        </a:p>
      </dgm:t>
    </dgm:pt>
    <dgm:pt modelId="{4D95E69B-A121-4F5F-AEB0-DE6D56789828}" type="pres">
      <dgm:prSet presAssocID="{3B3B2CDA-AD14-4C17-9AD4-F01B49CB1519}" presName="parentText" presStyleLbl="node1" presStyleIdx="2" presStyleCnt="3" custScaleX="44324" custScaleY="48915" custLinFactNeighborX="-25404" custLinFactNeighborY="-822">
        <dgm:presLayoutVars>
          <dgm:chMax val="0"/>
          <dgm:bulletEnabled val="1"/>
        </dgm:presLayoutVars>
      </dgm:prSet>
      <dgm:spPr/>
      <dgm:t>
        <a:bodyPr/>
        <a:lstStyle/>
        <a:p>
          <a:endParaRPr lang="en-US"/>
        </a:p>
      </dgm:t>
    </dgm:pt>
  </dgm:ptLst>
  <dgm:cxnLst>
    <dgm:cxn modelId="{03C60414-D421-4B25-874D-3D6DC58F3D4E}" srcId="{0456EC28-BEC0-4C48-9A6A-BB1369BEBB8E}" destId="{CE97D6E8-C895-4F99-9C7D-0CEF28885DF7}" srcOrd="0" destOrd="0" parTransId="{E3E60EF0-9977-4C4E-83F1-11B4C3426A13}" sibTransId="{8385FD7A-E097-4068-B58F-F1C3DCE86631}"/>
    <dgm:cxn modelId="{320803D2-2549-49CC-897A-1F6D271E2665}" type="presOf" srcId="{71C2DD8B-F7E4-4D1E-B1D3-249C04F58D03}" destId="{1B803672-381E-4E65-A3BD-1E1C0FF3B5D1}" srcOrd="0" destOrd="0" presId="urn:microsoft.com/office/officeart/2005/8/layout/vList2"/>
    <dgm:cxn modelId="{ED53831E-2FC7-43EE-B310-C58BB142489C}" type="presOf" srcId="{CE97D6E8-C895-4F99-9C7D-0CEF28885DF7}" destId="{53ACEE3E-21EC-47CA-92BB-AED1BED6E473}" srcOrd="0" destOrd="0" presId="urn:microsoft.com/office/officeart/2005/8/layout/vList2"/>
    <dgm:cxn modelId="{1015400D-3E32-4CE1-AA50-FB3E702C88AC}" srcId="{71C2DD8B-F7E4-4D1E-B1D3-249C04F58D03}" destId="{3B3B2CDA-AD14-4C17-9AD4-F01B49CB1519}" srcOrd="2" destOrd="0" parTransId="{FE95AB40-B901-48FF-B4BB-29785D5C512E}" sibTransId="{60F21667-5CDD-4973-991B-7F2B30097E01}"/>
    <dgm:cxn modelId="{D0F5876E-141A-407D-B73A-BFCF7796A34A}" srcId="{71C2DD8B-F7E4-4D1E-B1D3-249C04F58D03}" destId="{648A74BB-B761-422D-A9C0-1E35F2912E1D}" srcOrd="1" destOrd="0" parTransId="{7786DC2E-8029-4309-BB5F-A20513173DAC}" sibTransId="{49FB62CA-E4D6-439A-9D73-73F3C1E3A4AB}"/>
    <dgm:cxn modelId="{722AEDA0-D97E-4151-8CBF-7DBC7185269D}" type="presOf" srcId="{45AC6B5E-760D-49A2-B72F-2B6BF01CEB6A}" destId="{7BE9B717-AD3F-4209-A6FF-C849C9E74654}" srcOrd="0" destOrd="0" presId="urn:microsoft.com/office/officeart/2005/8/layout/vList2"/>
    <dgm:cxn modelId="{C6ECF7D2-F316-47F6-A80D-E628232D14F6}" srcId="{71C2DD8B-F7E4-4D1E-B1D3-249C04F58D03}" destId="{0456EC28-BEC0-4C48-9A6A-BB1369BEBB8E}" srcOrd="0" destOrd="0" parTransId="{83A9A4BF-9B6F-4F52-AF89-0CD1975CCA39}" sibTransId="{830DC8A1-B99A-4298-A6D1-6B279107A47C}"/>
    <dgm:cxn modelId="{54AB3989-90D5-4341-B3D9-FD442366D849}" type="presOf" srcId="{0456EC28-BEC0-4C48-9A6A-BB1369BEBB8E}" destId="{7964C9E4-50C7-4F46-91A5-5973D76C8254}" srcOrd="0" destOrd="0" presId="urn:microsoft.com/office/officeart/2005/8/layout/vList2"/>
    <dgm:cxn modelId="{C2DB79B4-C3CF-48BA-B560-2BB8A1CC6CE1}" type="presOf" srcId="{3B3B2CDA-AD14-4C17-9AD4-F01B49CB1519}" destId="{4D95E69B-A121-4F5F-AEB0-DE6D56789828}" srcOrd="0" destOrd="0" presId="urn:microsoft.com/office/officeart/2005/8/layout/vList2"/>
    <dgm:cxn modelId="{2ED159DD-BCC8-4D66-AEA8-0C936BDE7977}" type="presOf" srcId="{648A74BB-B761-422D-A9C0-1E35F2912E1D}" destId="{D7E81EA5-5326-4146-A616-E1E0E0E13B96}" srcOrd="0" destOrd="0" presId="urn:microsoft.com/office/officeart/2005/8/layout/vList2"/>
    <dgm:cxn modelId="{F087A51E-4F43-47D1-9E4B-771D403CFD98}" srcId="{648A74BB-B761-422D-A9C0-1E35F2912E1D}" destId="{45AC6B5E-760D-49A2-B72F-2B6BF01CEB6A}" srcOrd="0" destOrd="0" parTransId="{D520C6D5-E34F-4510-96A8-CA40681579BB}" sibTransId="{5585154D-272E-452B-8380-FC05B6188F7C}"/>
    <dgm:cxn modelId="{A61DD701-14DD-4100-AA36-B2F94015E59D}" type="presParOf" srcId="{1B803672-381E-4E65-A3BD-1E1C0FF3B5D1}" destId="{7964C9E4-50C7-4F46-91A5-5973D76C8254}" srcOrd="0" destOrd="0" presId="urn:microsoft.com/office/officeart/2005/8/layout/vList2"/>
    <dgm:cxn modelId="{03FF65FB-413A-40CE-92EA-CB1C4396970E}" type="presParOf" srcId="{1B803672-381E-4E65-A3BD-1E1C0FF3B5D1}" destId="{53ACEE3E-21EC-47CA-92BB-AED1BED6E473}" srcOrd="1" destOrd="0" presId="urn:microsoft.com/office/officeart/2005/8/layout/vList2"/>
    <dgm:cxn modelId="{A18DE941-0A24-48DD-AA67-9204E20874C6}" type="presParOf" srcId="{1B803672-381E-4E65-A3BD-1E1C0FF3B5D1}" destId="{D7E81EA5-5326-4146-A616-E1E0E0E13B96}" srcOrd="2" destOrd="0" presId="urn:microsoft.com/office/officeart/2005/8/layout/vList2"/>
    <dgm:cxn modelId="{DC05A6A5-9D12-4557-9878-A17D59D706B1}" type="presParOf" srcId="{1B803672-381E-4E65-A3BD-1E1C0FF3B5D1}" destId="{7BE9B717-AD3F-4209-A6FF-C849C9E74654}" srcOrd="3" destOrd="0" presId="urn:microsoft.com/office/officeart/2005/8/layout/vList2"/>
    <dgm:cxn modelId="{845D89AC-B88D-4788-A758-D0656CE7EB9D}" type="presParOf" srcId="{1B803672-381E-4E65-A3BD-1E1C0FF3B5D1}" destId="{4D95E69B-A121-4F5F-AEB0-DE6D567898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C2DD8B-F7E4-4D1E-B1D3-249C04F58D0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0456EC28-BEC0-4C48-9A6A-BB1369BEBB8E}">
      <dgm:prSet phldrT="[Metin]"/>
      <dgm:spPr/>
      <dgm:t>
        <a:bodyPr/>
        <a:lstStyle/>
        <a:p>
          <a:r>
            <a:rPr lang="tr-TR" dirty="0" smtClean="0"/>
            <a:t>Cinsiyet</a:t>
          </a:r>
          <a:endParaRPr lang="tr-TR" dirty="0"/>
        </a:p>
      </dgm:t>
    </dgm:pt>
    <dgm:pt modelId="{83A9A4BF-9B6F-4F52-AF89-0CD1975CCA39}" type="parTrans" cxnId="{C6ECF7D2-F316-47F6-A80D-E628232D14F6}">
      <dgm:prSet/>
      <dgm:spPr/>
      <dgm:t>
        <a:bodyPr/>
        <a:lstStyle/>
        <a:p>
          <a:endParaRPr lang="tr-TR"/>
        </a:p>
      </dgm:t>
    </dgm:pt>
    <dgm:pt modelId="{830DC8A1-B99A-4298-A6D1-6B279107A47C}" type="sibTrans" cxnId="{C6ECF7D2-F316-47F6-A80D-E628232D14F6}">
      <dgm:prSet/>
      <dgm:spPr/>
      <dgm:t>
        <a:bodyPr/>
        <a:lstStyle/>
        <a:p>
          <a:endParaRPr lang="tr-TR"/>
        </a:p>
      </dgm:t>
    </dgm:pt>
    <dgm:pt modelId="{CE97D6E8-C895-4F99-9C7D-0CEF28885DF7}">
      <dgm:prSet phldrT="[Metin]" custT="1"/>
      <dgm:spPr/>
      <dgm:t>
        <a:bodyPr/>
        <a:lstStyle/>
        <a:p>
          <a:r>
            <a:rPr lang="tr-TR" sz="2100" dirty="0" smtClean="0"/>
            <a:t>Fakat iki yıl sonra erkeklerde büyüme birden hızlanır ve birkaç yıl devam eder. </a:t>
          </a:r>
          <a:endParaRPr lang="tr-TR" sz="2100" dirty="0"/>
        </a:p>
      </dgm:t>
    </dgm:pt>
    <dgm:pt modelId="{E3E60EF0-9977-4C4E-83F1-11B4C3426A13}" type="parTrans" cxnId="{03C60414-D421-4B25-874D-3D6DC58F3D4E}">
      <dgm:prSet/>
      <dgm:spPr/>
      <dgm:t>
        <a:bodyPr/>
        <a:lstStyle/>
        <a:p>
          <a:endParaRPr lang="tr-TR"/>
        </a:p>
      </dgm:t>
    </dgm:pt>
    <dgm:pt modelId="{8385FD7A-E097-4068-B58F-F1C3DCE86631}" type="sibTrans" cxnId="{03C60414-D421-4B25-874D-3D6DC58F3D4E}">
      <dgm:prSet/>
      <dgm:spPr/>
      <dgm:t>
        <a:bodyPr/>
        <a:lstStyle/>
        <a:p>
          <a:endParaRPr lang="tr-TR"/>
        </a:p>
      </dgm:t>
    </dgm:pt>
    <dgm:pt modelId="{648A74BB-B761-422D-A9C0-1E35F2912E1D}">
      <dgm:prSet phldrT="[Metin]"/>
      <dgm:spPr/>
      <dgm:t>
        <a:bodyPr/>
        <a:lstStyle/>
        <a:p>
          <a:r>
            <a:rPr lang="tr-TR" dirty="0" smtClean="0"/>
            <a:t>İç salgı bezleri</a:t>
          </a:r>
          <a:endParaRPr lang="tr-TR" dirty="0"/>
        </a:p>
      </dgm:t>
    </dgm:pt>
    <dgm:pt modelId="{7786DC2E-8029-4309-BB5F-A20513173DAC}" type="parTrans" cxnId="{D0F5876E-141A-407D-B73A-BFCF7796A34A}">
      <dgm:prSet/>
      <dgm:spPr/>
      <dgm:t>
        <a:bodyPr/>
        <a:lstStyle/>
        <a:p>
          <a:endParaRPr lang="tr-TR"/>
        </a:p>
      </dgm:t>
    </dgm:pt>
    <dgm:pt modelId="{49FB62CA-E4D6-439A-9D73-73F3C1E3A4AB}" type="sibTrans" cxnId="{D0F5876E-141A-407D-B73A-BFCF7796A34A}">
      <dgm:prSet/>
      <dgm:spPr/>
      <dgm:t>
        <a:bodyPr/>
        <a:lstStyle/>
        <a:p>
          <a:endParaRPr lang="tr-TR"/>
        </a:p>
      </dgm:t>
    </dgm:pt>
    <dgm:pt modelId="{45AC6B5E-760D-49A2-B72F-2B6BF01CEB6A}">
      <dgm:prSet phldrT="[Metin]"/>
      <dgm:spPr/>
      <dgm:t>
        <a:bodyPr/>
        <a:lstStyle/>
        <a:p>
          <a:r>
            <a:rPr lang="tr-TR" dirty="0" smtClean="0"/>
            <a:t>Hipofiz ön lobu (GH, </a:t>
          </a:r>
          <a:r>
            <a:rPr lang="tr-TR" dirty="0" err="1" smtClean="0"/>
            <a:t>sOMATOTROPİN</a:t>
          </a:r>
          <a:r>
            <a:rPr lang="tr-TR" dirty="0" smtClean="0"/>
            <a:t>), </a:t>
          </a:r>
          <a:r>
            <a:rPr lang="tr-TR" dirty="0" err="1" smtClean="0"/>
            <a:t>tiroid</a:t>
          </a:r>
          <a:r>
            <a:rPr lang="tr-TR" dirty="0" smtClean="0"/>
            <a:t> (T3-T4), böbrek üstü bezleri ve </a:t>
          </a:r>
          <a:r>
            <a:rPr lang="tr-TR" dirty="0" err="1" smtClean="0"/>
            <a:t>gonadal</a:t>
          </a:r>
          <a:r>
            <a:rPr lang="tr-TR" dirty="0" smtClean="0"/>
            <a:t> hormonların (</a:t>
          </a:r>
          <a:r>
            <a:rPr lang="tr-TR" dirty="0" err="1" smtClean="0"/>
            <a:t>Androjen</a:t>
          </a:r>
          <a:r>
            <a:rPr lang="tr-TR" dirty="0" smtClean="0"/>
            <a:t>, Östrojen) büyüme ve gelişme üzerine hızlandırıcı etki yapar.</a:t>
          </a:r>
          <a:endParaRPr lang="tr-TR" dirty="0"/>
        </a:p>
      </dgm:t>
    </dgm:pt>
    <dgm:pt modelId="{D520C6D5-E34F-4510-96A8-CA40681579BB}" type="parTrans" cxnId="{F087A51E-4F43-47D1-9E4B-771D403CFD98}">
      <dgm:prSet/>
      <dgm:spPr/>
      <dgm:t>
        <a:bodyPr/>
        <a:lstStyle/>
        <a:p>
          <a:endParaRPr lang="tr-TR"/>
        </a:p>
      </dgm:t>
    </dgm:pt>
    <dgm:pt modelId="{5585154D-272E-452B-8380-FC05B6188F7C}" type="sibTrans" cxnId="{F087A51E-4F43-47D1-9E4B-771D403CFD98}">
      <dgm:prSet/>
      <dgm:spPr/>
      <dgm:t>
        <a:bodyPr/>
        <a:lstStyle/>
        <a:p>
          <a:endParaRPr lang="tr-TR"/>
        </a:p>
      </dgm:t>
    </dgm:pt>
    <dgm:pt modelId="{3B3B2CDA-AD14-4C17-9AD4-F01B49CB1519}">
      <dgm:prSet/>
      <dgm:spPr/>
      <dgm:t>
        <a:bodyPr/>
        <a:lstStyle/>
        <a:p>
          <a:r>
            <a:rPr lang="tr-TR" dirty="0" smtClean="0"/>
            <a:t>Beslenme</a:t>
          </a:r>
          <a:endParaRPr lang="tr-TR" dirty="0"/>
        </a:p>
      </dgm:t>
    </dgm:pt>
    <dgm:pt modelId="{FE95AB40-B901-48FF-B4BB-29785D5C512E}" type="parTrans" cxnId="{1015400D-3E32-4CE1-AA50-FB3E702C88AC}">
      <dgm:prSet/>
      <dgm:spPr/>
      <dgm:t>
        <a:bodyPr/>
        <a:lstStyle/>
        <a:p>
          <a:endParaRPr lang="tr-TR"/>
        </a:p>
      </dgm:t>
    </dgm:pt>
    <dgm:pt modelId="{60F21667-5CDD-4973-991B-7F2B30097E01}" type="sibTrans" cxnId="{1015400D-3E32-4CE1-AA50-FB3E702C88AC}">
      <dgm:prSet/>
      <dgm:spPr/>
      <dgm:t>
        <a:bodyPr/>
        <a:lstStyle/>
        <a:p>
          <a:endParaRPr lang="tr-TR"/>
        </a:p>
      </dgm:t>
    </dgm:pt>
    <dgm:pt modelId="{1B803672-381E-4E65-A3BD-1E1C0FF3B5D1}" type="pres">
      <dgm:prSet presAssocID="{71C2DD8B-F7E4-4D1E-B1D3-249C04F58D03}" presName="linear" presStyleCnt="0">
        <dgm:presLayoutVars>
          <dgm:animLvl val="lvl"/>
          <dgm:resizeHandles val="exact"/>
        </dgm:presLayoutVars>
      </dgm:prSet>
      <dgm:spPr/>
      <dgm:t>
        <a:bodyPr/>
        <a:lstStyle/>
        <a:p>
          <a:endParaRPr lang="en-US"/>
        </a:p>
      </dgm:t>
    </dgm:pt>
    <dgm:pt modelId="{7964C9E4-50C7-4F46-91A5-5973D76C8254}" type="pres">
      <dgm:prSet presAssocID="{0456EC28-BEC0-4C48-9A6A-BB1369BEBB8E}" presName="parentText" presStyleLbl="node1" presStyleIdx="0" presStyleCnt="3" custScaleX="43911" custScaleY="46490" custLinFactNeighborX="-26824" custLinFactNeighborY="-41838">
        <dgm:presLayoutVars>
          <dgm:chMax val="0"/>
          <dgm:bulletEnabled val="1"/>
        </dgm:presLayoutVars>
      </dgm:prSet>
      <dgm:spPr/>
      <dgm:t>
        <a:bodyPr/>
        <a:lstStyle/>
        <a:p>
          <a:endParaRPr lang="tr-TR"/>
        </a:p>
      </dgm:t>
    </dgm:pt>
    <dgm:pt modelId="{53ACEE3E-21EC-47CA-92BB-AED1BED6E473}" type="pres">
      <dgm:prSet presAssocID="{0456EC28-BEC0-4C48-9A6A-BB1369BEBB8E}" presName="childText" presStyleLbl="revTx" presStyleIdx="0" presStyleCnt="2" custScaleY="18673" custLinFactNeighborX="0" custLinFactNeighborY="-20849">
        <dgm:presLayoutVars>
          <dgm:bulletEnabled val="1"/>
        </dgm:presLayoutVars>
      </dgm:prSet>
      <dgm:spPr/>
      <dgm:t>
        <a:bodyPr/>
        <a:lstStyle/>
        <a:p>
          <a:endParaRPr lang="tr-TR"/>
        </a:p>
      </dgm:t>
    </dgm:pt>
    <dgm:pt modelId="{D7E81EA5-5326-4146-A616-E1E0E0E13B96}" type="pres">
      <dgm:prSet presAssocID="{648A74BB-B761-422D-A9C0-1E35F2912E1D}" presName="parentText" presStyleLbl="node1" presStyleIdx="1" presStyleCnt="3" custScaleX="44171" custScaleY="44848" custLinFactNeighborX="-25840">
        <dgm:presLayoutVars>
          <dgm:chMax val="0"/>
          <dgm:bulletEnabled val="1"/>
        </dgm:presLayoutVars>
      </dgm:prSet>
      <dgm:spPr/>
      <dgm:t>
        <a:bodyPr/>
        <a:lstStyle/>
        <a:p>
          <a:endParaRPr lang="tr-TR"/>
        </a:p>
      </dgm:t>
    </dgm:pt>
    <dgm:pt modelId="{7BE9B717-AD3F-4209-A6FF-C849C9E74654}" type="pres">
      <dgm:prSet presAssocID="{648A74BB-B761-422D-A9C0-1E35F2912E1D}" presName="childText" presStyleLbl="revTx" presStyleIdx="1" presStyleCnt="2" custScaleY="22726">
        <dgm:presLayoutVars>
          <dgm:bulletEnabled val="1"/>
        </dgm:presLayoutVars>
      </dgm:prSet>
      <dgm:spPr/>
      <dgm:t>
        <a:bodyPr/>
        <a:lstStyle/>
        <a:p>
          <a:endParaRPr lang="tr-TR"/>
        </a:p>
      </dgm:t>
    </dgm:pt>
    <dgm:pt modelId="{4D95E69B-A121-4F5F-AEB0-DE6D56789828}" type="pres">
      <dgm:prSet presAssocID="{3B3B2CDA-AD14-4C17-9AD4-F01B49CB1519}" presName="parentText" presStyleLbl="node1" presStyleIdx="2" presStyleCnt="3" custScaleX="42808" custScaleY="48915" custLinFactNeighborX="-25918" custLinFactNeighborY="-996">
        <dgm:presLayoutVars>
          <dgm:chMax val="0"/>
          <dgm:bulletEnabled val="1"/>
        </dgm:presLayoutVars>
      </dgm:prSet>
      <dgm:spPr/>
      <dgm:t>
        <a:bodyPr/>
        <a:lstStyle/>
        <a:p>
          <a:endParaRPr lang="tr-TR"/>
        </a:p>
      </dgm:t>
    </dgm:pt>
  </dgm:ptLst>
  <dgm:cxnLst>
    <dgm:cxn modelId="{56AEABCE-CD5C-47E7-98EE-A4C019ADE17C}" type="presOf" srcId="{648A74BB-B761-422D-A9C0-1E35F2912E1D}" destId="{D7E81EA5-5326-4146-A616-E1E0E0E13B96}" srcOrd="0" destOrd="0" presId="urn:microsoft.com/office/officeart/2005/8/layout/vList2"/>
    <dgm:cxn modelId="{B697FC44-91AB-44DD-88FB-A12C3325289B}" type="presOf" srcId="{0456EC28-BEC0-4C48-9A6A-BB1369BEBB8E}" destId="{7964C9E4-50C7-4F46-91A5-5973D76C8254}" srcOrd="0" destOrd="0" presId="urn:microsoft.com/office/officeart/2005/8/layout/vList2"/>
    <dgm:cxn modelId="{03C60414-D421-4B25-874D-3D6DC58F3D4E}" srcId="{0456EC28-BEC0-4C48-9A6A-BB1369BEBB8E}" destId="{CE97D6E8-C895-4F99-9C7D-0CEF28885DF7}" srcOrd="0" destOrd="0" parTransId="{E3E60EF0-9977-4C4E-83F1-11B4C3426A13}" sibTransId="{8385FD7A-E097-4068-B58F-F1C3DCE86631}"/>
    <dgm:cxn modelId="{07005EFB-EDE7-459C-A99C-1B2B8920D8AC}" type="presOf" srcId="{CE97D6E8-C895-4F99-9C7D-0CEF28885DF7}" destId="{53ACEE3E-21EC-47CA-92BB-AED1BED6E473}" srcOrd="0" destOrd="0" presId="urn:microsoft.com/office/officeart/2005/8/layout/vList2"/>
    <dgm:cxn modelId="{1015400D-3E32-4CE1-AA50-FB3E702C88AC}" srcId="{71C2DD8B-F7E4-4D1E-B1D3-249C04F58D03}" destId="{3B3B2CDA-AD14-4C17-9AD4-F01B49CB1519}" srcOrd="2" destOrd="0" parTransId="{FE95AB40-B901-48FF-B4BB-29785D5C512E}" sibTransId="{60F21667-5CDD-4973-991B-7F2B30097E01}"/>
    <dgm:cxn modelId="{EAD13FE5-FED4-4203-86CA-B4E1A1028697}" type="presOf" srcId="{3B3B2CDA-AD14-4C17-9AD4-F01B49CB1519}" destId="{4D95E69B-A121-4F5F-AEB0-DE6D56789828}" srcOrd="0" destOrd="0" presId="urn:microsoft.com/office/officeart/2005/8/layout/vList2"/>
    <dgm:cxn modelId="{D0F5876E-141A-407D-B73A-BFCF7796A34A}" srcId="{71C2DD8B-F7E4-4D1E-B1D3-249C04F58D03}" destId="{648A74BB-B761-422D-A9C0-1E35F2912E1D}" srcOrd="1" destOrd="0" parTransId="{7786DC2E-8029-4309-BB5F-A20513173DAC}" sibTransId="{49FB62CA-E4D6-439A-9D73-73F3C1E3A4AB}"/>
    <dgm:cxn modelId="{C6ECF7D2-F316-47F6-A80D-E628232D14F6}" srcId="{71C2DD8B-F7E4-4D1E-B1D3-249C04F58D03}" destId="{0456EC28-BEC0-4C48-9A6A-BB1369BEBB8E}" srcOrd="0" destOrd="0" parTransId="{83A9A4BF-9B6F-4F52-AF89-0CD1975CCA39}" sibTransId="{830DC8A1-B99A-4298-A6D1-6B279107A47C}"/>
    <dgm:cxn modelId="{CC29837A-4DCF-4C3C-A8EC-70618712F1A9}" type="presOf" srcId="{45AC6B5E-760D-49A2-B72F-2B6BF01CEB6A}" destId="{7BE9B717-AD3F-4209-A6FF-C849C9E74654}" srcOrd="0" destOrd="0" presId="urn:microsoft.com/office/officeart/2005/8/layout/vList2"/>
    <dgm:cxn modelId="{26794DB7-3CA4-487E-96E0-83FC8A6A9007}" type="presOf" srcId="{71C2DD8B-F7E4-4D1E-B1D3-249C04F58D03}" destId="{1B803672-381E-4E65-A3BD-1E1C0FF3B5D1}" srcOrd="0" destOrd="0" presId="urn:microsoft.com/office/officeart/2005/8/layout/vList2"/>
    <dgm:cxn modelId="{F087A51E-4F43-47D1-9E4B-771D403CFD98}" srcId="{648A74BB-B761-422D-A9C0-1E35F2912E1D}" destId="{45AC6B5E-760D-49A2-B72F-2B6BF01CEB6A}" srcOrd="0" destOrd="0" parTransId="{D520C6D5-E34F-4510-96A8-CA40681579BB}" sibTransId="{5585154D-272E-452B-8380-FC05B6188F7C}"/>
    <dgm:cxn modelId="{7AD50EAD-6F8F-4CDE-BCAE-CC822DA18DA6}" type="presParOf" srcId="{1B803672-381E-4E65-A3BD-1E1C0FF3B5D1}" destId="{7964C9E4-50C7-4F46-91A5-5973D76C8254}" srcOrd="0" destOrd="0" presId="urn:microsoft.com/office/officeart/2005/8/layout/vList2"/>
    <dgm:cxn modelId="{5FE57F8C-5ADE-4C29-B97C-F1BD1034F342}" type="presParOf" srcId="{1B803672-381E-4E65-A3BD-1E1C0FF3B5D1}" destId="{53ACEE3E-21EC-47CA-92BB-AED1BED6E473}" srcOrd="1" destOrd="0" presId="urn:microsoft.com/office/officeart/2005/8/layout/vList2"/>
    <dgm:cxn modelId="{D3494528-51C1-4BE3-A74D-FDBF96A071BE}" type="presParOf" srcId="{1B803672-381E-4E65-A3BD-1E1C0FF3B5D1}" destId="{D7E81EA5-5326-4146-A616-E1E0E0E13B96}" srcOrd="2" destOrd="0" presId="urn:microsoft.com/office/officeart/2005/8/layout/vList2"/>
    <dgm:cxn modelId="{23151F5B-79BC-4E92-8A67-AD01E87E7875}" type="presParOf" srcId="{1B803672-381E-4E65-A3BD-1E1C0FF3B5D1}" destId="{7BE9B717-AD3F-4209-A6FF-C849C9E74654}" srcOrd="3" destOrd="0" presId="urn:microsoft.com/office/officeart/2005/8/layout/vList2"/>
    <dgm:cxn modelId="{8FF865BD-88B3-43FD-A944-507247EBD2FC}" type="presParOf" srcId="{1B803672-381E-4E65-A3BD-1E1C0FF3B5D1}" destId="{4D95E69B-A121-4F5F-AEB0-DE6D567898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C2DD8B-F7E4-4D1E-B1D3-249C04F58D0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0456EC28-BEC0-4C48-9A6A-BB1369BEBB8E}">
      <dgm:prSet phldrT="[Metin]"/>
      <dgm:spPr/>
      <dgm:t>
        <a:bodyPr/>
        <a:lstStyle/>
        <a:p>
          <a:r>
            <a:rPr lang="tr-TR" dirty="0" smtClean="0"/>
            <a:t>Hastalıklar</a:t>
          </a:r>
          <a:endParaRPr lang="tr-TR" dirty="0"/>
        </a:p>
      </dgm:t>
    </dgm:pt>
    <dgm:pt modelId="{83A9A4BF-9B6F-4F52-AF89-0CD1975CCA39}" type="parTrans" cxnId="{C6ECF7D2-F316-47F6-A80D-E628232D14F6}">
      <dgm:prSet/>
      <dgm:spPr/>
      <dgm:t>
        <a:bodyPr/>
        <a:lstStyle/>
        <a:p>
          <a:endParaRPr lang="tr-TR"/>
        </a:p>
      </dgm:t>
    </dgm:pt>
    <dgm:pt modelId="{830DC8A1-B99A-4298-A6D1-6B279107A47C}" type="sibTrans" cxnId="{C6ECF7D2-F316-47F6-A80D-E628232D14F6}">
      <dgm:prSet/>
      <dgm:spPr/>
      <dgm:t>
        <a:bodyPr/>
        <a:lstStyle/>
        <a:p>
          <a:endParaRPr lang="tr-TR"/>
        </a:p>
      </dgm:t>
    </dgm:pt>
    <dgm:pt modelId="{CE97D6E8-C895-4F99-9C7D-0CEF28885DF7}">
      <dgm:prSet phldrT="[Metin]" custT="1"/>
      <dgm:spPr/>
      <dgm:t>
        <a:bodyPr/>
        <a:lstStyle/>
        <a:p>
          <a:r>
            <a:rPr lang="tr-TR" sz="2100" dirty="0" smtClean="0"/>
            <a:t>Hastalıklar ve yaralanmalar protein katabolizmasını arttırdığından büyümeyi yavaşlatır. Kronik hastalıklar büyümeyi yavaşlatırken, kısa süreli hastalıkların etkisi pek görülmez </a:t>
          </a:r>
          <a:endParaRPr lang="tr-TR" sz="2100" dirty="0"/>
        </a:p>
      </dgm:t>
    </dgm:pt>
    <dgm:pt modelId="{E3E60EF0-9977-4C4E-83F1-11B4C3426A13}" type="parTrans" cxnId="{03C60414-D421-4B25-874D-3D6DC58F3D4E}">
      <dgm:prSet/>
      <dgm:spPr/>
      <dgm:t>
        <a:bodyPr/>
        <a:lstStyle/>
        <a:p>
          <a:endParaRPr lang="tr-TR"/>
        </a:p>
      </dgm:t>
    </dgm:pt>
    <dgm:pt modelId="{8385FD7A-E097-4068-B58F-F1C3DCE86631}" type="sibTrans" cxnId="{03C60414-D421-4B25-874D-3D6DC58F3D4E}">
      <dgm:prSet/>
      <dgm:spPr/>
      <dgm:t>
        <a:bodyPr/>
        <a:lstStyle/>
        <a:p>
          <a:endParaRPr lang="tr-TR"/>
        </a:p>
      </dgm:t>
    </dgm:pt>
    <dgm:pt modelId="{648A74BB-B761-422D-A9C0-1E35F2912E1D}">
      <dgm:prSet phldrT="[Metin]"/>
      <dgm:spPr/>
      <dgm:t>
        <a:bodyPr/>
        <a:lstStyle/>
        <a:p>
          <a:r>
            <a:rPr lang="tr-TR" dirty="0" smtClean="0"/>
            <a:t>Mevsimler </a:t>
          </a:r>
          <a:endParaRPr lang="tr-TR" dirty="0"/>
        </a:p>
      </dgm:t>
    </dgm:pt>
    <dgm:pt modelId="{7786DC2E-8029-4309-BB5F-A20513173DAC}" type="parTrans" cxnId="{D0F5876E-141A-407D-B73A-BFCF7796A34A}">
      <dgm:prSet/>
      <dgm:spPr/>
      <dgm:t>
        <a:bodyPr/>
        <a:lstStyle/>
        <a:p>
          <a:endParaRPr lang="tr-TR"/>
        </a:p>
      </dgm:t>
    </dgm:pt>
    <dgm:pt modelId="{49FB62CA-E4D6-439A-9D73-73F3C1E3A4AB}" type="sibTrans" cxnId="{D0F5876E-141A-407D-B73A-BFCF7796A34A}">
      <dgm:prSet/>
      <dgm:spPr/>
      <dgm:t>
        <a:bodyPr/>
        <a:lstStyle/>
        <a:p>
          <a:endParaRPr lang="tr-TR"/>
        </a:p>
      </dgm:t>
    </dgm:pt>
    <dgm:pt modelId="{45AC6B5E-760D-49A2-B72F-2B6BF01CEB6A}">
      <dgm:prSet phldrT="[Metin]"/>
      <dgm:spPr/>
      <dgm:t>
        <a:bodyPr/>
        <a:lstStyle/>
        <a:p>
          <a:r>
            <a:rPr lang="tr-TR" dirty="0" smtClean="0"/>
            <a:t>Birçok çalışmada mevsimlerin büyüme hızına etkileri gösterilmiştir. Boyca büyüme ilkbaharda, ağırlık artışı ise sonbaharda hızlanmaktadır. Mart ve Mayıs aylarına rastlayan ortalama boyca büyüme hızı, eylül ve ekim aylarına göre iki misli fazladır.</a:t>
          </a:r>
          <a:endParaRPr lang="tr-TR" dirty="0"/>
        </a:p>
      </dgm:t>
    </dgm:pt>
    <dgm:pt modelId="{D520C6D5-E34F-4510-96A8-CA40681579BB}" type="parTrans" cxnId="{F087A51E-4F43-47D1-9E4B-771D403CFD98}">
      <dgm:prSet/>
      <dgm:spPr/>
      <dgm:t>
        <a:bodyPr/>
        <a:lstStyle/>
        <a:p>
          <a:endParaRPr lang="tr-TR"/>
        </a:p>
      </dgm:t>
    </dgm:pt>
    <dgm:pt modelId="{5585154D-272E-452B-8380-FC05B6188F7C}" type="sibTrans" cxnId="{F087A51E-4F43-47D1-9E4B-771D403CFD98}">
      <dgm:prSet/>
      <dgm:spPr/>
      <dgm:t>
        <a:bodyPr/>
        <a:lstStyle/>
        <a:p>
          <a:endParaRPr lang="tr-TR"/>
        </a:p>
      </dgm:t>
    </dgm:pt>
    <dgm:pt modelId="{3B3B2CDA-AD14-4C17-9AD4-F01B49CB1519}">
      <dgm:prSet/>
      <dgm:spPr/>
      <dgm:t>
        <a:bodyPr/>
        <a:lstStyle/>
        <a:p>
          <a:r>
            <a:rPr lang="tr-TR" dirty="0" err="1" smtClean="0"/>
            <a:t>Sosyo</a:t>
          </a:r>
          <a:r>
            <a:rPr lang="tr-TR" dirty="0" smtClean="0"/>
            <a:t>-ekonomik Düzey </a:t>
          </a:r>
          <a:endParaRPr lang="tr-TR" dirty="0"/>
        </a:p>
      </dgm:t>
    </dgm:pt>
    <dgm:pt modelId="{FE95AB40-B901-48FF-B4BB-29785D5C512E}" type="parTrans" cxnId="{1015400D-3E32-4CE1-AA50-FB3E702C88AC}">
      <dgm:prSet/>
      <dgm:spPr/>
      <dgm:t>
        <a:bodyPr/>
        <a:lstStyle/>
        <a:p>
          <a:endParaRPr lang="tr-TR"/>
        </a:p>
      </dgm:t>
    </dgm:pt>
    <dgm:pt modelId="{60F21667-5CDD-4973-991B-7F2B30097E01}" type="sibTrans" cxnId="{1015400D-3E32-4CE1-AA50-FB3E702C88AC}">
      <dgm:prSet/>
      <dgm:spPr/>
      <dgm:t>
        <a:bodyPr/>
        <a:lstStyle/>
        <a:p>
          <a:endParaRPr lang="tr-TR"/>
        </a:p>
      </dgm:t>
    </dgm:pt>
    <dgm:pt modelId="{1B803672-381E-4E65-A3BD-1E1C0FF3B5D1}" type="pres">
      <dgm:prSet presAssocID="{71C2DD8B-F7E4-4D1E-B1D3-249C04F58D03}" presName="linear" presStyleCnt="0">
        <dgm:presLayoutVars>
          <dgm:animLvl val="lvl"/>
          <dgm:resizeHandles val="exact"/>
        </dgm:presLayoutVars>
      </dgm:prSet>
      <dgm:spPr/>
      <dgm:t>
        <a:bodyPr/>
        <a:lstStyle/>
        <a:p>
          <a:endParaRPr lang="en-US"/>
        </a:p>
      </dgm:t>
    </dgm:pt>
    <dgm:pt modelId="{7964C9E4-50C7-4F46-91A5-5973D76C8254}" type="pres">
      <dgm:prSet presAssocID="{0456EC28-BEC0-4C48-9A6A-BB1369BEBB8E}" presName="parentText" presStyleLbl="node1" presStyleIdx="0" presStyleCnt="3" custScaleX="43911" custScaleY="46490" custLinFactNeighborX="-26824" custLinFactNeighborY="-41838">
        <dgm:presLayoutVars>
          <dgm:chMax val="0"/>
          <dgm:bulletEnabled val="1"/>
        </dgm:presLayoutVars>
      </dgm:prSet>
      <dgm:spPr/>
      <dgm:t>
        <a:bodyPr/>
        <a:lstStyle/>
        <a:p>
          <a:endParaRPr lang="tr-TR"/>
        </a:p>
      </dgm:t>
    </dgm:pt>
    <dgm:pt modelId="{53ACEE3E-21EC-47CA-92BB-AED1BED6E473}" type="pres">
      <dgm:prSet presAssocID="{0456EC28-BEC0-4C48-9A6A-BB1369BEBB8E}" presName="childText" presStyleLbl="revTx" presStyleIdx="0" presStyleCnt="2" custScaleY="18673" custLinFactNeighborY="-25814">
        <dgm:presLayoutVars>
          <dgm:bulletEnabled val="1"/>
        </dgm:presLayoutVars>
      </dgm:prSet>
      <dgm:spPr/>
      <dgm:t>
        <a:bodyPr/>
        <a:lstStyle/>
        <a:p>
          <a:endParaRPr lang="tr-TR"/>
        </a:p>
      </dgm:t>
    </dgm:pt>
    <dgm:pt modelId="{D7E81EA5-5326-4146-A616-E1E0E0E13B96}" type="pres">
      <dgm:prSet presAssocID="{648A74BB-B761-422D-A9C0-1E35F2912E1D}" presName="parentText" presStyleLbl="node1" presStyleIdx="1" presStyleCnt="3" custScaleX="44171" custScaleY="44848" custLinFactNeighborX="-25840">
        <dgm:presLayoutVars>
          <dgm:chMax val="0"/>
          <dgm:bulletEnabled val="1"/>
        </dgm:presLayoutVars>
      </dgm:prSet>
      <dgm:spPr/>
      <dgm:t>
        <a:bodyPr/>
        <a:lstStyle/>
        <a:p>
          <a:endParaRPr lang="tr-TR"/>
        </a:p>
      </dgm:t>
    </dgm:pt>
    <dgm:pt modelId="{7BE9B717-AD3F-4209-A6FF-C849C9E74654}" type="pres">
      <dgm:prSet presAssocID="{648A74BB-B761-422D-A9C0-1E35F2912E1D}" presName="childText" presStyleLbl="revTx" presStyleIdx="1" presStyleCnt="2" custScaleY="22726" custLinFactNeighborY="2978">
        <dgm:presLayoutVars>
          <dgm:bulletEnabled val="1"/>
        </dgm:presLayoutVars>
      </dgm:prSet>
      <dgm:spPr/>
      <dgm:t>
        <a:bodyPr/>
        <a:lstStyle/>
        <a:p>
          <a:endParaRPr lang="tr-TR"/>
        </a:p>
      </dgm:t>
    </dgm:pt>
    <dgm:pt modelId="{4D95E69B-A121-4F5F-AEB0-DE6D56789828}" type="pres">
      <dgm:prSet presAssocID="{3B3B2CDA-AD14-4C17-9AD4-F01B49CB1519}" presName="parentText" presStyleLbl="node1" presStyleIdx="2" presStyleCnt="3" custScaleX="42808" custScaleY="48915" custLinFactNeighborX="-25918" custLinFactNeighborY="-996">
        <dgm:presLayoutVars>
          <dgm:chMax val="0"/>
          <dgm:bulletEnabled val="1"/>
        </dgm:presLayoutVars>
      </dgm:prSet>
      <dgm:spPr/>
      <dgm:t>
        <a:bodyPr/>
        <a:lstStyle/>
        <a:p>
          <a:endParaRPr lang="tr-TR"/>
        </a:p>
      </dgm:t>
    </dgm:pt>
  </dgm:ptLst>
  <dgm:cxnLst>
    <dgm:cxn modelId="{C6D019BD-30AD-4EF4-9A59-827A04A47B64}" type="presOf" srcId="{CE97D6E8-C895-4F99-9C7D-0CEF28885DF7}" destId="{53ACEE3E-21EC-47CA-92BB-AED1BED6E473}" srcOrd="0" destOrd="0" presId="urn:microsoft.com/office/officeart/2005/8/layout/vList2"/>
    <dgm:cxn modelId="{A4A183E1-A922-490A-B73D-ACED09B3398C}" type="presOf" srcId="{3B3B2CDA-AD14-4C17-9AD4-F01B49CB1519}" destId="{4D95E69B-A121-4F5F-AEB0-DE6D56789828}" srcOrd="0" destOrd="0" presId="urn:microsoft.com/office/officeart/2005/8/layout/vList2"/>
    <dgm:cxn modelId="{D0F5876E-141A-407D-B73A-BFCF7796A34A}" srcId="{71C2DD8B-F7E4-4D1E-B1D3-249C04F58D03}" destId="{648A74BB-B761-422D-A9C0-1E35F2912E1D}" srcOrd="1" destOrd="0" parTransId="{7786DC2E-8029-4309-BB5F-A20513173DAC}" sibTransId="{49FB62CA-E4D6-439A-9D73-73F3C1E3A4AB}"/>
    <dgm:cxn modelId="{A0816B97-DB0C-4160-AD3F-8A34777AD356}" type="presOf" srcId="{45AC6B5E-760D-49A2-B72F-2B6BF01CEB6A}" destId="{7BE9B717-AD3F-4209-A6FF-C849C9E74654}" srcOrd="0" destOrd="0" presId="urn:microsoft.com/office/officeart/2005/8/layout/vList2"/>
    <dgm:cxn modelId="{E7101E9F-EAC7-499D-90F1-1ED51FD895B3}" type="presOf" srcId="{648A74BB-B761-422D-A9C0-1E35F2912E1D}" destId="{D7E81EA5-5326-4146-A616-E1E0E0E13B96}" srcOrd="0" destOrd="0" presId="urn:microsoft.com/office/officeart/2005/8/layout/vList2"/>
    <dgm:cxn modelId="{F087A51E-4F43-47D1-9E4B-771D403CFD98}" srcId="{648A74BB-B761-422D-A9C0-1E35F2912E1D}" destId="{45AC6B5E-760D-49A2-B72F-2B6BF01CEB6A}" srcOrd="0" destOrd="0" parTransId="{D520C6D5-E34F-4510-96A8-CA40681579BB}" sibTransId="{5585154D-272E-452B-8380-FC05B6188F7C}"/>
    <dgm:cxn modelId="{1015400D-3E32-4CE1-AA50-FB3E702C88AC}" srcId="{71C2DD8B-F7E4-4D1E-B1D3-249C04F58D03}" destId="{3B3B2CDA-AD14-4C17-9AD4-F01B49CB1519}" srcOrd="2" destOrd="0" parTransId="{FE95AB40-B901-48FF-B4BB-29785D5C512E}" sibTransId="{60F21667-5CDD-4973-991B-7F2B30097E01}"/>
    <dgm:cxn modelId="{C6ECF7D2-F316-47F6-A80D-E628232D14F6}" srcId="{71C2DD8B-F7E4-4D1E-B1D3-249C04F58D03}" destId="{0456EC28-BEC0-4C48-9A6A-BB1369BEBB8E}" srcOrd="0" destOrd="0" parTransId="{83A9A4BF-9B6F-4F52-AF89-0CD1975CCA39}" sibTransId="{830DC8A1-B99A-4298-A6D1-6B279107A47C}"/>
    <dgm:cxn modelId="{1754AE46-FFCC-4610-8685-DCCA18C64F55}" type="presOf" srcId="{0456EC28-BEC0-4C48-9A6A-BB1369BEBB8E}" destId="{7964C9E4-50C7-4F46-91A5-5973D76C8254}" srcOrd="0" destOrd="0" presId="urn:microsoft.com/office/officeart/2005/8/layout/vList2"/>
    <dgm:cxn modelId="{03C60414-D421-4B25-874D-3D6DC58F3D4E}" srcId="{0456EC28-BEC0-4C48-9A6A-BB1369BEBB8E}" destId="{CE97D6E8-C895-4F99-9C7D-0CEF28885DF7}" srcOrd="0" destOrd="0" parTransId="{E3E60EF0-9977-4C4E-83F1-11B4C3426A13}" sibTransId="{8385FD7A-E097-4068-B58F-F1C3DCE86631}"/>
    <dgm:cxn modelId="{A2FCA60E-2A96-4B77-88F8-D303A88015AD}" type="presOf" srcId="{71C2DD8B-F7E4-4D1E-B1D3-249C04F58D03}" destId="{1B803672-381E-4E65-A3BD-1E1C0FF3B5D1}" srcOrd="0" destOrd="0" presId="urn:microsoft.com/office/officeart/2005/8/layout/vList2"/>
    <dgm:cxn modelId="{5253C9BD-3711-4581-92F8-34FAE302E48A}" type="presParOf" srcId="{1B803672-381E-4E65-A3BD-1E1C0FF3B5D1}" destId="{7964C9E4-50C7-4F46-91A5-5973D76C8254}" srcOrd="0" destOrd="0" presId="urn:microsoft.com/office/officeart/2005/8/layout/vList2"/>
    <dgm:cxn modelId="{7A2F9B46-C4F2-4B3A-B7A2-BA9C332B44FD}" type="presParOf" srcId="{1B803672-381E-4E65-A3BD-1E1C0FF3B5D1}" destId="{53ACEE3E-21EC-47CA-92BB-AED1BED6E473}" srcOrd="1" destOrd="0" presId="urn:microsoft.com/office/officeart/2005/8/layout/vList2"/>
    <dgm:cxn modelId="{EB580E49-390F-4F14-BCE7-A16EF819992E}" type="presParOf" srcId="{1B803672-381E-4E65-A3BD-1E1C0FF3B5D1}" destId="{D7E81EA5-5326-4146-A616-E1E0E0E13B96}" srcOrd="2" destOrd="0" presId="urn:microsoft.com/office/officeart/2005/8/layout/vList2"/>
    <dgm:cxn modelId="{EE5A4B73-E5F4-4969-BD16-81044717FE66}" type="presParOf" srcId="{1B803672-381E-4E65-A3BD-1E1C0FF3B5D1}" destId="{7BE9B717-AD3F-4209-A6FF-C849C9E74654}" srcOrd="3" destOrd="0" presId="urn:microsoft.com/office/officeart/2005/8/layout/vList2"/>
    <dgm:cxn modelId="{2401E5E1-4F5F-4CAA-BF0A-DEEFE6C95A74}" type="presParOf" srcId="{1B803672-381E-4E65-A3BD-1E1C0FF3B5D1}" destId="{4D95E69B-A121-4F5F-AEB0-DE6D5678982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C2DD8B-F7E4-4D1E-B1D3-249C04F58D0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tr-TR"/>
        </a:p>
      </dgm:t>
    </dgm:pt>
    <dgm:pt modelId="{0456EC28-BEC0-4C48-9A6A-BB1369BEBB8E}">
      <dgm:prSet phldrT="[Metin]"/>
      <dgm:spPr/>
      <dgm:t>
        <a:bodyPr/>
        <a:lstStyle/>
        <a:p>
          <a:r>
            <a:rPr lang="tr-TR" dirty="0" smtClean="0"/>
            <a:t>Psikolojik Durum</a:t>
          </a:r>
          <a:endParaRPr lang="tr-TR" dirty="0"/>
        </a:p>
      </dgm:t>
    </dgm:pt>
    <dgm:pt modelId="{83A9A4BF-9B6F-4F52-AF89-0CD1975CCA39}" type="parTrans" cxnId="{C6ECF7D2-F316-47F6-A80D-E628232D14F6}">
      <dgm:prSet/>
      <dgm:spPr/>
      <dgm:t>
        <a:bodyPr/>
        <a:lstStyle/>
        <a:p>
          <a:endParaRPr lang="tr-TR"/>
        </a:p>
      </dgm:t>
    </dgm:pt>
    <dgm:pt modelId="{830DC8A1-B99A-4298-A6D1-6B279107A47C}" type="sibTrans" cxnId="{C6ECF7D2-F316-47F6-A80D-E628232D14F6}">
      <dgm:prSet/>
      <dgm:spPr/>
      <dgm:t>
        <a:bodyPr/>
        <a:lstStyle/>
        <a:p>
          <a:endParaRPr lang="tr-TR"/>
        </a:p>
      </dgm:t>
    </dgm:pt>
    <dgm:pt modelId="{CE97D6E8-C895-4F99-9C7D-0CEF28885DF7}">
      <dgm:prSet phldrT="[Metin]" custT="1"/>
      <dgm:spPr/>
      <dgm:t>
        <a:bodyPr/>
        <a:lstStyle/>
        <a:p>
          <a:r>
            <a:rPr lang="tr-TR" sz="2100" dirty="0" smtClean="0"/>
            <a:t>Güç psikolojik koşulların bazı büyüme gerilemelerine sebep olduğu kanıtlanmıştır. Yetimhane çocukları üzerinde yapılan araştırmalarda psikolojik durumun büyüme üzerine etkili olduğu saptanmıştır.</a:t>
          </a:r>
          <a:endParaRPr lang="tr-TR" sz="2100" dirty="0"/>
        </a:p>
      </dgm:t>
    </dgm:pt>
    <dgm:pt modelId="{E3E60EF0-9977-4C4E-83F1-11B4C3426A13}" type="parTrans" cxnId="{03C60414-D421-4B25-874D-3D6DC58F3D4E}">
      <dgm:prSet/>
      <dgm:spPr/>
      <dgm:t>
        <a:bodyPr/>
        <a:lstStyle/>
        <a:p>
          <a:endParaRPr lang="tr-TR"/>
        </a:p>
      </dgm:t>
    </dgm:pt>
    <dgm:pt modelId="{8385FD7A-E097-4068-B58F-F1C3DCE86631}" type="sibTrans" cxnId="{03C60414-D421-4B25-874D-3D6DC58F3D4E}">
      <dgm:prSet/>
      <dgm:spPr/>
      <dgm:t>
        <a:bodyPr/>
        <a:lstStyle/>
        <a:p>
          <a:endParaRPr lang="tr-TR"/>
        </a:p>
      </dgm:t>
    </dgm:pt>
    <dgm:pt modelId="{648A74BB-B761-422D-A9C0-1E35F2912E1D}">
      <dgm:prSet phldrT="[Metin]"/>
      <dgm:spPr/>
      <dgm:t>
        <a:bodyPr/>
        <a:lstStyle/>
        <a:p>
          <a:r>
            <a:rPr lang="tr-TR" dirty="0" smtClean="0"/>
            <a:t>İnsan Bedeninin  Çevreye Uyumu </a:t>
          </a:r>
          <a:endParaRPr lang="tr-TR" dirty="0"/>
        </a:p>
      </dgm:t>
    </dgm:pt>
    <dgm:pt modelId="{7786DC2E-8029-4309-BB5F-A20513173DAC}" type="parTrans" cxnId="{D0F5876E-141A-407D-B73A-BFCF7796A34A}">
      <dgm:prSet/>
      <dgm:spPr/>
      <dgm:t>
        <a:bodyPr/>
        <a:lstStyle/>
        <a:p>
          <a:endParaRPr lang="tr-TR"/>
        </a:p>
      </dgm:t>
    </dgm:pt>
    <dgm:pt modelId="{49FB62CA-E4D6-439A-9D73-73F3C1E3A4AB}" type="sibTrans" cxnId="{D0F5876E-141A-407D-B73A-BFCF7796A34A}">
      <dgm:prSet/>
      <dgm:spPr/>
      <dgm:t>
        <a:bodyPr/>
        <a:lstStyle/>
        <a:p>
          <a:endParaRPr lang="tr-TR"/>
        </a:p>
      </dgm:t>
    </dgm:pt>
    <dgm:pt modelId="{45AC6B5E-760D-49A2-B72F-2B6BF01CEB6A}">
      <dgm:prSet phldrT="[Metin]"/>
      <dgm:spPr/>
      <dgm:t>
        <a:bodyPr/>
        <a:lstStyle/>
        <a:p>
          <a:r>
            <a:rPr lang="tr-TR" dirty="0" smtClean="0"/>
            <a:t>İnsanın yaşadığı çevre, bitki örtüsü, iklim ve coğrafik yapı insanın </a:t>
          </a:r>
          <a:r>
            <a:rPr lang="tr-TR" dirty="0" err="1" smtClean="0"/>
            <a:t>sosyo</a:t>
          </a:r>
          <a:r>
            <a:rPr lang="tr-TR" dirty="0" smtClean="0"/>
            <a:t>-kültürünü ve beslenme kültürünü etkilediği gibi beden yapısını da etkilemektedir. </a:t>
          </a:r>
          <a:endParaRPr lang="tr-TR" dirty="0"/>
        </a:p>
      </dgm:t>
    </dgm:pt>
    <dgm:pt modelId="{D520C6D5-E34F-4510-96A8-CA40681579BB}" type="parTrans" cxnId="{F087A51E-4F43-47D1-9E4B-771D403CFD98}">
      <dgm:prSet/>
      <dgm:spPr/>
      <dgm:t>
        <a:bodyPr/>
        <a:lstStyle/>
        <a:p>
          <a:endParaRPr lang="tr-TR"/>
        </a:p>
      </dgm:t>
    </dgm:pt>
    <dgm:pt modelId="{5585154D-272E-452B-8380-FC05B6188F7C}" type="sibTrans" cxnId="{F087A51E-4F43-47D1-9E4B-771D403CFD98}">
      <dgm:prSet/>
      <dgm:spPr/>
      <dgm:t>
        <a:bodyPr/>
        <a:lstStyle/>
        <a:p>
          <a:endParaRPr lang="tr-TR"/>
        </a:p>
      </dgm:t>
    </dgm:pt>
    <dgm:pt modelId="{1B803672-381E-4E65-A3BD-1E1C0FF3B5D1}" type="pres">
      <dgm:prSet presAssocID="{71C2DD8B-F7E4-4D1E-B1D3-249C04F58D03}" presName="linear" presStyleCnt="0">
        <dgm:presLayoutVars>
          <dgm:animLvl val="lvl"/>
          <dgm:resizeHandles val="exact"/>
        </dgm:presLayoutVars>
      </dgm:prSet>
      <dgm:spPr/>
      <dgm:t>
        <a:bodyPr/>
        <a:lstStyle/>
        <a:p>
          <a:endParaRPr lang="en-US"/>
        </a:p>
      </dgm:t>
    </dgm:pt>
    <dgm:pt modelId="{7964C9E4-50C7-4F46-91A5-5973D76C8254}" type="pres">
      <dgm:prSet presAssocID="{0456EC28-BEC0-4C48-9A6A-BB1369BEBB8E}" presName="parentText" presStyleLbl="node1" presStyleIdx="0" presStyleCnt="2" custScaleX="43911" custScaleY="25374" custLinFactNeighborX="-25914" custLinFactNeighborY="-70597">
        <dgm:presLayoutVars>
          <dgm:chMax val="0"/>
          <dgm:bulletEnabled val="1"/>
        </dgm:presLayoutVars>
      </dgm:prSet>
      <dgm:spPr/>
      <dgm:t>
        <a:bodyPr/>
        <a:lstStyle/>
        <a:p>
          <a:endParaRPr lang="tr-TR"/>
        </a:p>
      </dgm:t>
    </dgm:pt>
    <dgm:pt modelId="{53ACEE3E-21EC-47CA-92BB-AED1BED6E473}" type="pres">
      <dgm:prSet presAssocID="{0456EC28-BEC0-4C48-9A6A-BB1369BEBB8E}" presName="childText" presStyleLbl="revTx" presStyleIdx="0" presStyleCnt="2" custScaleY="18673" custLinFactNeighborX="0" custLinFactNeighborY="-20849">
        <dgm:presLayoutVars>
          <dgm:bulletEnabled val="1"/>
        </dgm:presLayoutVars>
      </dgm:prSet>
      <dgm:spPr/>
      <dgm:t>
        <a:bodyPr/>
        <a:lstStyle/>
        <a:p>
          <a:endParaRPr lang="tr-TR"/>
        </a:p>
      </dgm:t>
    </dgm:pt>
    <dgm:pt modelId="{D7E81EA5-5326-4146-A616-E1E0E0E13B96}" type="pres">
      <dgm:prSet presAssocID="{648A74BB-B761-422D-A9C0-1E35F2912E1D}" presName="parentText" presStyleLbl="node1" presStyleIdx="1" presStyleCnt="2" custScaleX="56295" custScaleY="30584" custLinFactNeighborX="-20034" custLinFactNeighborY="4184">
        <dgm:presLayoutVars>
          <dgm:chMax val="0"/>
          <dgm:bulletEnabled val="1"/>
        </dgm:presLayoutVars>
      </dgm:prSet>
      <dgm:spPr/>
      <dgm:t>
        <a:bodyPr/>
        <a:lstStyle/>
        <a:p>
          <a:endParaRPr lang="tr-TR"/>
        </a:p>
      </dgm:t>
    </dgm:pt>
    <dgm:pt modelId="{7BE9B717-AD3F-4209-A6FF-C849C9E74654}" type="pres">
      <dgm:prSet presAssocID="{648A74BB-B761-422D-A9C0-1E35F2912E1D}" presName="childText" presStyleLbl="revTx" presStyleIdx="1" presStyleCnt="2" custScaleY="22726" custLinFactNeighborX="0" custLinFactNeighborY="11389">
        <dgm:presLayoutVars>
          <dgm:bulletEnabled val="1"/>
        </dgm:presLayoutVars>
      </dgm:prSet>
      <dgm:spPr/>
      <dgm:t>
        <a:bodyPr/>
        <a:lstStyle/>
        <a:p>
          <a:endParaRPr lang="tr-TR"/>
        </a:p>
      </dgm:t>
    </dgm:pt>
  </dgm:ptLst>
  <dgm:cxnLst>
    <dgm:cxn modelId="{DFAD03C1-8131-4309-8975-B1F2CCCADED8}" type="presOf" srcId="{71C2DD8B-F7E4-4D1E-B1D3-249C04F58D03}" destId="{1B803672-381E-4E65-A3BD-1E1C0FF3B5D1}" srcOrd="0" destOrd="0" presId="urn:microsoft.com/office/officeart/2005/8/layout/vList2"/>
    <dgm:cxn modelId="{D0F5876E-141A-407D-B73A-BFCF7796A34A}" srcId="{71C2DD8B-F7E4-4D1E-B1D3-249C04F58D03}" destId="{648A74BB-B761-422D-A9C0-1E35F2912E1D}" srcOrd="1" destOrd="0" parTransId="{7786DC2E-8029-4309-BB5F-A20513173DAC}" sibTransId="{49FB62CA-E4D6-439A-9D73-73F3C1E3A4AB}"/>
    <dgm:cxn modelId="{F087A51E-4F43-47D1-9E4B-771D403CFD98}" srcId="{648A74BB-B761-422D-A9C0-1E35F2912E1D}" destId="{45AC6B5E-760D-49A2-B72F-2B6BF01CEB6A}" srcOrd="0" destOrd="0" parTransId="{D520C6D5-E34F-4510-96A8-CA40681579BB}" sibTransId="{5585154D-272E-452B-8380-FC05B6188F7C}"/>
    <dgm:cxn modelId="{BF77838B-E566-4C16-8E62-45D479BAA13B}" type="presOf" srcId="{0456EC28-BEC0-4C48-9A6A-BB1369BEBB8E}" destId="{7964C9E4-50C7-4F46-91A5-5973D76C8254}" srcOrd="0" destOrd="0" presId="urn:microsoft.com/office/officeart/2005/8/layout/vList2"/>
    <dgm:cxn modelId="{91B61598-D5CC-435B-AB49-6653E3049A54}" type="presOf" srcId="{CE97D6E8-C895-4F99-9C7D-0CEF28885DF7}" destId="{53ACEE3E-21EC-47CA-92BB-AED1BED6E473}" srcOrd="0" destOrd="0" presId="urn:microsoft.com/office/officeart/2005/8/layout/vList2"/>
    <dgm:cxn modelId="{C4EF5282-1737-4C9E-850F-57F3131E3EF6}" type="presOf" srcId="{648A74BB-B761-422D-A9C0-1E35F2912E1D}" destId="{D7E81EA5-5326-4146-A616-E1E0E0E13B96}" srcOrd="0" destOrd="0" presId="urn:microsoft.com/office/officeart/2005/8/layout/vList2"/>
    <dgm:cxn modelId="{A08D93EA-EC46-4F40-85B8-14039C5093FE}" type="presOf" srcId="{45AC6B5E-760D-49A2-B72F-2B6BF01CEB6A}" destId="{7BE9B717-AD3F-4209-A6FF-C849C9E74654}" srcOrd="0" destOrd="0" presId="urn:microsoft.com/office/officeart/2005/8/layout/vList2"/>
    <dgm:cxn modelId="{C6ECF7D2-F316-47F6-A80D-E628232D14F6}" srcId="{71C2DD8B-F7E4-4D1E-B1D3-249C04F58D03}" destId="{0456EC28-BEC0-4C48-9A6A-BB1369BEBB8E}" srcOrd="0" destOrd="0" parTransId="{83A9A4BF-9B6F-4F52-AF89-0CD1975CCA39}" sibTransId="{830DC8A1-B99A-4298-A6D1-6B279107A47C}"/>
    <dgm:cxn modelId="{03C60414-D421-4B25-874D-3D6DC58F3D4E}" srcId="{0456EC28-BEC0-4C48-9A6A-BB1369BEBB8E}" destId="{CE97D6E8-C895-4F99-9C7D-0CEF28885DF7}" srcOrd="0" destOrd="0" parTransId="{E3E60EF0-9977-4C4E-83F1-11B4C3426A13}" sibTransId="{8385FD7A-E097-4068-B58F-F1C3DCE86631}"/>
    <dgm:cxn modelId="{08B35E1A-49F8-45C6-9355-54D634C615A9}" type="presParOf" srcId="{1B803672-381E-4E65-A3BD-1E1C0FF3B5D1}" destId="{7964C9E4-50C7-4F46-91A5-5973D76C8254}" srcOrd="0" destOrd="0" presId="urn:microsoft.com/office/officeart/2005/8/layout/vList2"/>
    <dgm:cxn modelId="{1E3042A3-EECA-415A-94DB-453F0334CCFA}" type="presParOf" srcId="{1B803672-381E-4E65-A3BD-1E1C0FF3B5D1}" destId="{53ACEE3E-21EC-47CA-92BB-AED1BED6E473}" srcOrd="1" destOrd="0" presId="urn:microsoft.com/office/officeart/2005/8/layout/vList2"/>
    <dgm:cxn modelId="{A1AF0CDF-66E1-419F-9450-455FDF7E8D68}" type="presParOf" srcId="{1B803672-381E-4E65-A3BD-1E1C0FF3B5D1}" destId="{D7E81EA5-5326-4146-A616-E1E0E0E13B96}" srcOrd="2" destOrd="0" presId="urn:microsoft.com/office/officeart/2005/8/layout/vList2"/>
    <dgm:cxn modelId="{85B29F0E-2284-4E8C-B820-AE95483DBE7B}" type="presParOf" srcId="{1B803672-381E-4E65-A3BD-1E1C0FF3B5D1}" destId="{7BE9B717-AD3F-4209-A6FF-C849C9E746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92EB-55C4-4968-8153-A8DA5574AFF3}">
      <dsp:nvSpPr>
        <dsp:cNvPr id="0" name=""/>
        <dsp:cNvSpPr/>
      </dsp:nvSpPr>
      <dsp:spPr>
        <a:xfrm rot="5400000">
          <a:off x="5875132" y="-2591282"/>
          <a:ext cx="1398500" cy="693598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Dikkat düzeyi bebeklerin etrafını tanımaya başladıkları anadan itibaren sürekli olarak gelişir. </a:t>
          </a:r>
          <a:endParaRPr lang="tr-TR" sz="2100" kern="1200" dirty="0"/>
        </a:p>
      </dsp:txBody>
      <dsp:txXfrm rot="-5400000">
        <a:off x="3106389" y="245730"/>
        <a:ext cx="6867719" cy="1261962"/>
      </dsp:txXfrm>
    </dsp:sp>
    <dsp:sp modelId="{7850A369-3517-46E5-B66B-041209CDF8E4}">
      <dsp:nvSpPr>
        <dsp:cNvPr id="0" name=""/>
        <dsp:cNvSpPr/>
      </dsp:nvSpPr>
      <dsp:spPr>
        <a:xfrm>
          <a:off x="792490" y="2648"/>
          <a:ext cx="2313897" cy="17481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kern="1200" dirty="0" smtClean="0"/>
            <a:t>Dikkat</a:t>
          </a:r>
          <a:endParaRPr lang="tr-TR" sz="3000" kern="1200" dirty="0"/>
        </a:p>
      </dsp:txBody>
      <dsp:txXfrm>
        <a:off x="877826" y="87984"/>
        <a:ext cx="2143225" cy="1577454"/>
      </dsp:txXfrm>
    </dsp:sp>
    <dsp:sp modelId="{829D443C-C09B-4CB1-B6BE-367D0FCB4A54}">
      <dsp:nvSpPr>
        <dsp:cNvPr id="0" name=""/>
        <dsp:cNvSpPr/>
      </dsp:nvSpPr>
      <dsp:spPr>
        <a:xfrm rot="5400000">
          <a:off x="5877746" y="-755750"/>
          <a:ext cx="1398500" cy="6935988"/>
        </a:xfrm>
        <a:prstGeom prst="round2Same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Kuvvet, 20-30 yaşlarına kadar sürekli olarak geliştirilebilmekle beraber, 30 yaşından sonra kuvvet düzeyinde azalma meydana gelir. Çocuklarda kuvvet gelişiminin en yüksek olduğu yaşlar 13-15 yaş arasıdır.</a:t>
          </a:r>
          <a:endParaRPr lang="tr-TR" sz="2100" kern="1200" dirty="0"/>
        </a:p>
      </dsp:txBody>
      <dsp:txXfrm rot="-5400000">
        <a:off x="3109003" y="2081262"/>
        <a:ext cx="6867719" cy="1261962"/>
      </dsp:txXfrm>
    </dsp:sp>
    <dsp:sp modelId="{5BF99AB3-391A-47C6-856A-4F78CF9069E9}">
      <dsp:nvSpPr>
        <dsp:cNvPr id="0" name=""/>
        <dsp:cNvSpPr/>
      </dsp:nvSpPr>
      <dsp:spPr>
        <a:xfrm>
          <a:off x="792490" y="1838180"/>
          <a:ext cx="2316511" cy="1748126"/>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kern="1200" dirty="0" smtClean="0"/>
            <a:t>Kuvvet</a:t>
          </a:r>
          <a:endParaRPr lang="tr-TR" sz="3000" kern="1200" dirty="0"/>
        </a:p>
      </dsp:txBody>
      <dsp:txXfrm>
        <a:off x="877826" y="1923516"/>
        <a:ext cx="2145839" cy="1577454"/>
      </dsp:txXfrm>
    </dsp:sp>
    <dsp:sp modelId="{FF0B87D2-75D3-4586-A256-56A63F1C916B}">
      <dsp:nvSpPr>
        <dsp:cNvPr id="0" name=""/>
        <dsp:cNvSpPr/>
      </dsp:nvSpPr>
      <dsp:spPr>
        <a:xfrm rot="5400000">
          <a:off x="5814152" y="1079782"/>
          <a:ext cx="1398500" cy="6935988"/>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Çocuklarda denge geliştirilmesinde beden eğitimi ve spor etkinlikleri oldukça önemlidir. Ayrıca çocuklarda denge sinir sisteminin sağlıklı bir şekilde çalışıp çalışmadığının belirlenmesinde kullanılan bir özelliktir. </a:t>
          </a:r>
          <a:endParaRPr lang="tr-TR" sz="2100" kern="1200" dirty="0"/>
        </a:p>
      </dsp:txBody>
      <dsp:txXfrm rot="-5400000">
        <a:off x="3045409" y="3916795"/>
        <a:ext cx="6867719" cy="1261962"/>
      </dsp:txXfrm>
    </dsp:sp>
    <dsp:sp modelId="{8094CEFE-9F24-4661-B0A7-90C64774C55A}">
      <dsp:nvSpPr>
        <dsp:cNvPr id="0" name=""/>
        <dsp:cNvSpPr/>
      </dsp:nvSpPr>
      <dsp:spPr>
        <a:xfrm>
          <a:off x="792490" y="3673713"/>
          <a:ext cx="2252917" cy="174812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kern="1200" dirty="0" smtClean="0"/>
            <a:t>Denge</a:t>
          </a:r>
          <a:endParaRPr lang="tr-TR" sz="3000" kern="1200" dirty="0"/>
        </a:p>
      </dsp:txBody>
      <dsp:txXfrm>
        <a:off x="877826" y="3759049"/>
        <a:ext cx="2082245" cy="1577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92EB-55C4-4968-8153-A8DA5574AFF3}">
      <dsp:nvSpPr>
        <dsp:cNvPr id="0" name=""/>
        <dsp:cNvSpPr/>
      </dsp:nvSpPr>
      <dsp:spPr>
        <a:xfrm rot="5400000">
          <a:off x="5889021" y="-2993110"/>
          <a:ext cx="1398500" cy="7739644"/>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Reaksiyon hızı 16-18 yaşlarında en üst düzeye ulaşmakla birlikte 7-10 yaşından itibaren geliştirilmesi gereken bir özelliktir.</a:t>
          </a:r>
          <a:endParaRPr lang="tr-TR" sz="2100" kern="1200" dirty="0"/>
        </a:p>
      </dsp:txBody>
      <dsp:txXfrm rot="-5400000">
        <a:off x="2718450" y="245730"/>
        <a:ext cx="7671375" cy="1261962"/>
      </dsp:txXfrm>
    </dsp:sp>
    <dsp:sp modelId="{7850A369-3517-46E5-B66B-041209CDF8E4}">
      <dsp:nvSpPr>
        <dsp:cNvPr id="0" name=""/>
        <dsp:cNvSpPr/>
      </dsp:nvSpPr>
      <dsp:spPr>
        <a:xfrm>
          <a:off x="528" y="2648"/>
          <a:ext cx="2717921" cy="174812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kern="1200" dirty="0" smtClean="0"/>
            <a:t>Reaksiyon hızı</a:t>
          </a:r>
          <a:endParaRPr lang="tr-TR" sz="3000" kern="1200" dirty="0"/>
        </a:p>
      </dsp:txBody>
      <dsp:txXfrm>
        <a:off x="85864" y="87984"/>
        <a:ext cx="2547249" cy="1577454"/>
      </dsp:txXfrm>
    </dsp:sp>
    <dsp:sp modelId="{829D443C-C09B-4CB1-B6BE-367D0FCB4A54}">
      <dsp:nvSpPr>
        <dsp:cNvPr id="0" name=""/>
        <dsp:cNvSpPr/>
      </dsp:nvSpPr>
      <dsp:spPr>
        <a:xfrm rot="5400000">
          <a:off x="6693713" y="-1987457"/>
          <a:ext cx="1398500" cy="9399403"/>
        </a:xfrm>
        <a:prstGeom prst="round2Same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Çocukluk döneminde koordinasyonun gelişmesi olgunlaşma ve deneyimlere bağlı olarak gerçekleşmektedir. Merkezi sinir sistemindeki gelişmeler ilköğretim çağında çocukların </a:t>
          </a:r>
          <a:r>
            <a:rPr lang="tr-TR" sz="2100" kern="1200" dirty="0" err="1" smtClean="0"/>
            <a:t>koordinatif</a:t>
          </a:r>
          <a:r>
            <a:rPr lang="tr-TR" sz="2100" kern="1200" dirty="0" smtClean="0"/>
            <a:t> yeteneklerinin hızlı gelişmesine katkı sağlamaktadır. Ergenlik dönemine giriş ile birlikte koordinasyon düzeyinde azalma meydana gelmektedir. </a:t>
          </a:r>
          <a:endParaRPr lang="tr-TR" sz="2100" kern="1200" dirty="0"/>
        </a:p>
      </dsp:txBody>
      <dsp:txXfrm rot="-5400000">
        <a:off x="2693262" y="2081263"/>
        <a:ext cx="9331134" cy="1261962"/>
      </dsp:txXfrm>
    </dsp:sp>
    <dsp:sp modelId="{5BF99AB3-391A-47C6-856A-4F78CF9069E9}">
      <dsp:nvSpPr>
        <dsp:cNvPr id="0" name=""/>
        <dsp:cNvSpPr/>
      </dsp:nvSpPr>
      <dsp:spPr>
        <a:xfrm>
          <a:off x="528" y="1838180"/>
          <a:ext cx="2692733" cy="1748126"/>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kern="1200" dirty="0" smtClean="0"/>
            <a:t>Koordinasyon</a:t>
          </a:r>
          <a:endParaRPr lang="tr-TR" sz="3000" kern="1200" dirty="0"/>
        </a:p>
      </dsp:txBody>
      <dsp:txXfrm>
        <a:off x="85864" y="1923516"/>
        <a:ext cx="2522061" cy="1577454"/>
      </dsp:txXfrm>
    </dsp:sp>
    <dsp:sp modelId="{FF0B87D2-75D3-4586-A256-56A63F1C916B}">
      <dsp:nvSpPr>
        <dsp:cNvPr id="0" name=""/>
        <dsp:cNvSpPr/>
      </dsp:nvSpPr>
      <dsp:spPr>
        <a:xfrm rot="5400000">
          <a:off x="5865642" y="677954"/>
          <a:ext cx="1398500" cy="7739644"/>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tr-TR" sz="2100" kern="1200" dirty="0" smtClean="0"/>
            <a:t>Sürat özelliğinin geliştirilmesine küçük yaşlarda başlanmalıdır. Çünkü çocukluk çağında fizyolojik yapı özellikleri sürat gelişimi için en uygun durumdadır.</a:t>
          </a:r>
          <a:endParaRPr lang="tr-TR" sz="2100" kern="1200" dirty="0"/>
        </a:p>
      </dsp:txBody>
      <dsp:txXfrm rot="-5400000">
        <a:off x="2695071" y="3916795"/>
        <a:ext cx="7671375" cy="1261962"/>
      </dsp:txXfrm>
    </dsp:sp>
    <dsp:sp modelId="{8094CEFE-9F24-4661-B0A7-90C64774C55A}">
      <dsp:nvSpPr>
        <dsp:cNvPr id="0" name=""/>
        <dsp:cNvSpPr/>
      </dsp:nvSpPr>
      <dsp:spPr>
        <a:xfrm>
          <a:off x="528" y="3673713"/>
          <a:ext cx="2694542" cy="174812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kern="1200" dirty="0" smtClean="0"/>
            <a:t>Sürat</a:t>
          </a:r>
          <a:endParaRPr lang="tr-TR" sz="3000" kern="1200" dirty="0"/>
        </a:p>
      </dsp:txBody>
      <dsp:txXfrm>
        <a:off x="85864" y="3759049"/>
        <a:ext cx="2523870" cy="1577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92EB-55C4-4968-8153-A8DA5574AFF3}">
      <dsp:nvSpPr>
        <dsp:cNvPr id="0" name=""/>
        <dsp:cNvSpPr/>
      </dsp:nvSpPr>
      <dsp:spPr>
        <a:xfrm rot="5400000">
          <a:off x="5924316" y="-2655370"/>
          <a:ext cx="1300133" cy="6935988"/>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Çocuklarda 6-10 yaş arasında oksijen kullanım kapasitesinde </a:t>
          </a:r>
          <a:r>
            <a:rPr lang="tr-TR" sz="2000" kern="1200" dirty="0" smtClean="0"/>
            <a:t>sürekli </a:t>
          </a:r>
          <a:r>
            <a:rPr lang="tr-TR" sz="2000" kern="1200" dirty="0" smtClean="0"/>
            <a:t>bir artış meydana gelir. Okul öncesi dönemde ise yaşa uygun oyunlar ile dayanıklılık performansı geliştirilebilir. </a:t>
          </a:r>
          <a:endParaRPr lang="tr-TR" sz="2000" kern="1200" dirty="0"/>
        </a:p>
      </dsp:txBody>
      <dsp:txXfrm rot="-5400000">
        <a:off x="3106389" y="226024"/>
        <a:ext cx="6872521" cy="1173199"/>
      </dsp:txXfrm>
    </dsp:sp>
    <dsp:sp modelId="{7850A369-3517-46E5-B66B-041209CDF8E4}">
      <dsp:nvSpPr>
        <dsp:cNvPr id="0" name=""/>
        <dsp:cNvSpPr/>
      </dsp:nvSpPr>
      <dsp:spPr>
        <a:xfrm>
          <a:off x="792490" y="40"/>
          <a:ext cx="2313897" cy="162516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kern="1200" dirty="0" smtClean="0"/>
            <a:t>Dayanıklılık</a:t>
          </a:r>
          <a:endParaRPr lang="tr-TR" sz="3000" kern="1200" dirty="0"/>
        </a:p>
      </dsp:txBody>
      <dsp:txXfrm>
        <a:off x="871824" y="79374"/>
        <a:ext cx="2155229" cy="1466498"/>
      </dsp:txXfrm>
    </dsp:sp>
    <dsp:sp modelId="{829D443C-C09B-4CB1-B6BE-367D0FCB4A54}">
      <dsp:nvSpPr>
        <dsp:cNvPr id="0" name=""/>
        <dsp:cNvSpPr/>
      </dsp:nvSpPr>
      <dsp:spPr>
        <a:xfrm rot="5400000">
          <a:off x="5926930" y="-948945"/>
          <a:ext cx="1300133" cy="6935988"/>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tr-TR" sz="2000" kern="1200" dirty="0" smtClean="0"/>
            <a:t>Esneklik özelliği küçük yaşlarda hızlı geliştirilebilen, bunun yanında ilerleyen yaşlarda gelişimi çok yavaş olan </a:t>
          </a:r>
          <a:r>
            <a:rPr lang="tr-TR" sz="2000" kern="1200" dirty="0" err="1" smtClean="0"/>
            <a:t>motorik</a:t>
          </a:r>
          <a:r>
            <a:rPr lang="tr-TR" sz="2000" kern="1200" dirty="0" smtClean="0"/>
            <a:t> bir özelliktir. </a:t>
          </a:r>
          <a:endParaRPr lang="tr-TR" sz="2000" kern="1200" dirty="0"/>
        </a:p>
      </dsp:txBody>
      <dsp:txXfrm rot="-5400000">
        <a:off x="3109003" y="1932449"/>
        <a:ext cx="6872521" cy="1173199"/>
      </dsp:txXfrm>
    </dsp:sp>
    <dsp:sp modelId="{5BF99AB3-391A-47C6-856A-4F78CF9069E9}">
      <dsp:nvSpPr>
        <dsp:cNvPr id="0" name=""/>
        <dsp:cNvSpPr/>
      </dsp:nvSpPr>
      <dsp:spPr>
        <a:xfrm>
          <a:off x="792490" y="1706465"/>
          <a:ext cx="2316511" cy="1625166"/>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tr-TR" sz="3000" kern="1200" dirty="0" smtClean="0"/>
            <a:t>Esneklik</a:t>
          </a:r>
          <a:endParaRPr lang="tr-TR" sz="3000" kern="1200" dirty="0"/>
        </a:p>
      </dsp:txBody>
      <dsp:txXfrm>
        <a:off x="871824" y="1785799"/>
        <a:ext cx="2157843" cy="1466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4C9E4-50C7-4F46-91A5-5973D76C8254}">
      <dsp:nvSpPr>
        <dsp:cNvPr id="0" name=""/>
        <dsp:cNvSpPr/>
      </dsp:nvSpPr>
      <dsp:spPr>
        <a:xfrm>
          <a:off x="234694" y="721890"/>
          <a:ext cx="4414513" cy="713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dirty="0" smtClean="0"/>
            <a:t>Kalıtım</a:t>
          </a:r>
          <a:endParaRPr lang="tr-TR" sz="2700" kern="1200" dirty="0"/>
        </a:p>
      </dsp:txBody>
      <dsp:txXfrm>
        <a:off x="269531" y="756727"/>
        <a:ext cx="4344839" cy="643966"/>
      </dsp:txXfrm>
    </dsp:sp>
    <dsp:sp modelId="{53ACEE3E-21EC-47CA-92BB-AED1BED6E473}">
      <dsp:nvSpPr>
        <dsp:cNvPr id="0" name=""/>
        <dsp:cNvSpPr/>
      </dsp:nvSpPr>
      <dsp:spPr>
        <a:xfrm>
          <a:off x="0" y="1442609"/>
          <a:ext cx="10053319" cy="96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9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tr-TR" sz="2100" kern="1200" dirty="0" smtClean="0"/>
            <a:t>Her çocuğun büyüme örneği, kromozomlarında bulunan genlerle belirlenmiştir. Yani bireyin maksimum boyu, bu boya ulaşabileceği zamanı ve hızı, kemik ve cinsel olgunlaşması genetik şifreye bağlıdır.</a:t>
          </a:r>
          <a:endParaRPr lang="tr-TR" sz="2100" kern="1200" dirty="0"/>
        </a:p>
      </dsp:txBody>
      <dsp:txXfrm>
        <a:off x="0" y="1442609"/>
        <a:ext cx="10053319" cy="964781"/>
      </dsp:txXfrm>
    </dsp:sp>
    <dsp:sp modelId="{D7E81EA5-5326-4146-A616-E1E0E0E13B96}">
      <dsp:nvSpPr>
        <dsp:cNvPr id="0" name=""/>
        <dsp:cNvSpPr/>
      </dsp:nvSpPr>
      <dsp:spPr>
        <a:xfrm>
          <a:off x="208556" y="2407390"/>
          <a:ext cx="4440651" cy="68843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dirty="0" smtClean="0"/>
            <a:t>Irk</a:t>
          </a:r>
          <a:endParaRPr lang="tr-TR" sz="2700" kern="1200" dirty="0"/>
        </a:p>
      </dsp:txBody>
      <dsp:txXfrm>
        <a:off x="242163" y="2440997"/>
        <a:ext cx="4373437" cy="621220"/>
      </dsp:txXfrm>
    </dsp:sp>
    <dsp:sp modelId="{7BE9B717-AD3F-4209-A6FF-C849C9E74654}">
      <dsp:nvSpPr>
        <dsp:cNvPr id="0" name=""/>
        <dsp:cNvSpPr/>
      </dsp:nvSpPr>
      <dsp:spPr>
        <a:xfrm>
          <a:off x="0" y="3095825"/>
          <a:ext cx="10053319" cy="84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9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tr-TR" sz="2100" kern="1200" dirty="0" smtClean="0"/>
            <a:t>Örneğin doğumda siyah ırk çocukları beyazlara göre daha hafif bulunmuştur. 14 yaşlarında ise siyah ırk çocukları beyazlardan daha ağır ve uzundurlar. </a:t>
          </a:r>
          <a:endParaRPr lang="tr-TR" sz="2100" kern="1200" dirty="0"/>
        </a:p>
      </dsp:txBody>
      <dsp:txXfrm>
        <a:off x="0" y="3095825"/>
        <a:ext cx="10053319" cy="843007"/>
      </dsp:txXfrm>
    </dsp:sp>
    <dsp:sp modelId="{4D95E69B-A121-4F5F-AEB0-DE6D56789828}">
      <dsp:nvSpPr>
        <dsp:cNvPr id="0" name=""/>
        <dsp:cNvSpPr/>
      </dsp:nvSpPr>
      <dsp:spPr>
        <a:xfrm>
          <a:off x="244697" y="3908341"/>
          <a:ext cx="4456033" cy="7508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tr-TR" sz="2700" kern="1200" dirty="0" smtClean="0"/>
            <a:t>Cinsiyet</a:t>
          </a:r>
          <a:endParaRPr lang="tr-TR" sz="2700" kern="1200" dirty="0"/>
        </a:p>
      </dsp:txBody>
      <dsp:txXfrm>
        <a:off x="281351" y="3944995"/>
        <a:ext cx="4382725" cy="6775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4C9E4-50C7-4F46-91A5-5973D76C8254}">
      <dsp:nvSpPr>
        <dsp:cNvPr id="0" name=""/>
        <dsp:cNvSpPr/>
      </dsp:nvSpPr>
      <dsp:spPr>
        <a:xfrm>
          <a:off x="122700" y="593723"/>
          <a:ext cx="4414513" cy="7136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Cinsiyet</a:t>
          </a:r>
          <a:endParaRPr lang="tr-TR" sz="2800" kern="1200" dirty="0"/>
        </a:p>
      </dsp:txBody>
      <dsp:txXfrm>
        <a:off x="157537" y="628560"/>
        <a:ext cx="4344839" cy="643966"/>
      </dsp:txXfrm>
    </dsp:sp>
    <dsp:sp modelId="{53ACEE3E-21EC-47CA-92BB-AED1BED6E473}">
      <dsp:nvSpPr>
        <dsp:cNvPr id="0" name=""/>
        <dsp:cNvSpPr/>
      </dsp:nvSpPr>
      <dsp:spPr>
        <a:xfrm>
          <a:off x="0" y="1430739"/>
          <a:ext cx="10053319" cy="19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93" tIns="26670" rIns="149352" bIns="26670" numCol="1" spcCol="1270" anchor="t" anchorCtr="0">
          <a:noAutofit/>
        </a:bodyPr>
        <a:lstStyle/>
        <a:p>
          <a:pPr marL="228600" lvl="1" indent="-228600" algn="l" defTabSz="933450">
            <a:lnSpc>
              <a:spcPct val="90000"/>
            </a:lnSpc>
            <a:spcBef>
              <a:spcPct val="0"/>
            </a:spcBef>
            <a:spcAft>
              <a:spcPct val="20000"/>
            </a:spcAft>
            <a:buChar char="••"/>
          </a:pPr>
          <a:r>
            <a:rPr lang="tr-TR" sz="2100" kern="1200" dirty="0" smtClean="0"/>
            <a:t>Fakat iki yıl sonra erkeklerde büyüme birden hızlanır ve birkaç yıl devam eder. </a:t>
          </a:r>
          <a:endParaRPr lang="tr-TR" sz="2100" kern="1200" dirty="0"/>
        </a:p>
      </dsp:txBody>
      <dsp:txXfrm>
        <a:off x="0" y="1430739"/>
        <a:ext cx="10053319" cy="197903"/>
      </dsp:txXfrm>
    </dsp:sp>
    <dsp:sp modelId="{D7E81EA5-5326-4146-A616-E1E0E0E13B96}">
      <dsp:nvSpPr>
        <dsp:cNvPr id="0" name=""/>
        <dsp:cNvSpPr/>
      </dsp:nvSpPr>
      <dsp:spPr>
        <a:xfrm>
          <a:off x="208556" y="1948683"/>
          <a:ext cx="4440651" cy="688434"/>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İç salgı bezleri</a:t>
          </a:r>
          <a:endParaRPr lang="tr-TR" sz="2800" kern="1200" dirty="0"/>
        </a:p>
      </dsp:txBody>
      <dsp:txXfrm>
        <a:off x="242163" y="1982290"/>
        <a:ext cx="4373437" cy="621220"/>
      </dsp:txXfrm>
    </dsp:sp>
    <dsp:sp modelId="{7BE9B717-AD3F-4209-A6FF-C849C9E74654}">
      <dsp:nvSpPr>
        <dsp:cNvPr id="0" name=""/>
        <dsp:cNvSpPr/>
      </dsp:nvSpPr>
      <dsp:spPr>
        <a:xfrm>
          <a:off x="0" y="2637118"/>
          <a:ext cx="10053319" cy="993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9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tr-TR" sz="2200" kern="1200" dirty="0" smtClean="0"/>
            <a:t>Hipofiz ön lobu (GH, </a:t>
          </a:r>
          <a:r>
            <a:rPr lang="tr-TR" sz="2200" kern="1200" dirty="0" err="1" smtClean="0"/>
            <a:t>sOMATOTROPİN</a:t>
          </a:r>
          <a:r>
            <a:rPr lang="tr-TR" sz="2200" kern="1200" dirty="0" smtClean="0"/>
            <a:t>), </a:t>
          </a:r>
          <a:r>
            <a:rPr lang="tr-TR" sz="2200" kern="1200" dirty="0" err="1" smtClean="0"/>
            <a:t>tiroid</a:t>
          </a:r>
          <a:r>
            <a:rPr lang="tr-TR" sz="2200" kern="1200" dirty="0" smtClean="0"/>
            <a:t> (T3-T4), böbrek üstü bezleri ve </a:t>
          </a:r>
          <a:r>
            <a:rPr lang="tr-TR" sz="2200" kern="1200" dirty="0" err="1" smtClean="0"/>
            <a:t>gonadal</a:t>
          </a:r>
          <a:r>
            <a:rPr lang="tr-TR" sz="2200" kern="1200" dirty="0" smtClean="0"/>
            <a:t> hormonların (</a:t>
          </a:r>
          <a:r>
            <a:rPr lang="tr-TR" sz="2200" kern="1200" dirty="0" err="1" smtClean="0"/>
            <a:t>Androjen</a:t>
          </a:r>
          <a:r>
            <a:rPr lang="tr-TR" sz="2200" kern="1200" dirty="0" smtClean="0"/>
            <a:t>, Östrojen) büyüme ve gelişme üzerine hızlandırıcı etki yapar.</a:t>
          </a:r>
          <a:endParaRPr lang="tr-TR" sz="2200" kern="1200" dirty="0"/>
        </a:p>
      </dsp:txBody>
      <dsp:txXfrm>
        <a:off x="0" y="2637118"/>
        <a:ext cx="10053319" cy="993544"/>
      </dsp:txXfrm>
    </dsp:sp>
    <dsp:sp modelId="{4D95E69B-A121-4F5F-AEB0-DE6D56789828}">
      <dsp:nvSpPr>
        <dsp:cNvPr id="0" name=""/>
        <dsp:cNvSpPr/>
      </dsp:nvSpPr>
      <dsp:spPr>
        <a:xfrm>
          <a:off x="269227" y="3587119"/>
          <a:ext cx="4303625" cy="750864"/>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Beslenme</a:t>
          </a:r>
          <a:endParaRPr lang="tr-TR" sz="2800" kern="1200" dirty="0"/>
        </a:p>
      </dsp:txBody>
      <dsp:txXfrm>
        <a:off x="305881" y="3623773"/>
        <a:ext cx="4230317" cy="6775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4C9E4-50C7-4F46-91A5-5973D76C8254}">
      <dsp:nvSpPr>
        <dsp:cNvPr id="0" name=""/>
        <dsp:cNvSpPr/>
      </dsp:nvSpPr>
      <dsp:spPr>
        <a:xfrm>
          <a:off x="122700" y="352864"/>
          <a:ext cx="4414513" cy="713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Hastalıklar</a:t>
          </a:r>
          <a:endParaRPr lang="tr-TR" sz="2800" kern="1200" dirty="0"/>
        </a:p>
      </dsp:txBody>
      <dsp:txXfrm>
        <a:off x="157537" y="387701"/>
        <a:ext cx="4344839" cy="643966"/>
      </dsp:txXfrm>
    </dsp:sp>
    <dsp:sp modelId="{53ACEE3E-21EC-47CA-92BB-AED1BED6E473}">
      <dsp:nvSpPr>
        <dsp:cNvPr id="0" name=""/>
        <dsp:cNvSpPr/>
      </dsp:nvSpPr>
      <dsp:spPr>
        <a:xfrm>
          <a:off x="0" y="1113665"/>
          <a:ext cx="10053319" cy="19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93" tIns="26670" rIns="149352" bIns="26670" numCol="1" spcCol="1270" anchor="t" anchorCtr="0">
          <a:noAutofit/>
        </a:bodyPr>
        <a:lstStyle/>
        <a:p>
          <a:pPr marL="228600" lvl="1" indent="-228600" algn="l" defTabSz="933450">
            <a:lnSpc>
              <a:spcPct val="90000"/>
            </a:lnSpc>
            <a:spcBef>
              <a:spcPct val="0"/>
            </a:spcBef>
            <a:spcAft>
              <a:spcPct val="20000"/>
            </a:spcAft>
            <a:buChar char="••"/>
          </a:pPr>
          <a:r>
            <a:rPr lang="tr-TR" sz="2100" kern="1200" dirty="0" smtClean="0"/>
            <a:t>Hastalıklar ve yaralanmalar protein katabolizmasını arttırdığından büyümeyi yavaşlatır. Kronik hastalıklar büyümeyi yavaşlatırken, kısa süreli hastalıkların etkisi pek görülmez </a:t>
          </a:r>
          <a:endParaRPr lang="tr-TR" sz="2100" kern="1200" dirty="0"/>
        </a:p>
      </dsp:txBody>
      <dsp:txXfrm>
        <a:off x="0" y="1113665"/>
        <a:ext cx="10053319" cy="197903"/>
      </dsp:txXfrm>
    </dsp:sp>
    <dsp:sp modelId="{D7E81EA5-5326-4146-A616-E1E0E0E13B96}">
      <dsp:nvSpPr>
        <dsp:cNvPr id="0" name=""/>
        <dsp:cNvSpPr/>
      </dsp:nvSpPr>
      <dsp:spPr>
        <a:xfrm>
          <a:off x="208556" y="1707824"/>
          <a:ext cx="4440651" cy="68843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smtClean="0"/>
            <a:t>Mevsimler </a:t>
          </a:r>
          <a:endParaRPr lang="tr-TR" sz="2800" kern="1200" dirty="0"/>
        </a:p>
      </dsp:txBody>
      <dsp:txXfrm>
        <a:off x="242163" y="1741431"/>
        <a:ext cx="4373437" cy="621220"/>
      </dsp:txXfrm>
    </dsp:sp>
    <dsp:sp modelId="{7BE9B717-AD3F-4209-A6FF-C849C9E74654}">
      <dsp:nvSpPr>
        <dsp:cNvPr id="0" name=""/>
        <dsp:cNvSpPr/>
      </dsp:nvSpPr>
      <dsp:spPr>
        <a:xfrm>
          <a:off x="0" y="2441972"/>
          <a:ext cx="10053319" cy="147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9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tr-TR" sz="2200" kern="1200" dirty="0" smtClean="0"/>
            <a:t>Birçok çalışmada mevsimlerin büyüme hızına etkileri gösterilmiştir. Boyca büyüme ilkbaharda, ağırlık artışı ise sonbaharda hızlanmaktadır. Mart ve Mayıs aylarına rastlayan ortalama boyca büyüme hızı, eylül ve ekim aylarına göre iki misli fazladır.</a:t>
          </a:r>
          <a:endParaRPr lang="tr-TR" sz="2200" kern="1200" dirty="0"/>
        </a:p>
      </dsp:txBody>
      <dsp:txXfrm>
        <a:off x="0" y="2441972"/>
        <a:ext cx="10053319" cy="1475262"/>
      </dsp:txXfrm>
    </dsp:sp>
    <dsp:sp modelId="{4D95E69B-A121-4F5F-AEB0-DE6D56789828}">
      <dsp:nvSpPr>
        <dsp:cNvPr id="0" name=""/>
        <dsp:cNvSpPr/>
      </dsp:nvSpPr>
      <dsp:spPr>
        <a:xfrm>
          <a:off x="269227" y="3806866"/>
          <a:ext cx="4303625" cy="75086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tr-TR" sz="2800" kern="1200" dirty="0" err="1" smtClean="0"/>
            <a:t>Sosyo</a:t>
          </a:r>
          <a:r>
            <a:rPr lang="tr-TR" sz="2800" kern="1200" dirty="0" smtClean="0"/>
            <a:t>-ekonomik Düzey </a:t>
          </a:r>
          <a:endParaRPr lang="tr-TR" sz="2800" kern="1200" dirty="0"/>
        </a:p>
      </dsp:txBody>
      <dsp:txXfrm>
        <a:off x="305881" y="3843520"/>
        <a:ext cx="4230317" cy="6775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4C9E4-50C7-4F46-91A5-5973D76C8254}">
      <dsp:nvSpPr>
        <dsp:cNvPr id="0" name=""/>
        <dsp:cNvSpPr/>
      </dsp:nvSpPr>
      <dsp:spPr>
        <a:xfrm>
          <a:off x="214185" y="729321"/>
          <a:ext cx="4414513" cy="64511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Psikolojik Durum</a:t>
          </a:r>
          <a:endParaRPr lang="tr-TR" sz="2600" kern="1200" dirty="0"/>
        </a:p>
      </dsp:txBody>
      <dsp:txXfrm>
        <a:off x="245677" y="760813"/>
        <a:ext cx="4351529" cy="582127"/>
      </dsp:txXfrm>
    </dsp:sp>
    <dsp:sp modelId="{53ACEE3E-21EC-47CA-92BB-AED1BED6E473}">
      <dsp:nvSpPr>
        <dsp:cNvPr id="0" name=""/>
        <dsp:cNvSpPr/>
      </dsp:nvSpPr>
      <dsp:spPr>
        <a:xfrm>
          <a:off x="0" y="1592581"/>
          <a:ext cx="10053319" cy="19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93" tIns="26670" rIns="149352" bIns="26670" numCol="1" spcCol="1270" anchor="t" anchorCtr="0">
          <a:noAutofit/>
        </a:bodyPr>
        <a:lstStyle/>
        <a:p>
          <a:pPr marL="228600" lvl="1" indent="-228600" algn="l" defTabSz="933450">
            <a:lnSpc>
              <a:spcPct val="90000"/>
            </a:lnSpc>
            <a:spcBef>
              <a:spcPct val="0"/>
            </a:spcBef>
            <a:spcAft>
              <a:spcPct val="20000"/>
            </a:spcAft>
            <a:buChar char="••"/>
          </a:pPr>
          <a:r>
            <a:rPr lang="tr-TR" sz="2100" kern="1200" dirty="0" smtClean="0"/>
            <a:t>Güç psikolojik koşulların bazı büyüme gerilemelerine sebep olduğu kanıtlanmıştır. Yetimhane çocukları üzerinde yapılan araştırmalarda psikolojik durumun büyüme üzerine etkili olduğu saptanmıştır.</a:t>
          </a:r>
          <a:endParaRPr lang="tr-TR" sz="2100" kern="1200" dirty="0"/>
        </a:p>
      </dsp:txBody>
      <dsp:txXfrm>
        <a:off x="0" y="1592581"/>
        <a:ext cx="10053319" cy="197903"/>
      </dsp:txXfrm>
    </dsp:sp>
    <dsp:sp modelId="{D7E81EA5-5326-4146-A616-E1E0E0E13B96}">
      <dsp:nvSpPr>
        <dsp:cNvPr id="0" name=""/>
        <dsp:cNvSpPr/>
      </dsp:nvSpPr>
      <dsp:spPr>
        <a:xfrm>
          <a:off x="182819" y="2475754"/>
          <a:ext cx="5659516" cy="77757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tr-TR" sz="2600" kern="1200" dirty="0" smtClean="0"/>
            <a:t>İnsan Bedeninin  Çevreye Uyumu </a:t>
          </a:r>
          <a:endParaRPr lang="tr-TR" sz="2600" kern="1200" dirty="0"/>
        </a:p>
      </dsp:txBody>
      <dsp:txXfrm>
        <a:off x="220777" y="2513712"/>
        <a:ext cx="5583600" cy="701654"/>
      </dsp:txXfrm>
    </dsp:sp>
    <dsp:sp modelId="{7BE9B717-AD3F-4209-A6FF-C849C9E74654}">
      <dsp:nvSpPr>
        <dsp:cNvPr id="0" name=""/>
        <dsp:cNvSpPr/>
      </dsp:nvSpPr>
      <dsp:spPr>
        <a:xfrm>
          <a:off x="0" y="3387677"/>
          <a:ext cx="10053319" cy="843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19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tr-TR" sz="2000" kern="1200" dirty="0" smtClean="0"/>
            <a:t>İnsanın yaşadığı çevre, bitki örtüsü, iklim ve coğrafik yapı insanın </a:t>
          </a:r>
          <a:r>
            <a:rPr lang="tr-TR" sz="2000" kern="1200" dirty="0" err="1" smtClean="0"/>
            <a:t>sosyo</a:t>
          </a:r>
          <a:r>
            <a:rPr lang="tr-TR" sz="2000" kern="1200" dirty="0" smtClean="0"/>
            <a:t>-kültürünü ve beslenme kültürünü etkilediği gibi beden yapısını da etkilemektedir. </a:t>
          </a:r>
          <a:endParaRPr lang="tr-TR" sz="2000" kern="1200" dirty="0"/>
        </a:p>
      </dsp:txBody>
      <dsp:txXfrm>
        <a:off x="0" y="3387677"/>
        <a:ext cx="10053319" cy="8430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53878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96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58811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295664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42FB5B-6B45-4982-9B0C-C77438855CDF}" type="datetimeFigureOut">
              <a:rPr lang="tr-TR" smtClean="0"/>
              <a:t>26.03.2020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88802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42FB5B-6B45-4982-9B0C-C77438855CDF}" type="datetimeFigureOut">
              <a:rPr lang="tr-TR" smtClean="0"/>
              <a:t>26.03.2020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602198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42FB5B-6B45-4982-9B0C-C77438855CDF}" type="datetimeFigureOut">
              <a:rPr lang="tr-TR" smtClean="0"/>
              <a:t>26.03.2020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421260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42FB5B-6B45-4982-9B0C-C77438855CDF}" type="datetimeFigureOut">
              <a:rPr lang="tr-TR" smtClean="0"/>
              <a:t>26.03.2020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77656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42FB5B-6B45-4982-9B0C-C77438855CDF}" type="datetimeFigureOut">
              <a:rPr lang="tr-TR" smtClean="0"/>
              <a:t>26.03.2020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1408144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42FB5B-6B45-4982-9B0C-C77438855CDF}" type="datetimeFigureOut">
              <a:rPr lang="tr-TR" smtClean="0"/>
              <a:t>26.03.2020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325749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42FB5B-6B45-4982-9B0C-C77438855CDF}" type="datetimeFigureOut">
              <a:rPr lang="tr-TR" smtClean="0"/>
              <a:t>26.03.2020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875A48D-7AC7-41DB-B0C2-B29DFF68649E}" type="slidenum">
              <a:rPr lang="tr-TR" smtClean="0"/>
              <a:t>‹#›</a:t>
            </a:fld>
            <a:endParaRPr lang="tr-TR"/>
          </a:p>
        </p:txBody>
      </p:sp>
    </p:spTree>
    <p:extLst>
      <p:ext uri="{BB962C8B-B14F-4D97-AF65-F5344CB8AC3E}">
        <p14:creationId xmlns:p14="http://schemas.microsoft.com/office/powerpoint/2010/main" val="400838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2FB5B-6B45-4982-9B0C-C77438855CDF}" type="datetimeFigureOut">
              <a:rPr lang="tr-TR" smtClean="0"/>
              <a:t>26.03.2020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5A48D-7AC7-41DB-B0C2-B29DFF68649E}" type="slidenum">
              <a:rPr lang="tr-TR" smtClean="0"/>
              <a:t>‹#›</a:t>
            </a:fld>
            <a:endParaRPr lang="tr-TR"/>
          </a:p>
        </p:txBody>
      </p:sp>
    </p:spTree>
    <p:extLst>
      <p:ext uri="{BB962C8B-B14F-4D97-AF65-F5344CB8AC3E}">
        <p14:creationId xmlns:p14="http://schemas.microsoft.com/office/powerpoint/2010/main" val="375263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Çocuk, Egzersiz ve Spor I </a:t>
            </a:r>
            <a:endParaRPr lang="en-US" dirty="0"/>
          </a:p>
        </p:txBody>
      </p:sp>
      <p:sp>
        <p:nvSpPr>
          <p:cNvPr id="3" name="Alt Başlık 2"/>
          <p:cNvSpPr>
            <a:spLocks noGrp="1"/>
          </p:cNvSpPr>
          <p:nvPr>
            <p:ph type="subTitle" idx="1"/>
          </p:nvPr>
        </p:nvSpPr>
        <p:spPr/>
        <p:txBody>
          <a:bodyPr/>
          <a:lstStyle/>
          <a:p>
            <a:r>
              <a:rPr lang="tr-TR" dirty="0" smtClean="0"/>
              <a:t>Dr. Burcu ERTAŞ DÖLEK</a:t>
            </a:r>
          </a:p>
          <a:p>
            <a:endParaRPr lang="tr-TR" dirty="0"/>
          </a:p>
          <a:p>
            <a:r>
              <a:rPr lang="tr-TR" dirty="0" smtClean="0"/>
              <a:t>Ankara Üniversitesi, Spor Bilimleri Fakültesi</a:t>
            </a:r>
          </a:p>
        </p:txBody>
      </p:sp>
    </p:spTree>
    <p:extLst>
      <p:ext uri="{BB962C8B-B14F-4D97-AF65-F5344CB8AC3E}">
        <p14:creationId xmlns:p14="http://schemas.microsoft.com/office/powerpoint/2010/main" val="398088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a:t>Boy Uzunluğu</a:t>
            </a:r>
          </a:p>
        </p:txBody>
      </p:sp>
      <p:sp>
        <p:nvSpPr>
          <p:cNvPr id="3" name="İçerik Yer Tutucusu 2"/>
          <p:cNvSpPr>
            <a:spLocks noGrp="1"/>
          </p:cNvSpPr>
          <p:nvPr>
            <p:ph idx="1"/>
          </p:nvPr>
        </p:nvSpPr>
        <p:spPr>
          <a:xfrm>
            <a:off x="488714" y="1362157"/>
            <a:ext cx="8312386" cy="5424056"/>
          </a:xfrm>
        </p:spPr>
        <p:txBody>
          <a:bodyPr>
            <a:normAutofit/>
          </a:bodyPr>
          <a:lstStyle/>
          <a:p>
            <a:pPr>
              <a:buFont typeface="Wingdings" panose="05000000000000000000" pitchFamily="2" charset="2"/>
              <a:buChar char="Ø"/>
            </a:pPr>
            <a:r>
              <a:rPr lang="tr-TR" sz="2400" dirty="0" smtClean="0"/>
              <a:t>Kızların boy uzaması yaklaşık 16 yaşlarında dururken, erkeklerde yaklaşık 18-19 yaşlarında durur. Ancak bu yaşlar yalancı-genç yaşlar olabilir. Çünkü büyüme üzerine birçok çalışma gençlerde büyümeyi ölçmeyi 17 veya 18’li yaşlarda bırakmaktadır. İnsanların yirmili yaşların başlarında ve ortalarında </a:t>
            </a:r>
            <a:r>
              <a:rPr lang="tr-TR" sz="2400" dirty="0" err="1" smtClean="0"/>
              <a:t>büyümye</a:t>
            </a:r>
            <a:r>
              <a:rPr lang="tr-TR" sz="2400" dirty="0" smtClean="0"/>
              <a:t> devam ettiği birçok insan tarafından bilinir. </a:t>
            </a:r>
          </a:p>
          <a:p>
            <a:pPr>
              <a:buFont typeface="Wingdings" panose="05000000000000000000" pitchFamily="2" charset="2"/>
              <a:buChar char="Ø"/>
            </a:pPr>
            <a:r>
              <a:rPr lang="tr-TR" sz="2400" dirty="0" smtClean="0"/>
              <a:t>Boy uzaması; genetik, beslenme, hastalık, hormon gibi değişkenlerden etkilenmektedir. </a:t>
            </a:r>
          </a:p>
        </p:txBody>
      </p:sp>
    </p:spTree>
    <p:extLst>
      <p:ext uri="{BB962C8B-B14F-4D97-AF65-F5344CB8AC3E}">
        <p14:creationId xmlns:p14="http://schemas.microsoft.com/office/powerpoint/2010/main" val="175306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Büyüme ve Gelişmeyi Etkileyen Faktörler</a:t>
            </a:r>
            <a:endParaRPr lang="tr-TR" dirty="0"/>
          </a:p>
        </p:txBody>
      </p:sp>
      <p:graphicFrame>
        <p:nvGraphicFramePr>
          <p:cNvPr id="7" name="Diyagram 6"/>
          <p:cNvGraphicFramePr/>
          <p:nvPr>
            <p:extLst>
              <p:ext uri="{D42A27DB-BD31-4B8C-83A1-F6EECF244321}">
                <p14:modId xmlns:p14="http://schemas.microsoft.com/office/powerpoint/2010/main" val="4280602831"/>
              </p:ext>
            </p:extLst>
          </p:nvPr>
        </p:nvGraphicFramePr>
        <p:xfrm>
          <a:off x="380176" y="787164"/>
          <a:ext cx="100533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502920" y="5572632"/>
            <a:ext cx="10652760" cy="1061829"/>
          </a:xfrm>
          <a:prstGeom prst="rect">
            <a:avLst/>
          </a:prstGeom>
        </p:spPr>
        <p:txBody>
          <a:bodyPr wrap="square">
            <a:spAutoFit/>
          </a:bodyPr>
          <a:lstStyle/>
          <a:p>
            <a:pPr marL="342900" indent="-342900">
              <a:buFont typeface="Arial" panose="020B0604020202020204" pitchFamily="34" charset="0"/>
              <a:buChar char="•"/>
            </a:pPr>
            <a:r>
              <a:rPr lang="tr-TR" sz="2100" dirty="0" smtClean="0"/>
              <a:t>Kızlar doğumda erkeklerden daha olgun düzeydedir ve daha hızlı büyür ev gelişirler. Oyun çağı çocuğunda kız ve erkek arasında genellikle büyüme örneklerinde fark yoktur. </a:t>
            </a:r>
            <a:r>
              <a:rPr lang="tr-TR" sz="2100" dirty="0" err="1" smtClean="0"/>
              <a:t>Pubertede</a:t>
            </a:r>
            <a:r>
              <a:rPr lang="tr-TR" sz="2100" dirty="0" smtClean="0"/>
              <a:t> büyüme ve gelişme kızlarda erkeklerden iki yıl önce hızlanır, arada belirgin bir fark gözlenir.</a:t>
            </a:r>
            <a:endParaRPr lang="tr-TR" sz="2100" dirty="0"/>
          </a:p>
        </p:txBody>
      </p:sp>
    </p:spTree>
    <p:extLst>
      <p:ext uri="{BB962C8B-B14F-4D97-AF65-F5344CB8AC3E}">
        <p14:creationId xmlns:p14="http://schemas.microsoft.com/office/powerpoint/2010/main" val="175306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Büyüme ve Gelişmeyi Etkileyen Faktörler</a:t>
            </a:r>
            <a:endParaRPr lang="tr-TR" dirty="0"/>
          </a:p>
        </p:txBody>
      </p:sp>
      <p:graphicFrame>
        <p:nvGraphicFramePr>
          <p:cNvPr id="7" name="Diyagram 6"/>
          <p:cNvGraphicFramePr/>
          <p:nvPr>
            <p:extLst>
              <p:ext uri="{D42A27DB-BD31-4B8C-83A1-F6EECF244321}">
                <p14:modId xmlns:p14="http://schemas.microsoft.com/office/powerpoint/2010/main" val="838989184"/>
              </p:ext>
            </p:extLst>
          </p:nvPr>
        </p:nvGraphicFramePr>
        <p:xfrm>
          <a:off x="380176" y="787164"/>
          <a:ext cx="100533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502920" y="5125166"/>
            <a:ext cx="10652760" cy="1384995"/>
          </a:xfrm>
          <a:prstGeom prst="rect">
            <a:avLst/>
          </a:prstGeom>
        </p:spPr>
        <p:txBody>
          <a:bodyPr wrap="square">
            <a:spAutoFit/>
          </a:bodyPr>
          <a:lstStyle/>
          <a:p>
            <a:pPr marL="342900" indent="-342900">
              <a:buFont typeface="Arial" panose="020B0604020202020204" pitchFamily="34" charset="0"/>
              <a:buChar char="•"/>
            </a:pPr>
            <a:r>
              <a:rPr lang="tr-TR" sz="2100" dirty="0" smtClean="0"/>
              <a:t>Büyümeye en fazla tesir eden çevresel faktör besindir. Çocuklukta sürekli bir büyüme ve gelişim söz konusu olduğundan beslenme yetersizliği en derin izlerini bu devrede bırakmaktadır. Kızların erkeklere göre yetersiz beslenmeden ve hastalıklardan etkilenmeleri daha azdır. </a:t>
            </a:r>
            <a:endParaRPr lang="tr-TR" sz="2100" dirty="0"/>
          </a:p>
        </p:txBody>
      </p:sp>
    </p:spTree>
    <p:extLst>
      <p:ext uri="{BB962C8B-B14F-4D97-AF65-F5344CB8AC3E}">
        <p14:creationId xmlns:p14="http://schemas.microsoft.com/office/powerpoint/2010/main" val="2349025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Büyüme ve Gelişmeyi Etkileyen Faktörler</a:t>
            </a:r>
            <a:endParaRPr lang="tr-TR" dirty="0"/>
          </a:p>
        </p:txBody>
      </p:sp>
      <p:graphicFrame>
        <p:nvGraphicFramePr>
          <p:cNvPr id="7" name="Diyagram 6"/>
          <p:cNvGraphicFramePr/>
          <p:nvPr>
            <p:extLst>
              <p:ext uri="{D42A27DB-BD31-4B8C-83A1-F6EECF244321}">
                <p14:modId xmlns:p14="http://schemas.microsoft.com/office/powerpoint/2010/main" val="3531236888"/>
              </p:ext>
            </p:extLst>
          </p:nvPr>
        </p:nvGraphicFramePr>
        <p:xfrm>
          <a:off x="380176" y="989128"/>
          <a:ext cx="100533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502920" y="5669131"/>
            <a:ext cx="10652760" cy="738664"/>
          </a:xfrm>
          <a:prstGeom prst="rect">
            <a:avLst/>
          </a:prstGeom>
        </p:spPr>
        <p:txBody>
          <a:bodyPr wrap="square">
            <a:spAutoFit/>
          </a:bodyPr>
          <a:lstStyle/>
          <a:p>
            <a:pPr marL="342900" indent="-342900">
              <a:buFont typeface="Arial" panose="020B0604020202020204" pitchFamily="34" charset="0"/>
              <a:buChar char="•"/>
            </a:pPr>
            <a:r>
              <a:rPr lang="tr-TR" sz="2100" dirty="0" smtClean="0"/>
              <a:t>Sağlıklı bir büyüme ve gelişim için beslenme kadar sağlık koşulları iyi olan ev yaşamı, ailenin eğitim ve kültür düzeyi </a:t>
            </a:r>
            <a:r>
              <a:rPr lang="tr-TR" sz="2100" dirty="0" err="1" smtClean="0"/>
              <a:t>iel</a:t>
            </a:r>
            <a:r>
              <a:rPr lang="tr-TR" sz="2100" dirty="0" smtClean="0"/>
              <a:t> aylık gelirinin de önemli olduğu gerçektir. </a:t>
            </a:r>
            <a:endParaRPr lang="tr-TR" sz="2100" dirty="0"/>
          </a:p>
        </p:txBody>
      </p:sp>
    </p:spTree>
    <p:extLst>
      <p:ext uri="{BB962C8B-B14F-4D97-AF65-F5344CB8AC3E}">
        <p14:creationId xmlns:p14="http://schemas.microsoft.com/office/powerpoint/2010/main" val="3299684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Büyüme ve Gelişmeyi Etkileyen Faktörler</a:t>
            </a:r>
            <a:endParaRPr lang="tr-TR" dirty="0"/>
          </a:p>
        </p:txBody>
      </p:sp>
      <p:graphicFrame>
        <p:nvGraphicFramePr>
          <p:cNvPr id="7" name="Diyagram 6"/>
          <p:cNvGraphicFramePr/>
          <p:nvPr>
            <p:extLst>
              <p:ext uri="{D42A27DB-BD31-4B8C-83A1-F6EECF244321}">
                <p14:modId xmlns:p14="http://schemas.microsoft.com/office/powerpoint/2010/main" val="2591066088"/>
              </p:ext>
            </p:extLst>
          </p:nvPr>
        </p:nvGraphicFramePr>
        <p:xfrm>
          <a:off x="380176" y="787164"/>
          <a:ext cx="100533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323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Biyolojik Olgunluk</a:t>
            </a:r>
            <a:endParaRPr lang="tr-TR" dirty="0"/>
          </a:p>
        </p:txBody>
      </p:sp>
      <p:sp>
        <p:nvSpPr>
          <p:cNvPr id="3" name="İçerik Yer Tutucusu 2"/>
          <p:cNvSpPr>
            <a:spLocks noGrp="1"/>
          </p:cNvSpPr>
          <p:nvPr>
            <p:ph idx="1"/>
          </p:nvPr>
        </p:nvSpPr>
        <p:spPr>
          <a:xfrm>
            <a:off x="488714" y="1362157"/>
            <a:ext cx="8312386" cy="5424056"/>
          </a:xfrm>
        </p:spPr>
        <p:txBody>
          <a:bodyPr>
            <a:normAutofit/>
          </a:bodyPr>
          <a:lstStyle/>
          <a:p>
            <a:pPr>
              <a:buFont typeface="Wingdings" panose="05000000000000000000" pitchFamily="2" charset="2"/>
              <a:buChar char="Ø"/>
            </a:pPr>
            <a:r>
              <a:rPr lang="tr-TR" sz="2400" dirty="0" smtClean="0"/>
              <a:t>Çocuklarda fiziksel ve biyolojik olgunluk düzeyinin izlenmesi gelişim düzeyi ve sağlığı hakkında bilgi elde etmek için oldukça önemlidir. </a:t>
            </a:r>
          </a:p>
          <a:p>
            <a:pPr>
              <a:buFont typeface="Wingdings" panose="05000000000000000000" pitchFamily="2" charset="2"/>
              <a:buChar char="Ø"/>
            </a:pPr>
            <a:r>
              <a:rPr lang="tr-TR" sz="2400" dirty="0" smtClean="0"/>
              <a:t>1 takvim yılı ≠ 1 olgunlaşma yılı</a:t>
            </a:r>
          </a:p>
          <a:p>
            <a:pPr>
              <a:buFont typeface="Wingdings" panose="05000000000000000000" pitchFamily="2" charset="2"/>
              <a:buChar char="Ø"/>
            </a:pPr>
            <a:r>
              <a:rPr lang="tr-TR" sz="2400" dirty="0" smtClean="0"/>
              <a:t>Her bir birey aynı olgunluk aşamalarından geçerken, bunu farklı oranlarda yaşamaktadırlar.</a:t>
            </a:r>
          </a:p>
        </p:txBody>
      </p:sp>
      <p:pic>
        <p:nvPicPr>
          <p:cNvPr id="6" name="Picture 2" descr="C:\Users\User\Desktop\yaşam boyu spor lisans dersi\IMG_5268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120" y="3637429"/>
            <a:ext cx="4064000" cy="25273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4922712" y="3637429"/>
            <a:ext cx="5510784" cy="830997"/>
          </a:xfrm>
          <a:prstGeom prst="rect">
            <a:avLst/>
          </a:prstGeom>
          <a:noFill/>
        </p:spPr>
        <p:txBody>
          <a:bodyPr wrap="square" rtlCol="0">
            <a:spAutoFit/>
          </a:bodyPr>
          <a:lstStyle/>
          <a:p>
            <a:r>
              <a:rPr lang="tr-TR" sz="2400" dirty="0" smtClean="0"/>
              <a:t>Aynı takvim yaşında fotoğraflanmış iki erkek (14 yaş)</a:t>
            </a:r>
            <a:endParaRPr lang="tr-TR" sz="2400" dirty="0"/>
          </a:p>
        </p:txBody>
      </p:sp>
      <p:sp>
        <p:nvSpPr>
          <p:cNvPr id="8" name="Metin kutusu 7"/>
          <p:cNvSpPr txBox="1"/>
          <p:nvPr/>
        </p:nvSpPr>
        <p:spPr>
          <a:xfrm>
            <a:off x="5958840" y="4468426"/>
            <a:ext cx="5510784" cy="2123658"/>
          </a:xfrm>
          <a:prstGeom prst="rect">
            <a:avLst/>
          </a:prstGeom>
          <a:noFill/>
          <a:ln w="25400">
            <a:solidFill>
              <a:srgbClr val="0070C0"/>
            </a:solidFill>
            <a:prstDash val="dash"/>
          </a:ln>
        </p:spPr>
        <p:txBody>
          <a:bodyPr wrap="square" rtlCol="0">
            <a:spAutoFit/>
          </a:bodyPr>
          <a:lstStyle/>
          <a:p>
            <a:r>
              <a:rPr lang="tr-TR" sz="2200" dirty="0" smtClean="0"/>
              <a:t>Biyolojik olgunluğun kontrolü için kullanılan yöntemler arasında: </a:t>
            </a:r>
          </a:p>
          <a:p>
            <a:pPr marL="285750" indent="-285750">
              <a:buFont typeface="Arial" panose="020B0604020202020204" pitchFamily="34" charset="0"/>
              <a:buChar char="•"/>
            </a:pPr>
            <a:r>
              <a:rPr lang="tr-TR" sz="2200" dirty="0" smtClean="0"/>
              <a:t>İskelet yaşının belirlenmesi</a:t>
            </a:r>
          </a:p>
          <a:p>
            <a:pPr marL="285750" indent="-285750">
              <a:buFont typeface="Arial" panose="020B0604020202020204" pitchFamily="34" charset="0"/>
              <a:buChar char="•"/>
            </a:pPr>
            <a:r>
              <a:rPr lang="tr-TR" sz="2200" dirty="0" smtClean="0"/>
              <a:t>Cinsiyet karakteristikleri</a:t>
            </a:r>
          </a:p>
          <a:p>
            <a:pPr marL="285750" indent="-285750">
              <a:buFont typeface="Arial" panose="020B0604020202020204" pitchFamily="34" charset="0"/>
              <a:buChar char="•"/>
            </a:pPr>
            <a:r>
              <a:rPr lang="tr-TR" sz="2200" dirty="0" smtClean="0"/>
              <a:t>Regli durumu</a:t>
            </a:r>
          </a:p>
          <a:p>
            <a:pPr marL="285750" indent="-285750">
              <a:buFont typeface="Arial" panose="020B0604020202020204" pitchFamily="34" charset="0"/>
              <a:buChar char="•"/>
            </a:pPr>
            <a:r>
              <a:rPr lang="tr-TR" sz="2200" dirty="0" smtClean="0"/>
              <a:t>Somatik karakteristikler bulunmaktadır.</a:t>
            </a:r>
          </a:p>
        </p:txBody>
      </p:sp>
    </p:spTree>
    <p:extLst>
      <p:ext uri="{BB962C8B-B14F-4D97-AF65-F5344CB8AC3E}">
        <p14:creationId xmlns:p14="http://schemas.microsoft.com/office/powerpoint/2010/main" val="1753065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İskelet Yaşı</a:t>
            </a:r>
            <a:endParaRPr lang="tr-TR" dirty="0"/>
          </a:p>
        </p:txBody>
      </p:sp>
      <p:sp>
        <p:nvSpPr>
          <p:cNvPr id="3" name="İçerik Yer Tutucusu 2"/>
          <p:cNvSpPr>
            <a:spLocks noGrp="1"/>
          </p:cNvSpPr>
          <p:nvPr>
            <p:ph idx="1"/>
          </p:nvPr>
        </p:nvSpPr>
        <p:spPr>
          <a:xfrm>
            <a:off x="488714" y="1362157"/>
            <a:ext cx="5241526" cy="5424056"/>
          </a:xfrm>
        </p:spPr>
        <p:txBody>
          <a:bodyPr>
            <a:normAutofit/>
          </a:bodyPr>
          <a:lstStyle/>
          <a:p>
            <a:pPr>
              <a:buFont typeface="Wingdings" panose="05000000000000000000" pitchFamily="2" charset="2"/>
              <a:buChar char="Ø"/>
            </a:pPr>
            <a:r>
              <a:rPr lang="tr-TR" sz="2400" dirty="0" smtClean="0"/>
              <a:t>Kemik gelişiminin ana göstergesi olan kemik yaşının değerlendirilmesinde kullanılan en yaygın yöntemlerin başında el-bilek radyografisi gelmektedir. </a:t>
            </a:r>
          </a:p>
          <a:p>
            <a:pPr>
              <a:buFont typeface="Wingdings" panose="05000000000000000000" pitchFamily="2" charset="2"/>
              <a:buChar char="Ø"/>
            </a:pPr>
            <a:r>
              <a:rPr lang="tr-TR" sz="2400" dirty="0" smtClean="0"/>
              <a:t>İskelet yaşının tayini olarak da bilinen kemik yaşı testi çocuğun gelişim durumunu bilinen boy, ağırlık ve yaş bilgisinden varılan sonuçlardan daha doğru bir biçimde ortaya koymaktadır. </a:t>
            </a:r>
          </a:p>
          <a:p>
            <a:pPr>
              <a:buFont typeface="Wingdings" panose="05000000000000000000" pitchFamily="2" charset="2"/>
              <a:buChar char="Ø"/>
            </a:pPr>
            <a:r>
              <a:rPr lang="tr-TR" sz="2400" dirty="0" smtClean="0"/>
              <a:t>Kemik yaşı tespiti bazen sporculara da uygulanmaktadır.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405" y="156828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065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9326880" cy="1325563"/>
          </a:xfrm>
        </p:spPr>
        <p:txBody>
          <a:bodyPr>
            <a:normAutofit fontScale="90000"/>
          </a:bodyPr>
          <a:lstStyle/>
          <a:p>
            <a:r>
              <a:rPr lang="tr-TR" sz="3600" dirty="0" smtClean="0"/>
              <a:t>Kronolojik (Takvim) yaş ve Biyolojik yaşın fiziksel aktivite düzeylerine ve sporda yetenek seçimine etkisi</a:t>
            </a:r>
            <a:endParaRPr lang="tr-TR" sz="3600" dirty="0"/>
          </a:p>
        </p:txBody>
      </p:sp>
      <p:sp>
        <p:nvSpPr>
          <p:cNvPr id="3" name="İçerik Yer Tutucusu 2"/>
          <p:cNvSpPr>
            <a:spLocks noGrp="1"/>
          </p:cNvSpPr>
          <p:nvPr>
            <p:ph idx="1"/>
          </p:nvPr>
        </p:nvSpPr>
        <p:spPr>
          <a:xfrm>
            <a:off x="488714" y="1362157"/>
            <a:ext cx="8312386" cy="3819443"/>
          </a:xfrm>
        </p:spPr>
        <p:txBody>
          <a:bodyPr>
            <a:normAutofit/>
          </a:bodyPr>
          <a:lstStyle/>
          <a:p>
            <a:pPr>
              <a:buFont typeface="Wingdings" panose="05000000000000000000" pitchFamily="2" charset="2"/>
              <a:buChar char="Ø"/>
            </a:pPr>
            <a:r>
              <a:rPr lang="tr-TR" sz="2400" dirty="0" smtClean="0"/>
              <a:t>Kronolojik yaş ve biyolojik yaş nadiren paralel gelişim göstermektedir. </a:t>
            </a:r>
          </a:p>
          <a:p>
            <a:pPr>
              <a:buFont typeface="Wingdings" panose="05000000000000000000" pitchFamily="2" charset="2"/>
              <a:buChar char="Ø"/>
            </a:pPr>
            <a:r>
              <a:rPr lang="tr-TR" sz="2400" dirty="0" smtClean="0"/>
              <a:t>Spora katılım ve yetenek seçiminde sporcuları ve sporcu adaylarını, biyolojik yaş durumundan bağımsız olarak, takvim yaşlarına göre ayırarak, onlara eşit yarışma ve gelişim imkanları sağlamak oldukça yanlıştır. </a:t>
            </a:r>
          </a:p>
          <a:p>
            <a:pPr>
              <a:buFont typeface="Wingdings" panose="05000000000000000000" pitchFamily="2" charset="2"/>
              <a:buChar char="Ø"/>
            </a:pPr>
            <a:r>
              <a:rPr lang="tr-TR" sz="2400" dirty="0" smtClean="0"/>
              <a:t>Takvim yaşına göre sınıflandırılmış antrenman ve yarışma gruplarında bir başka problem ise doğum günü yılın erken tarihlerinde olan çocukların yılın son dönemlerinde doğan çocuklara göre avantajlı olduğu gerçeğidir. </a:t>
            </a:r>
          </a:p>
        </p:txBody>
      </p:sp>
      <p:sp>
        <p:nvSpPr>
          <p:cNvPr id="6" name="Metin kutusu 5"/>
          <p:cNvSpPr txBox="1"/>
          <p:nvPr/>
        </p:nvSpPr>
        <p:spPr>
          <a:xfrm>
            <a:off x="609600" y="5242560"/>
            <a:ext cx="9540240" cy="954107"/>
          </a:xfrm>
          <a:prstGeom prst="rect">
            <a:avLst/>
          </a:prstGeom>
          <a:noFill/>
          <a:ln w="25400">
            <a:solidFill>
              <a:srgbClr val="FF0000"/>
            </a:solidFill>
            <a:prstDash val="lgDash"/>
          </a:ln>
        </p:spPr>
        <p:txBody>
          <a:bodyPr wrap="square" rtlCol="0">
            <a:spAutoFit/>
          </a:bodyPr>
          <a:lstStyle/>
          <a:p>
            <a:r>
              <a:rPr lang="tr-TR" sz="2800" dirty="0" smtClean="0"/>
              <a:t>BU SEBEPLE; ES GEÇMEYİN, DİKKATLE GÖZLEYİN… ve ŞANS VERİN…</a:t>
            </a:r>
            <a:endParaRPr lang="tr-TR" sz="2800" dirty="0"/>
          </a:p>
        </p:txBody>
      </p:sp>
    </p:spTree>
    <p:extLst>
      <p:ext uri="{BB962C8B-B14F-4D97-AF65-F5344CB8AC3E}">
        <p14:creationId xmlns:p14="http://schemas.microsoft.com/office/powerpoint/2010/main" val="175306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Çocuklarda Egzersiz</a:t>
            </a:r>
            <a:endParaRPr lang="tr-TR" dirty="0"/>
          </a:p>
        </p:txBody>
      </p:sp>
      <p:sp>
        <p:nvSpPr>
          <p:cNvPr id="3" name="İçerik Yer Tutucusu 2"/>
          <p:cNvSpPr>
            <a:spLocks noGrp="1"/>
          </p:cNvSpPr>
          <p:nvPr>
            <p:ph idx="1"/>
          </p:nvPr>
        </p:nvSpPr>
        <p:spPr>
          <a:xfrm>
            <a:off x="488714" y="1362157"/>
            <a:ext cx="8312386" cy="5424056"/>
          </a:xfrm>
        </p:spPr>
        <p:txBody>
          <a:bodyPr>
            <a:normAutofit/>
          </a:bodyPr>
          <a:lstStyle/>
          <a:p>
            <a:pPr>
              <a:buFont typeface="Wingdings" panose="05000000000000000000" pitchFamily="2" charset="2"/>
              <a:buChar char="Ø"/>
            </a:pPr>
            <a:r>
              <a:rPr lang="tr-TR" sz="2400" dirty="0" smtClean="0"/>
              <a:t>Çocukluk ve gençlik döneminde kazanılan ve yaşam boyu korunan fiziksel sağlık, bedenin en üst kapasitede işlev görmesi için zorunlu görülmektedir. </a:t>
            </a:r>
            <a:endParaRPr lang="tr-TR" sz="2400" dirty="0"/>
          </a:p>
          <a:p>
            <a:pPr>
              <a:buFont typeface="Wingdings" panose="05000000000000000000" pitchFamily="2" charset="2"/>
              <a:buChar char="Ø"/>
            </a:pPr>
            <a:r>
              <a:rPr lang="tr-TR" sz="2400" dirty="0" smtClean="0"/>
              <a:t>Egzersiz eğitimi, çocuğun ailesi ve öğretmenin mesajlarını anlayacak kadar büyüdüğünde hemen başlamalıdır.</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9100" y="3302645"/>
            <a:ext cx="4140200" cy="310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565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36594"/>
            <a:ext cx="10515600" cy="1325563"/>
          </a:xfrm>
        </p:spPr>
        <p:txBody>
          <a:bodyPr/>
          <a:lstStyle/>
          <a:p>
            <a:r>
              <a:rPr lang="tr-TR" dirty="0"/>
              <a:t>Çocuklarda Egzersiz</a:t>
            </a:r>
          </a:p>
        </p:txBody>
      </p:sp>
      <p:sp>
        <p:nvSpPr>
          <p:cNvPr id="3" name="İçerik Yer Tutucusu 2"/>
          <p:cNvSpPr>
            <a:spLocks noGrp="1"/>
          </p:cNvSpPr>
          <p:nvPr>
            <p:ph idx="1"/>
          </p:nvPr>
        </p:nvSpPr>
        <p:spPr>
          <a:xfrm>
            <a:off x="488714" y="1362157"/>
            <a:ext cx="8312386" cy="5424056"/>
          </a:xfrm>
        </p:spPr>
        <p:txBody>
          <a:bodyPr>
            <a:normAutofit/>
          </a:bodyPr>
          <a:lstStyle/>
          <a:p>
            <a:pPr marL="0" indent="0">
              <a:buNone/>
            </a:pPr>
            <a:r>
              <a:rPr lang="tr-TR" sz="2400" b="1" dirty="0" smtClean="0">
                <a:solidFill>
                  <a:srgbClr val="FF0000"/>
                </a:solidFill>
              </a:rPr>
              <a:t>Çocuklar neden beden eğitimi ve spora ihtiyaç duyar?</a:t>
            </a:r>
          </a:p>
          <a:p>
            <a:pPr>
              <a:buFont typeface="Wingdings" panose="05000000000000000000" pitchFamily="2" charset="2"/>
              <a:buChar char="Ø"/>
            </a:pPr>
            <a:r>
              <a:rPr lang="tr-TR" sz="2400" dirty="0" smtClean="0"/>
              <a:t>Gelişmiş Fiziksel Uygunluk</a:t>
            </a:r>
          </a:p>
          <a:p>
            <a:pPr>
              <a:buFont typeface="Wingdings" panose="05000000000000000000" pitchFamily="2" charset="2"/>
              <a:buChar char="Ø"/>
            </a:pPr>
            <a:r>
              <a:rPr lang="tr-TR" sz="2400" dirty="0" smtClean="0"/>
              <a:t>Beceri Gelişimi</a:t>
            </a:r>
          </a:p>
          <a:p>
            <a:pPr>
              <a:buFont typeface="Wingdings" panose="05000000000000000000" pitchFamily="2" charset="2"/>
              <a:buChar char="Ø"/>
            </a:pPr>
            <a:r>
              <a:rPr lang="tr-TR" sz="2400" dirty="0" smtClean="0"/>
              <a:t>Kendine Güven ve Özgüven Gelişimi</a:t>
            </a:r>
          </a:p>
          <a:p>
            <a:pPr>
              <a:buFont typeface="Wingdings" panose="05000000000000000000" pitchFamily="2" charset="2"/>
              <a:buChar char="Ø"/>
            </a:pPr>
            <a:r>
              <a:rPr lang="tr-TR" sz="2400" dirty="0" smtClean="0"/>
              <a:t>Hedefleri Kurma Tecrübesi</a:t>
            </a:r>
          </a:p>
          <a:p>
            <a:pPr>
              <a:buFont typeface="Wingdings" panose="05000000000000000000" pitchFamily="2" charset="2"/>
              <a:buChar char="Ø"/>
            </a:pPr>
            <a:r>
              <a:rPr lang="tr-TR" sz="2400" dirty="0" smtClean="0"/>
              <a:t>Öz Disiplin</a:t>
            </a:r>
          </a:p>
          <a:p>
            <a:pPr>
              <a:buFont typeface="Wingdings" panose="05000000000000000000" pitchFamily="2" charset="2"/>
              <a:buChar char="Ø"/>
            </a:pPr>
            <a:r>
              <a:rPr lang="tr-TR" sz="2400" dirty="0" smtClean="0"/>
              <a:t>Muhakeme Gelişimi</a:t>
            </a:r>
          </a:p>
          <a:p>
            <a:pPr>
              <a:buFont typeface="Wingdings" panose="05000000000000000000" pitchFamily="2" charset="2"/>
              <a:buChar char="Ø"/>
            </a:pPr>
            <a:r>
              <a:rPr lang="tr-TR" sz="2400" dirty="0" smtClean="0"/>
              <a:t>Stresle Başa Çıkma</a:t>
            </a:r>
          </a:p>
          <a:p>
            <a:pPr>
              <a:buFont typeface="Wingdings" panose="05000000000000000000" pitchFamily="2" charset="2"/>
              <a:buChar char="Ø"/>
            </a:pPr>
            <a:r>
              <a:rPr lang="tr-TR" sz="2400" dirty="0" smtClean="0"/>
              <a:t>Kuvvetli İkili İlişkiler</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432" y="2541271"/>
            <a:ext cx="57150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06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a:t>Çocuklarda Egzersiz</a:t>
            </a:r>
          </a:p>
        </p:txBody>
      </p:sp>
      <p:sp>
        <p:nvSpPr>
          <p:cNvPr id="3" name="İçerik Yer Tutucusu 2"/>
          <p:cNvSpPr>
            <a:spLocks noGrp="1"/>
          </p:cNvSpPr>
          <p:nvPr>
            <p:ph idx="1"/>
          </p:nvPr>
        </p:nvSpPr>
        <p:spPr>
          <a:xfrm>
            <a:off x="488714" y="1362157"/>
            <a:ext cx="8312386" cy="5424056"/>
          </a:xfrm>
        </p:spPr>
        <p:txBody>
          <a:bodyPr>
            <a:normAutofit/>
          </a:bodyPr>
          <a:lstStyle/>
          <a:p>
            <a:pPr marL="0" indent="0">
              <a:buNone/>
            </a:pPr>
            <a:r>
              <a:rPr lang="tr-TR" sz="2400" dirty="0" smtClean="0"/>
              <a:t>Türkiye Beslenme ve Sağlık Araştırması yayımlanmamış ön raporuna göre; 12 yaş üzeri bireylerin</a:t>
            </a:r>
          </a:p>
          <a:p>
            <a:pPr>
              <a:buFont typeface="Wingdings" panose="05000000000000000000" pitchFamily="2" charset="2"/>
              <a:buChar char="Ø"/>
            </a:pPr>
            <a:r>
              <a:rPr lang="tr-TR" sz="2400" dirty="0" smtClean="0"/>
              <a:t>%71.9’u egzersiz yapmazken,</a:t>
            </a:r>
          </a:p>
          <a:p>
            <a:pPr>
              <a:buFont typeface="Wingdings" panose="05000000000000000000" pitchFamily="2" charset="2"/>
              <a:buChar char="Ø"/>
            </a:pPr>
            <a:r>
              <a:rPr lang="tr-TR" sz="2400" dirty="0" smtClean="0"/>
              <a:t>%9.7’si haftada 1-2 kez ve</a:t>
            </a:r>
          </a:p>
          <a:p>
            <a:pPr>
              <a:buFont typeface="Wingdings" panose="05000000000000000000" pitchFamily="2" charset="2"/>
              <a:buChar char="Ø"/>
            </a:pPr>
            <a:r>
              <a:rPr lang="tr-TR" sz="2400" dirty="0" smtClean="0"/>
              <a:t>%10.8’i her gün egzersiz yapmaktadır.</a:t>
            </a:r>
          </a:p>
          <a:p>
            <a:pPr>
              <a:buFont typeface="Wingdings" panose="05000000000000000000" pitchFamily="2" charset="2"/>
              <a:buChar char="Ø"/>
            </a:pPr>
            <a:endParaRPr lang="tr-TR" sz="2400" dirty="0"/>
          </a:p>
          <a:p>
            <a:pPr marL="0" indent="0">
              <a:buNone/>
            </a:pPr>
            <a:r>
              <a:rPr lang="tr-TR" sz="2400" dirty="0" smtClean="0"/>
              <a:t>TV, bilgisayar ve internet başında geçirilen ortalama süreler ise;</a:t>
            </a:r>
          </a:p>
          <a:p>
            <a:pPr>
              <a:buFont typeface="Wingdings" panose="05000000000000000000" pitchFamily="2" charset="2"/>
              <a:buChar char="Ø"/>
            </a:pPr>
            <a:r>
              <a:rPr lang="tr-TR" sz="2400" dirty="0" smtClean="0"/>
              <a:t>2-5 yaş için 3-4 saat/gün</a:t>
            </a:r>
          </a:p>
          <a:p>
            <a:pPr>
              <a:buFont typeface="Wingdings" panose="05000000000000000000" pitchFamily="2" charset="2"/>
              <a:buChar char="Ø"/>
            </a:pPr>
            <a:r>
              <a:rPr lang="tr-TR" sz="2400" dirty="0" smtClean="0"/>
              <a:t>6-11 yaş için 6 saat/gündür.</a:t>
            </a:r>
          </a:p>
          <a:p>
            <a:pPr marL="0" indent="0">
              <a:buNone/>
            </a:pPr>
            <a:endParaRPr lang="tr-TR" sz="24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095" y="4439602"/>
            <a:ext cx="4581526" cy="229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065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364" y="3684270"/>
            <a:ext cx="4764260" cy="317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Unvan 1"/>
          <p:cNvSpPr>
            <a:spLocks noGrp="1"/>
          </p:cNvSpPr>
          <p:nvPr>
            <p:ph type="title"/>
          </p:nvPr>
        </p:nvSpPr>
        <p:spPr>
          <a:xfrm>
            <a:off x="838200" y="6166"/>
            <a:ext cx="10515600" cy="1325563"/>
          </a:xfrm>
        </p:spPr>
        <p:txBody>
          <a:bodyPr/>
          <a:lstStyle/>
          <a:p>
            <a:r>
              <a:rPr lang="tr-TR" dirty="0"/>
              <a:t>Çocuklarda Egzersiz</a:t>
            </a:r>
          </a:p>
        </p:txBody>
      </p:sp>
      <p:sp>
        <p:nvSpPr>
          <p:cNvPr id="3" name="İçerik Yer Tutucusu 2"/>
          <p:cNvSpPr>
            <a:spLocks noGrp="1"/>
          </p:cNvSpPr>
          <p:nvPr>
            <p:ph idx="1"/>
          </p:nvPr>
        </p:nvSpPr>
        <p:spPr>
          <a:xfrm>
            <a:off x="488714" y="1362157"/>
            <a:ext cx="8312386" cy="5424056"/>
          </a:xfrm>
        </p:spPr>
        <p:txBody>
          <a:bodyPr>
            <a:normAutofit/>
          </a:bodyPr>
          <a:lstStyle/>
          <a:p>
            <a:pPr>
              <a:buFont typeface="Wingdings" panose="05000000000000000000" pitchFamily="2" charset="2"/>
              <a:buChar char="Ø"/>
            </a:pPr>
            <a:r>
              <a:rPr lang="tr-TR" sz="2400" dirty="0" smtClean="0"/>
              <a:t>İnsanın genel fiziksel performansı ömrünün ilk yıllarında çocukluktan ergenlik sonu ile 30 yaş arasındaki bir döneme kadar hızlı gelişir. Bundan sonraki dönemde yaşla birlikte fiziksel performansta azalma görülür.</a:t>
            </a:r>
          </a:p>
          <a:p>
            <a:pPr>
              <a:buFont typeface="Wingdings" panose="05000000000000000000" pitchFamily="2" charset="2"/>
              <a:buChar char="Ø"/>
            </a:pPr>
            <a:endParaRPr lang="tr-TR" sz="2400" dirty="0" smtClean="0"/>
          </a:p>
          <a:p>
            <a:pPr>
              <a:buFont typeface="Wingdings" panose="05000000000000000000" pitchFamily="2" charset="2"/>
              <a:buChar char="Ø"/>
            </a:pPr>
            <a:r>
              <a:rPr lang="tr-TR" sz="2400" b="1" dirty="0" smtClean="0">
                <a:solidFill>
                  <a:srgbClr val="FF0000"/>
                </a:solidFill>
              </a:rPr>
              <a:t>Yaşlılıkta sağlık ve iyi bir fiziksel uygunluk için çocukluktan itibaren spora devam etmek, yaşlılık için sağlık sigortası yapmak anlamına gelir. </a:t>
            </a:r>
          </a:p>
        </p:txBody>
      </p:sp>
    </p:spTree>
    <p:extLst>
      <p:ext uri="{BB962C8B-B14F-4D97-AF65-F5344CB8AC3E}">
        <p14:creationId xmlns:p14="http://schemas.microsoft.com/office/powerpoint/2010/main" val="175306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Motor becerilerin gelişimi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654443911"/>
              </p:ext>
            </p:extLst>
          </p:nvPr>
        </p:nvGraphicFramePr>
        <p:xfrm>
          <a:off x="-242570" y="1286047"/>
          <a:ext cx="10837482" cy="5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3065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Motor becerilerin gelişimi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029108623"/>
              </p:ext>
            </p:extLst>
          </p:nvPr>
        </p:nvGraphicFramePr>
        <p:xfrm>
          <a:off x="98806" y="1340635"/>
          <a:ext cx="12093194" cy="542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012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Motor becerilerin gelişimi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913882443"/>
              </p:ext>
            </p:extLst>
          </p:nvPr>
        </p:nvGraphicFramePr>
        <p:xfrm>
          <a:off x="-288290" y="1788967"/>
          <a:ext cx="10837482" cy="3331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01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166"/>
            <a:ext cx="10515600" cy="1325563"/>
          </a:xfrm>
        </p:spPr>
        <p:txBody>
          <a:bodyPr/>
          <a:lstStyle/>
          <a:p>
            <a:r>
              <a:rPr lang="tr-TR" dirty="0" smtClean="0"/>
              <a:t>Boy Uzunluğu</a:t>
            </a:r>
            <a:endParaRPr lang="tr-TR" dirty="0"/>
          </a:p>
        </p:txBody>
      </p:sp>
      <p:sp>
        <p:nvSpPr>
          <p:cNvPr id="3" name="İçerik Yer Tutucusu 2"/>
          <p:cNvSpPr>
            <a:spLocks noGrp="1"/>
          </p:cNvSpPr>
          <p:nvPr>
            <p:ph idx="1"/>
          </p:nvPr>
        </p:nvSpPr>
        <p:spPr>
          <a:xfrm>
            <a:off x="488714" y="1362157"/>
            <a:ext cx="8312386" cy="2889803"/>
          </a:xfrm>
        </p:spPr>
        <p:txBody>
          <a:bodyPr>
            <a:normAutofit/>
          </a:bodyPr>
          <a:lstStyle/>
          <a:p>
            <a:pPr>
              <a:buFont typeface="Wingdings" panose="05000000000000000000" pitchFamily="2" charset="2"/>
              <a:buChar char="Ø"/>
            </a:pPr>
            <a:r>
              <a:rPr lang="tr-TR" sz="2400" dirty="0" smtClean="0"/>
              <a:t>Boy uzunluğu artışının düşük hızlarda seyrettiği evreler erkekler için 6-12 yaş, kız çocuklar için 6-10 yaş evreleridir. Erkelerde 9-12 yaş arasında yıllık uzama artışı, kız akranlarının yarısıdır. 13 yaşta kızlarda boy uzaması artışında duraksama, erkeklerde ise süratle artış vardır.</a:t>
            </a:r>
          </a:p>
          <a:p>
            <a:pPr>
              <a:buFont typeface="Wingdings" panose="05000000000000000000" pitchFamily="2" charset="2"/>
              <a:buChar char="Ø"/>
            </a:pPr>
            <a:endParaRPr lang="tr-TR" sz="2400" dirty="0"/>
          </a:p>
          <a:p>
            <a:pPr>
              <a:buFont typeface="Wingdings" panose="05000000000000000000" pitchFamily="2" charset="2"/>
              <a:buChar char="Ø"/>
            </a:pPr>
            <a:r>
              <a:rPr lang="tr-TR" sz="2400" b="1" dirty="0" smtClean="0">
                <a:solidFill>
                  <a:srgbClr val="FF0000"/>
                </a:solidFill>
              </a:rPr>
              <a:t>Zirve Boy Hızı?</a:t>
            </a:r>
          </a:p>
        </p:txBody>
      </p:sp>
      <p:sp>
        <p:nvSpPr>
          <p:cNvPr id="6" name="Metin kutusu 5"/>
          <p:cNvSpPr txBox="1"/>
          <p:nvPr/>
        </p:nvSpPr>
        <p:spPr>
          <a:xfrm>
            <a:off x="487680" y="4404360"/>
            <a:ext cx="11362944" cy="1200329"/>
          </a:xfrm>
          <a:prstGeom prst="rect">
            <a:avLst/>
          </a:prstGeom>
          <a:solidFill>
            <a:schemeClr val="accent2">
              <a:lumMod val="75000"/>
            </a:schemeClr>
          </a:solidFill>
        </p:spPr>
        <p:txBody>
          <a:bodyPr wrap="square" rtlCol="0">
            <a:spAutoFit/>
          </a:bodyPr>
          <a:lstStyle/>
          <a:p>
            <a:r>
              <a:rPr lang="tr-TR" sz="2400" dirty="0" smtClean="0">
                <a:solidFill>
                  <a:schemeClr val="bg1"/>
                </a:solidFill>
              </a:rPr>
              <a:t>Zirve boy hızı (ZBH), ergenlik döneminde boy uzamasındaki en yüksek büyüme oranını ifade etmektedir. Ortalama olarak kızlar, ZBH oranına erkeklere göre yaklaşık 2 yıl önce ulaşırlar.</a:t>
            </a:r>
            <a:endParaRPr lang="tr-TR" sz="2400" dirty="0">
              <a:solidFill>
                <a:schemeClr val="bg1"/>
              </a:solidFill>
            </a:endParaRPr>
          </a:p>
        </p:txBody>
      </p:sp>
    </p:spTree>
    <p:extLst>
      <p:ext uri="{BB962C8B-B14F-4D97-AF65-F5344CB8AC3E}">
        <p14:creationId xmlns:p14="http://schemas.microsoft.com/office/powerpoint/2010/main" val="175306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1122</Words>
  <Application>Microsoft Office PowerPoint</Application>
  <PresentationFormat>Geniş ekran</PresentationFormat>
  <Paragraphs>102</Paragraphs>
  <Slides>17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17</vt:i4>
      </vt:variant>
    </vt:vector>
  </HeadingPairs>
  <TitlesOfParts>
    <vt:vector size="22" baseType="lpstr">
      <vt:lpstr>Arial</vt:lpstr>
      <vt:lpstr>Calibri</vt:lpstr>
      <vt:lpstr>Calibri Light</vt:lpstr>
      <vt:lpstr>Wingdings</vt:lpstr>
      <vt:lpstr>Office Teması</vt:lpstr>
      <vt:lpstr>Çocuk, Egzersiz ve Spor I </vt:lpstr>
      <vt:lpstr>Çocuklarda Egzersiz</vt:lpstr>
      <vt:lpstr>Çocuklarda Egzersiz</vt:lpstr>
      <vt:lpstr>Çocuklarda Egzersiz</vt:lpstr>
      <vt:lpstr>Çocuklarda Egzersiz</vt:lpstr>
      <vt:lpstr>Motor becerilerin gelişimi</vt:lpstr>
      <vt:lpstr>Motor becerilerin gelişimi</vt:lpstr>
      <vt:lpstr>Motor becerilerin gelişimi</vt:lpstr>
      <vt:lpstr>Boy Uzunluğu</vt:lpstr>
      <vt:lpstr>Boy Uzunluğu</vt:lpstr>
      <vt:lpstr>Büyüme ve Gelişmeyi Etkileyen Faktörler</vt:lpstr>
      <vt:lpstr>Büyüme ve Gelişmeyi Etkileyen Faktörler</vt:lpstr>
      <vt:lpstr>Büyüme ve Gelişmeyi Etkileyen Faktörler</vt:lpstr>
      <vt:lpstr>Büyüme ve Gelişmeyi Etkileyen Faktörler</vt:lpstr>
      <vt:lpstr>Biyolojik Olgunluk</vt:lpstr>
      <vt:lpstr>İskelet Yaşı</vt:lpstr>
      <vt:lpstr>Kronolojik (Takvim) yaş ve Biyolojik yaşın fiziksel aktivite düzeylerine ve sporda yetenek seçimine etkisi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SPORDA TEKNİK ve TAKTİK ÖĞRETİM YÖNTEMLERİ</dc:title>
  <dc:creator>dmobilgsyar</dc:creator>
  <cp:lastModifiedBy>BURCU</cp:lastModifiedBy>
  <cp:revision>79</cp:revision>
  <dcterms:created xsi:type="dcterms:W3CDTF">2018-02-21T05:06:23Z</dcterms:created>
  <dcterms:modified xsi:type="dcterms:W3CDTF">2020-03-26T17:57:39Z</dcterms:modified>
</cp:coreProperties>
</file>