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EEB04-91A5-482C-99AA-FA439F249A7C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20D54-D26F-4A05-943C-7E8F17BC9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99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1CEE55-2144-4EE4-9074-058A96B244BC}" type="slidenum">
              <a:rPr lang="tr-TR" altLang="en-US" smtClean="0"/>
              <a:pPr/>
              <a:t>4</a:t>
            </a:fld>
            <a:endParaRPr lang="tr-TR" altLang="en-US" smtClean="0"/>
          </a:p>
        </p:txBody>
      </p:sp>
      <p:sp>
        <p:nvSpPr>
          <p:cNvPr id="470019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0020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70021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185D4AF-8D3D-45CB-8E44-A22CE079BECF}" type="slidenum">
              <a:rPr lang="tr-TR" altLang="en-US" sz="1200"/>
              <a:pPr algn="r" eaLnBrk="1" hangingPunct="1"/>
              <a:t>4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655388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95E1EE-7A75-4583-883C-5CB66346D343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  <p:sp>
        <p:nvSpPr>
          <p:cNvPr id="472067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2068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72069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67D2D94-4713-41D8-A38D-171C574C1E63}" type="slidenum">
              <a:rPr lang="tr-TR" altLang="en-US" sz="1200"/>
              <a:pPr algn="r" eaLnBrk="1" hangingPunct="1"/>
              <a:t>5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2362871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5F40E29-209F-453A-BEDC-6DFBFB9DBA9E}" type="slidenum">
              <a:rPr lang="tr-TR" altLang="en-US" smtClean="0"/>
              <a:pPr/>
              <a:t>6</a:t>
            </a:fld>
            <a:endParaRPr lang="tr-TR" altLang="en-US" smtClean="0"/>
          </a:p>
        </p:txBody>
      </p:sp>
      <p:sp>
        <p:nvSpPr>
          <p:cNvPr id="474115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4116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74117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7B36AC0-AEB3-4D8F-B654-261C817C1919}" type="slidenum">
              <a:rPr lang="tr-TR" altLang="en-US" sz="1200"/>
              <a:pPr algn="r" eaLnBrk="1" hangingPunct="1"/>
              <a:t>6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1650929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548C39-162C-454D-A3C9-92CE65BFB551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  <p:sp>
        <p:nvSpPr>
          <p:cNvPr id="476163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6164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76165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C012530-3289-4DA0-9D23-93F78CD801C1}" type="slidenum">
              <a:rPr lang="tr-TR" altLang="en-US" sz="1200"/>
              <a:pPr algn="r" eaLnBrk="1" hangingPunct="1"/>
              <a:t>7</a:t>
            </a:fld>
            <a:endParaRPr lang="tr-TR" altLang="en-US" sz="1200"/>
          </a:p>
        </p:txBody>
      </p:sp>
    </p:spTree>
    <p:extLst>
      <p:ext uri="{BB962C8B-B14F-4D97-AF65-F5344CB8AC3E}">
        <p14:creationId xmlns:p14="http://schemas.microsoft.com/office/powerpoint/2010/main" val="115950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5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9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2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2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7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3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1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6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B7CB7-8BD4-4718-BD53-F8B6B05105B1}" type="datetimeFigureOut">
              <a:rPr lang="en-US" smtClean="0"/>
              <a:t>9/30/2019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6EF03-F838-455E-868D-40F46072D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6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923" name="Rectangle 2"/>
          <p:cNvPicPr>
            <a:picLocks noGrp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825" y="-34925"/>
            <a:ext cx="8229600" cy="911225"/>
          </a:xfrm>
          <a:noFill/>
        </p:spPr>
      </p:pic>
      <p:sp>
        <p:nvSpPr>
          <p:cNvPr id="465924" name="Rectangle 3"/>
          <p:cNvSpPr>
            <a:spLocks noGrp="1" noChangeArrowheads="1"/>
          </p:cNvSpPr>
          <p:nvPr>
            <p:ph idx="1"/>
          </p:nvPr>
        </p:nvSpPr>
        <p:spPr>
          <a:xfrm>
            <a:off x="1892300" y="1995054"/>
            <a:ext cx="7588250" cy="402633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759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Bir kuluçkahanede;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125" indent="-255588"/>
            <a:r>
              <a:rPr lang="tr-TR" altLang="en-US" smtClean="0"/>
              <a:t>Yumurta kabul ve fümigasyon odası</a:t>
            </a:r>
          </a:p>
          <a:p>
            <a:pPr marL="365125" indent="-255588"/>
            <a:endParaRPr lang="tr-TR" altLang="en-US" smtClean="0"/>
          </a:p>
          <a:p>
            <a:pPr marL="365125" indent="-255588"/>
            <a:r>
              <a:rPr lang="tr-TR" altLang="en-US" smtClean="0"/>
              <a:t>Sınıflandırma ve depolama bölümü</a:t>
            </a:r>
          </a:p>
          <a:p>
            <a:pPr marL="365125" indent="-255588"/>
            <a:endParaRPr lang="tr-TR" altLang="en-US" smtClean="0"/>
          </a:p>
          <a:p>
            <a:pPr marL="365125" indent="-255588"/>
            <a:r>
              <a:rPr lang="tr-TR" altLang="en-US" smtClean="0"/>
              <a:t>Gelişim makineleri </a:t>
            </a:r>
          </a:p>
          <a:p>
            <a:pPr marL="365125" indent="-255588"/>
            <a:endParaRPr lang="tr-TR" altLang="en-US" smtClean="0"/>
          </a:p>
          <a:p>
            <a:pPr marL="365125" indent="-255588"/>
            <a:r>
              <a:rPr lang="tr-TR" altLang="en-US" smtClean="0"/>
              <a:t>Çıkım makineleri</a:t>
            </a:r>
          </a:p>
          <a:p>
            <a:pPr marL="365125" indent="-255588"/>
            <a:endParaRPr lang="tr-TR" altLang="en-US" smtClean="0"/>
          </a:p>
          <a:p>
            <a:pPr marL="365125" indent="-255588"/>
            <a:r>
              <a:rPr lang="tr-TR" altLang="en-US" smtClean="0"/>
              <a:t>Civciv sınıflandırma bölümü</a:t>
            </a:r>
          </a:p>
          <a:p>
            <a:pPr marL="365125" indent="-255588"/>
            <a:endParaRPr lang="tr-TR" altLang="en-US" smtClean="0"/>
          </a:p>
          <a:p>
            <a:pPr marL="365125" indent="-255588"/>
            <a:r>
              <a:rPr lang="tr-TR" altLang="en-US" smtClean="0"/>
              <a:t>Temizlik,işçi soyunma ve banyolar gibi  odalar bulunur.</a:t>
            </a:r>
          </a:p>
        </p:txBody>
      </p:sp>
    </p:spTree>
    <p:extLst>
      <p:ext uri="{BB962C8B-B14F-4D97-AF65-F5344CB8AC3E}">
        <p14:creationId xmlns:p14="http://schemas.microsoft.com/office/powerpoint/2010/main" val="351867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Kuluçkalık yumurtaların seçimi</a:t>
            </a:r>
            <a:endParaRPr lang="en-US" altLang="en-US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7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8128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Fumigasyon</a:t>
            </a:r>
          </a:p>
          <a:p>
            <a:endParaRPr lang="tr-TR" altLang="en-US" smtClean="0"/>
          </a:p>
          <a:p>
            <a:r>
              <a:rPr lang="tr-TR" altLang="en-US" smtClean="0"/>
              <a:t>Depolama</a:t>
            </a:r>
          </a:p>
          <a:p>
            <a:endParaRPr lang="tr-TR" altLang="en-US" smtClean="0"/>
          </a:p>
          <a:p>
            <a:r>
              <a:rPr lang="tr-TR" altLang="en-US" smtClean="0"/>
              <a:t>Ön ısıtma</a:t>
            </a:r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32566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2650" y="365125"/>
            <a:ext cx="7886700" cy="4287838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tr-TR" sz="4800" b="1" dirty="0">
                <a:solidFill>
                  <a:schemeClr val="accent1">
                    <a:lumMod val="75000"/>
                  </a:schemeClr>
                </a:solidFill>
              </a:rPr>
              <a:t>TAVUK YUMURTASI İÇİN GEREKLİ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4800" b="1" dirty="0">
                <a:solidFill>
                  <a:schemeClr val="accent1">
                    <a:lumMod val="75000"/>
                  </a:schemeClr>
                </a:solidFill>
              </a:rPr>
              <a:t>KULUÇKA KOŞULLARI</a:t>
            </a:r>
            <a:endParaRPr lang="en-US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16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3200" dirty="0"/>
              <a:t>18 gün gelişim makinesinde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3200" dirty="0"/>
              <a:t>3 gün çıkım makinesinde olmak üzere </a:t>
            </a: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</a:rPr>
              <a:t>TOPLAM SÜRE 21 gün</a:t>
            </a:r>
          </a:p>
        </p:txBody>
      </p:sp>
    </p:spTree>
    <p:extLst>
      <p:ext uri="{BB962C8B-B14F-4D97-AF65-F5344CB8AC3E}">
        <p14:creationId xmlns:p14="http://schemas.microsoft.com/office/powerpoint/2010/main" val="3548596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8435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Sıcaklık</a:t>
            </a:r>
          </a:p>
          <a:p>
            <a:r>
              <a:rPr lang="tr-TR" altLang="en-US" smtClean="0"/>
              <a:t>Nem</a:t>
            </a:r>
          </a:p>
          <a:p>
            <a:r>
              <a:rPr lang="tr-TR" altLang="en-US" smtClean="0"/>
              <a:t>Havalandırma</a:t>
            </a:r>
          </a:p>
          <a:p>
            <a:r>
              <a:rPr lang="tr-TR" altLang="en-US" smtClean="0"/>
              <a:t>Çevirme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689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669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000">
                <a:solidFill>
                  <a:srgbClr val="FF0000"/>
                </a:solidFill>
              </a:rPr>
              <a:t>Tavuklarda kuluçka süresi 21 gündür. 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675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999656" y="2132856"/>
            <a:ext cx="6480720" cy="923330"/>
          </a:xfrm>
          <a:prstGeom prst="rect">
            <a:avLst/>
          </a:prstGeom>
          <a:solidFill>
            <a:srgbClr val="C00000"/>
          </a:solidFill>
          <a:ln>
            <a:solidFill>
              <a:srgbClr val="00B050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tr-TR" altLang="en-US" sz="5400" b="1" u="sng" dirty="0">
                <a:ln w="12700">
                  <a:solidFill>
                    <a:srgbClr val="4472C4"/>
                  </a:solidFill>
                  <a:prstDash val="solid"/>
                </a:ln>
                <a:pattFill prst="ltDnDiag">
                  <a:fgClr>
                    <a:srgbClr val="4472C4">
                      <a:lumMod val="60000"/>
                      <a:lumOff val="40000"/>
                    </a:srgbClr>
                  </a:fgClr>
                  <a:bgClr>
                    <a:prstClr val="white"/>
                  </a:bgClr>
                </a:pattFill>
              </a:rPr>
              <a:t>Embriyo Gelişimi</a:t>
            </a:r>
            <a:endParaRPr lang="en-CA" altLang="en-US" sz="5400" b="1" u="sng" dirty="0">
              <a:ln w="12700">
                <a:solidFill>
                  <a:srgbClr val="4472C4"/>
                </a:solidFill>
                <a:prstDash val="solid"/>
              </a:ln>
              <a:pattFill prst="ltDnDiag">
                <a:fgClr>
                  <a:srgbClr val="4472C4">
                    <a:lumMod val="60000"/>
                    <a:lumOff val="40000"/>
                  </a:srgbClr>
                </a:fgClr>
                <a:bgClr>
                  <a:prstClr val="white"/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249326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365125" indent="-255588">
              <a:defRPr/>
            </a:pPr>
            <a:r>
              <a:rPr lang="tr-TR" altLang="en-US" dirty="0"/>
              <a:t>Embriyonun gelişmesi, yumurtanın döllendikten sonra yumurtlamaya kadar devam eden, yumurtanın dış ortamda soğuma düzeyine göre </a:t>
            </a:r>
            <a:r>
              <a:rPr lang="tr-TR" altLang="en-US" dirty="0" err="1"/>
              <a:t>minumum</a:t>
            </a:r>
            <a:r>
              <a:rPr lang="tr-TR" altLang="en-US" dirty="0"/>
              <a:t> seviyeye inen ve şartlar uygun hale getirildiğinde devam eden süreci kapsamaktadır.</a:t>
            </a:r>
          </a:p>
          <a:p>
            <a:pPr marL="109537" indent="0">
              <a:buNone/>
              <a:defRPr/>
            </a:pPr>
            <a:endParaRPr lang="tr-TR" altLang="en-US" dirty="0"/>
          </a:p>
          <a:p>
            <a:pPr marL="365125" indent="-255588">
              <a:defRPr/>
            </a:pPr>
            <a:r>
              <a:rPr lang="tr-TR" altLang="en-US" dirty="0"/>
              <a:t>Yumurtlamaya kadar geçen süre yaklaşık </a:t>
            </a:r>
            <a:r>
              <a:rPr lang="tr-TR" altLang="en-US" dirty="0">
                <a:solidFill>
                  <a:srgbClr val="C00000"/>
                </a:solidFill>
              </a:rPr>
              <a:t>25.5</a:t>
            </a:r>
            <a:r>
              <a:rPr lang="tr-TR" altLang="en-US" dirty="0"/>
              <a:t> saattir. </a:t>
            </a:r>
          </a:p>
          <a:p>
            <a:pPr marL="365125" indent="-255588">
              <a:defRPr/>
            </a:pPr>
            <a:r>
              <a:rPr lang="tr-TR" altLang="en-US" dirty="0">
                <a:solidFill>
                  <a:schemeClr val="accent6">
                    <a:lumMod val="50000"/>
                  </a:schemeClr>
                </a:solidFill>
              </a:rPr>
              <a:t>Yumurtaların yumurta kanalında daha uzun süre kalması çıkış gücünü azaltmaktadır.</a:t>
            </a:r>
          </a:p>
        </p:txBody>
      </p:sp>
    </p:spTree>
    <p:extLst>
      <p:ext uri="{BB962C8B-B14F-4D97-AF65-F5344CB8AC3E}">
        <p14:creationId xmlns:p14="http://schemas.microsoft.com/office/powerpoint/2010/main" val="36605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3"/>
          <p:cNvSpPr>
            <a:spLocks noGrp="1"/>
          </p:cNvSpPr>
          <p:nvPr>
            <p:ph type="body" idx="4294967295"/>
          </p:nvPr>
        </p:nvSpPr>
        <p:spPr>
          <a:xfrm>
            <a:off x="2314576" y="850900"/>
            <a:ext cx="8353425" cy="5818188"/>
          </a:xfrm>
        </p:spPr>
        <p:txBody>
          <a:bodyPr>
            <a:normAutofit lnSpcReduction="10000"/>
          </a:bodyPr>
          <a:lstStyle/>
          <a:p>
            <a:pPr marL="365125" indent="-255588">
              <a:lnSpc>
                <a:spcPct val="150000"/>
              </a:lnSpc>
            </a:pPr>
            <a:r>
              <a:rPr lang="tr-TR" altLang="en-US" smtClean="0">
                <a:solidFill>
                  <a:srgbClr val="FF0000"/>
                </a:solidFill>
              </a:rPr>
              <a:t>Bir çiftleşme veya tohumlamadan 23-26 saat sonra döllü yumurta alınabilir. </a:t>
            </a:r>
          </a:p>
          <a:p>
            <a:pPr marL="365125" indent="-255588">
              <a:lnSpc>
                <a:spcPct val="150000"/>
              </a:lnSpc>
            </a:pPr>
            <a:r>
              <a:rPr lang="tr-TR" altLang="en-US" smtClean="0"/>
              <a:t>Ancak sürüde </a:t>
            </a:r>
            <a:r>
              <a:rPr lang="tr-TR" altLang="en-US" smtClean="0">
                <a:solidFill>
                  <a:srgbClr val="FF0000"/>
                </a:solidFill>
              </a:rPr>
              <a:t>maksimum döllülüğe </a:t>
            </a:r>
            <a:r>
              <a:rPr lang="tr-TR" altLang="en-US" smtClean="0"/>
              <a:t>ulaşılabilmesi veya bütün tavuklardan döllü yumurta alınabilmesi, sürüye horoz katımından </a:t>
            </a:r>
            <a:r>
              <a:rPr lang="tr-TR" altLang="en-US" smtClean="0">
                <a:solidFill>
                  <a:srgbClr val="FF0000"/>
                </a:solidFill>
              </a:rPr>
              <a:t>yaklaşık 3 gün sonra </a:t>
            </a:r>
            <a:r>
              <a:rPr lang="tr-TR" altLang="en-US" smtClean="0"/>
              <a:t>gerçekleşmektedir.</a:t>
            </a:r>
          </a:p>
          <a:p>
            <a:pPr marL="365125" indent="-255588">
              <a:lnSpc>
                <a:spcPct val="150000"/>
              </a:lnSpc>
            </a:pPr>
            <a:r>
              <a:rPr lang="tr-TR" altLang="en-US" smtClean="0"/>
              <a:t>Horozlar tavukların arasından alındıktan sonra yaklaşık </a:t>
            </a:r>
            <a:r>
              <a:rPr lang="tr-TR" altLang="en-US" smtClean="0">
                <a:solidFill>
                  <a:srgbClr val="FF0000"/>
                </a:solidFill>
              </a:rPr>
              <a:t>4 hafta süreyle döllü yumurta alınabilir fakat 4-5 gün sonra döllülük oranı hızla düşmektedir</a:t>
            </a:r>
            <a:r>
              <a:rPr lang="tr-TR" altLang="en-US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99949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defRPr/>
            </a:pPr>
            <a:r>
              <a:rPr lang="tr-TR" sz="4100" b="1" dirty="0" err="1">
                <a:solidFill>
                  <a:srgbClr val="C00000"/>
                </a:solidFill>
              </a:rPr>
              <a:t>Embriyonik</a:t>
            </a:r>
            <a:r>
              <a:rPr lang="tr-TR" sz="4100" b="1" dirty="0">
                <a:solidFill>
                  <a:srgbClr val="C00000"/>
                </a:solidFill>
              </a:rPr>
              <a:t> zarlar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109537" indent="0">
              <a:buNone/>
              <a:defRPr/>
            </a:pPr>
            <a:r>
              <a:rPr lang="tr-TR" altLang="en-US" dirty="0"/>
              <a:t>Civciv embriyosunun gelişmesi esnasında fizyolojik ihtiyaçlarının karşılanması için embriyoyu saran bazı zarlar veya keseler oluşur. </a:t>
            </a:r>
          </a:p>
          <a:p>
            <a:pPr marL="109537" indent="0">
              <a:buNone/>
              <a:defRPr/>
            </a:pPr>
            <a:r>
              <a:rPr lang="tr-TR" altLang="en-US" dirty="0"/>
              <a:t>Değişik fonksiyonlara sahip olan bu 4 </a:t>
            </a:r>
            <a:r>
              <a:rPr lang="tr-TR" altLang="en-US" dirty="0" err="1"/>
              <a:t>embriyonik</a:t>
            </a:r>
            <a:r>
              <a:rPr lang="tr-TR" altLang="en-US" dirty="0"/>
              <a:t> zarlar;</a:t>
            </a:r>
          </a:p>
          <a:p>
            <a:pPr marL="365125" indent="-255588">
              <a:defRPr/>
            </a:pPr>
            <a:r>
              <a:rPr lang="tr-TR" altLang="en-US" dirty="0" err="1"/>
              <a:t>Amnion</a:t>
            </a:r>
            <a:endParaRPr lang="tr-TR" altLang="en-US" dirty="0"/>
          </a:p>
          <a:p>
            <a:pPr marL="365125" indent="-255588">
              <a:defRPr/>
            </a:pPr>
            <a:r>
              <a:rPr lang="tr-TR" altLang="en-US" dirty="0" err="1"/>
              <a:t>Chorion</a:t>
            </a:r>
            <a:endParaRPr lang="tr-TR" altLang="en-US" dirty="0"/>
          </a:p>
          <a:p>
            <a:pPr marL="365125" indent="-255588">
              <a:defRPr/>
            </a:pPr>
            <a:r>
              <a:rPr lang="tr-TR" altLang="en-US" dirty="0"/>
              <a:t>Yumurta sarısı kesesi ve</a:t>
            </a:r>
          </a:p>
          <a:p>
            <a:pPr marL="365125" indent="-255588">
              <a:defRPr/>
            </a:pPr>
            <a:r>
              <a:rPr lang="tr-TR" altLang="en-US" dirty="0" err="1"/>
              <a:t>Allantois’tir</a:t>
            </a:r>
            <a:r>
              <a:rPr lang="tr-TR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62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defRPr/>
            </a:pPr>
            <a:r>
              <a:rPr lang="tr-TR" sz="4100" b="1" dirty="0" err="1">
                <a:solidFill>
                  <a:srgbClr val="C00000"/>
                </a:solidFill>
              </a:rPr>
              <a:t>Embriyonik</a:t>
            </a:r>
            <a:r>
              <a:rPr lang="tr-TR" sz="4100" b="1" dirty="0">
                <a:solidFill>
                  <a:srgbClr val="C00000"/>
                </a:solidFill>
              </a:rPr>
              <a:t> gelişim dönemleri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196976"/>
            <a:ext cx="8820150" cy="5184775"/>
          </a:xfrm>
        </p:spPr>
        <p:txBody>
          <a:bodyPr rtlCol="0">
            <a:normAutofit/>
          </a:bodyPr>
          <a:lstStyle/>
          <a:p>
            <a:pPr marL="365125" indent="-255588">
              <a:lnSpc>
                <a:spcPct val="150000"/>
              </a:lnSpc>
              <a:defRPr/>
            </a:pPr>
            <a:r>
              <a:rPr lang="tr-TR" altLang="en-US" sz="2400" dirty="0"/>
              <a:t>Yumurtada embriyonun gelişmesi </a:t>
            </a:r>
            <a:r>
              <a:rPr lang="tr-TR" altLang="en-US" sz="2400" b="1" dirty="0">
                <a:solidFill>
                  <a:schemeClr val="accent6">
                    <a:lumMod val="50000"/>
                  </a:schemeClr>
                </a:solidFill>
              </a:rPr>
              <a:t>4 dönemde </a:t>
            </a:r>
            <a:r>
              <a:rPr lang="tr-TR" altLang="en-US" sz="2400" dirty="0">
                <a:solidFill>
                  <a:schemeClr val="accent6">
                    <a:lumMod val="50000"/>
                  </a:schemeClr>
                </a:solidFill>
              </a:rPr>
              <a:t>gerçekleşmektedir.</a:t>
            </a:r>
          </a:p>
        </p:txBody>
      </p:sp>
    </p:spTree>
    <p:extLst>
      <p:ext uri="{BB962C8B-B14F-4D97-AF65-F5344CB8AC3E}">
        <p14:creationId xmlns:p14="http://schemas.microsoft.com/office/powerpoint/2010/main" val="20207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92314" y="365126"/>
            <a:ext cx="8047037" cy="4792663"/>
          </a:xfrm>
        </p:spPr>
        <p:txBody>
          <a:bodyPr/>
          <a:lstStyle/>
          <a:p>
            <a:pPr algn="ctr" eaLnBrk="1" hangingPunct="1">
              <a:lnSpc>
                <a:spcPct val="200000"/>
              </a:lnSpc>
              <a:defRPr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DOĞAL KULUÇKA </a:t>
            </a:r>
            <a:b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YAPAY KULUÇKA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7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FF0000"/>
                </a:solidFill>
              </a:rPr>
              <a:t>Kuluçkahane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65125" indent="-255588">
              <a:defRPr/>
            </a:pPr>
            <a:r>
              <a:rPr lang="tr-TR" altLang="en-US" dirty="0" smtClean="0"/>
              <a:t>Kuluçkahane binaları, yumurtadan civcive doğru </a:t>
            </a:r>
            <a:r>
              <a:rPr lang="tr-TR" altLang="en-US" dirty="0" smtClean="0">
                <a:solidFill>
                  <a:srgbClr val="FF0000"/>
                </a:solidFill>
              </a:rPr>
              <a:t>tek yönlü bir ilerleyiş planıyla</a:t>
            </a:r>
            <a:r>
              <a:rPr lang="tr-TR" altLang="en-US" dirty="0" smtClean="0"/>
              <a:t> sağlık korumayı en etkin düzeyde ele alan havalandırma imkanı iyi olan yapılardır. </a:t>
            </a:r>
          </a:p>
          <a:p>
            <a:pPr marL="109537" indent="0">
              <a:buNone/>
              <a:defRPr/>
            </a:pPr>
            <a:endParaRPr lang="tr-TR" altLang="en-US" dirty="0" smtClean="0"/>
          </a:p>
          <a:p>
            <a:pPr marL="365125" indent="-255588">
              <a:defRPr/>
            </a:pPr>
            <a:r>
              <a:rPr lang="tr-TR" altLang="en-US" dirty="0" smtClean="0"/>
              <a:t>Bunun için binaya ait tüm ünitelerin yapısal ve teknik özelliklere uygun olmalıdır. </a:t>
            </a:r>
          </a:p>
          <a:p>
            <a:pPr marL="365125" indent="-255588">
              <a:defRPr/>
            </a:pPr>
            <a:endParaRPr lang="tr-TR" altLang="en-US" dirty="0" smtClean="0"/>
          </a:p>
          <a:p>
            <a:pPr marL="365125" indent="-255588">
              <a:defRPr/>
            </a:pPr>
            <a:r>
              <a:rPr lang="tr-TR" altLang="en-US" dirty="0" smtClean="0"/>
              <a:t>Yıkamaya ve dezenfektanlara karşı dayanıklı malzeme seçilmelidir. </a:t>
            </a:r>
          </a:p>
        </p:txBody>
      </p:sp>
    </p:spTree>
    <p:extLst>
      <p:ext uri="{BB962C8B-B14F-4D97-AF65-F5344CB8AC3E}">
        <p14:creationId xmlns:p14="http://schemas.microsoft.com/office/powerpoint/2010/main" val="428134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Geniş ekran</PresentationFormat>
  <Paragraphs>59</Paragraphs>
  <Slides>15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Embriyonik zarlar</vt:lpstr>
      <vt:lpstr>Embriyonik gelişim dönemleri</vt:lpstr>
      <vt:lpstr>DOĞAL KULUÇKA  YAPAY KULUÇKA</vt:lpstr>
      <vt:lpstr>Kuluçkahane</vt:lpstr>
      <vt:lpstr>Bir kuluçkahanede;</vt:lpstr>
      <vt:lpstr>Kuluçkalık yumurtaların seçimi</vt:lpstr>
      <vt:lpstr>PowerPoint Sunusu</vt:lpstr>
      <vt:lpstr>TAVUK YUMURTASI İÇİN GEREKLİ  KULUÇKA KOŞULLARI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a</cp:lastModifiedBy>
  <cp:revision>2</cp:revision>
  <dcterms:created xsi:type="dcterms:W3CDTF">2017-11-15T08:14:18Z</dcterms:created>
  <dcterms:modified xsi:type="dcterms:W3CDTF">2019-09-30T07:15:06Z</dcterms:modified>
</cp:coreProperties>
</file>