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61" r:id="rId4"/>
    <p:sldId id="262" r:id="rId5"/>
    <p:sldId id="263" r:id="rId6"/>
    <p:sldId id="264" r:id="rId7"/>
    <p:sldId id="257" r:id="rId8"/>
    <p:sldId id="258" r:id="rId9"/>
    <p:sldId id="25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World_War_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Michelin_Gui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en-US" dirty="0"/>
              <a:t>For the first edition of the Michelin Guide the brothers had nearly 35,000 copies printed. It was given away free of charge, and contained useful information for motorists, including maps, instructions for repairing and changing tires, and lists of car mechanics, hotels and petrol stations</a:t>
            </a:r>
            <a:endParaRPr lang="tr-TR" dirty="0"/>
          </a:p>
        </p:txBody>
      </p:sp>
    </p:spTree>
    <p:extLst>
      <p:ext uri="{BB962C8B-B14F-4D97-AF65-F5344CB8AC3E}">
        <p14:creationId xmlns:p14="http://schemas.microsoft.com/office/powerpoint/2010/main" xmlns="" val="2257787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en-US" dirty="0"/>
              <a:t>During the </a:t>
            </a:r>
            <a:r>
              <a:rPr lang="en-US" dirty="0">
                <a:hlinkClick r:id="rId2" tooltip="World War I"/>
              </a:rPr>
              <a:t>First World War</a:t>
            </a:r>
            <a:r>
              <a:rPr lang="en-US" dirty="0"/>
              <a:t>, publication of the guide was suspended. After the war, revised editions of the guide continued to be given away until 1920</a:t>
            </a:r>
            <a:endParaRPr lang="tr-TR" dirty="0"/>
          </a:p>
        </p:txBody>
      </p:sp>
    </p:spTree>
    <p:extLst>
      <p:ext uri="{BB962C8B-B14F-4D97-AF65-F5344CB8AC3E}">
        <p14:creationId xmlns:p14="http://schemas.microsoft.com/office/powerpoint/2010/main" xmlns="" val="412559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en-US" dirty="0"/>
              <a:t>The company's website recounts the story that André Michelin, visiting a </a:t>
            </a:r>
            <a:r>
              <a:rPr lang="en-US" dirty="0" err="1"/>
              <a:t>tyre</a:t>
            </a:r>
            <a:r>
              <a:rPr lang="en-US" dirty="0"/>
              <a:t> merchant, noticed copies of the guide being used to prop up a workbench. Based on the principle that "man only truly respects what he pays for," the brothers decided to charge a price for the guide. </a:t>
            </a:r>
            <a:endParaRPr lang="tr-TR" dirty="0"/>
          </a:p>
        </p:txBody>
      </p:sp>
    </p:spTree>
    <p:extLst>
      <p:ext uri="{BB962C8B-B14F-4D97-AF65-F5344CB8AC3E}">
        <p14:creationId xmlns:p14="http://schemas.microsoft.com/office/powerpoint/2010/main" xmlns="" val="2840321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en-US" dirty="0"/>
              <a:t>They also made several changes, notably: listing restaurants by specific categories; the debut of hotel listings (initially only for Paris); and the abandonment of advertisements in the guide.</a:t>
            </a:r>
            <a:r>
              <a:rPr lang="en-US" baseline="30000" dirty="0">
                <a:hlinkClick r:id="rId2"/>
              </a:rPr>
              <a:t>[2]</a:t>
            </a:r>
            <a:r>
              <a:rPr lang="en-US" dirty="0"/>
              <a:t> Recognizing the growing popularity of the restaurant section of the guide, the brothers recruited a team of inspectors to visit and review restaurants, who were always careful in maintaining anonymity</a:t>
            </a:r>
            <a:endParaRPr lang="tr-TR" dirty="0"/>
          </a:p>
        </p:txBody>
      </p:sp>
    </p:spTree>
    <p:extLst>
      <p:ext uri="{BB962C8B-B14F-4D97-AF65-F5344CB8AC3E}">
        <p14:creationId xmlns:p14="http://schemas.microsoft.com/office/powerpoint/2010/main" xmlns="" val="1447692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7772400" cy="1143000"/>
          </a:xfrm>
        </p:spPr>
        <p:txBody>
          <a:bodyPr/>
          <a:lstStyle/>
          <a:p>
            <a:endParaRPr lang="tr-TR" dirty="0"/>
          </a:p>
        </p:txBody>
      </p:sp>
      <p:sp>
        <p:nvSpPr>
          <p:cNvPr id="3" name="Content Placeholder 2"/>
          <p:cNvSpPr>
            <a:spLocks noGrp="1"/>
          </p:cNvSpPr>
          <p:nvPr>
            <p:ph sz="quarter" idx="1"/>
          </p:nvPr>
        </p:nvSpPr>
        <p:spPr>
          <a:xfrm>
            <a:off x="0" y="44624"/>
            <a:ext cx="4716016" cy="5805264"/>
          </a:xfrm>
        </p:spPr>
        <p:txBody>
          <a:bodyPr>
            <a:noAutofit/>
          </a:bodyPr>
          <a:lstStyle/>
          <a:p>
            <a:pPr>
              <a:buNone/>
            </a:pPr>
            <a:r>
              <a:rPr lang="tr-TR" sz="2800" dirty="0" smtClean="0">
                <a:solidFill>
                  <a:srgbClr val="FF0000"/>
                </a:solidFill>
              </a:rPr>
              <a:t>      </a:t>
            </a:r>
            <a:r>
              <a:rPr lang="tr-TR" sz="2800" dirty="0" smtClean="0">
                <a:solidFill>
                  <a:srgbClr val="FF0000"/>
                </a:solidFill>
                <a:latin typeface="Baskerville Old Face" pitchFamily="18" charset="0"/>
              </a:rPr>
              <a:t>MICHELIN REHBERİ</a:t>
            </a:r>
            <a:endParaRPr lang="tr-TR" sz="2800" dirty="0" smtClean="0">
              <a:latin typeface="Baskerville Old Face" pitchFamily="18" charset="0"/>
            </a:endParaRPr>
          </a:p>
          <a:p>
            <a:r>
              <a:rPr lang="tr-TR" sz="2800" dirty="0" smtClean="0">
                <a:latin typeface="Baskerville Old Face" pitchFamily="18" charset="0"/>
              </a:rPr>
              <a:t>Bu rehberde seyahat edenlere </a:t>
            </a:r>
          </a:p>
          <a:p>
            <a:pPr>
              <a:buNone/>
            </a:pPr>
            <a:r>
              <a:rPr lang="tr-TR" sz="2800" dirty="0" smtClean="0">
                <a:latin typeface="Baskerville Old Face" pitchFamily="18" charset="0"/>
              </a:rPr>
              <a:t>    tavsiye edilen otel ve </a:t>
            </a:r>
          </a:p>
          <a:p>
            <a:pPr>
              <a:buNone/>
            </a:pPr>
            <a:r>
              <a:rPr lang="tr-TR" sz="2800" dirty="0" smtClean="0">
                <a:latin typeface="Baskerville Old Face" pitchFamily="18" charset="0"/>
              </a:rPr>
              <a:t>    restoranların listeleri </a:t>
            </a:r>
          </a:p>
          <a:p>
            <a:pPr>
              <a:buNone/>
            </a:pPr>
            <a:r>
              <a:rPr lang="tr-TR" sz="2800" dirty="0" smtClean="0">
                <a:latin typeface="Baskerville Old Face" pitchFamily="18" charset="0"/>
              </a:rPr>
              <a:t>    bulunuyordu.</a:t>
            </a:r>
          </a:p>
          <a:p>
            <a:r>
              <a:rPr lang="tr-TR" sz="2800" dirty="0" smtClean="0">
                <a:latin typeface="Baskerville Old Face" pitchFamily="18" charset="0"/>
              </a:rPr>
              <a:t>Michelin, yıldız vermeye 1926</a:t>
            </a:r>
          </a:p>
          <a:p>
            <a:pPr>
              <a:buNone/>
            </a:pPr>
            <a:r>
              <a:rPr lang="tr-TR" sz="2800" dirty="0" smtClean="0">
                <a:latin typeface="Baskerville Old Face" pitchFamily="18" charset="0"/>
              </a:rPr>
              <a:t>   yılında  başladı. Tek yıldız, </a:t>
            </a:r>
          </a:p>
          <a:p>
            <a:pPr>
              <a:buNone/>
            </a:pPr>
            <a:r>
              <a:rPr lang="tr-TR" sz="2800" dirty="0" smtClean="0">
                <a:latin typeface="Baskerville Old Face" pitchFamily="18" charset="0"/>
              </a:rPr>
              <a:t>  “kategorisinde çok iyi bir</a:t>
            </a:r>
          </a:p>
          <a:p>
            <a:pPr>
              <a:buNone/>
            </a:pPr>
            <a:r>
              <a:rPr lang="tr-TR" sz="2800" dirty="0" smtClean="0">
                <a:latin typeface="Baskerville Old Face" pitchFamily="18" charset="0"/>
              </a:rPr>
              <a:t>    lokanta”, iki yıldız, “harika</a:t>
            </a:r>
          </a:p>
          <a:p>
            <a:pPr>
              <a:buNone/>
            </a:pPr>
            <a:r>
              <a:rPr lang="tr-TR" sz="2800" dirty="0" smtClean="0">
                <a:latin typeface="Baskerville Old Face" pitchFamily="18" charset="0"/>
              </a:rPr>
              <a:t>    aşçılık, yolu uzatmaya değer”, üç yıldız ise “olağanüstü mutfak, sırf yemek yemeye bile gidilebilir” anlamına geliyordu.</a:t>
            </a:r>
          </a:p>
          <a:p>
            <a:endParaRPr lang="tr-TR" sz="2800" dirty="0"/>
          </a:p>
        </p:txBody>
      </p:sp>
      <p:sp>
        <p:nvSpPr>
          <p:cNvPr id="55298" name="AutoShape 2"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5300" name="AutoShape 4"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5302" name="AutoShape 6"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5304" name="Picture 8" descr="http://m.blog.hu/za/zamat/image/michelin3.jpg"/>
          <p:cNvPicPr>
            <a:picLocks noChangeAspect="1" noChangeArrowheads="1"/>
          </p:cNvPicPr>
          <p:nvPr/>
        </p:nvPicPr>
        <p:blipFill>
          <a:blip r:embed="rId2" cstate="print"/>
          <a:srcRect/>
          <a:stretch>
            <a:fillRect/>
          </a:stretch>
        </p:blipFill>
        <p:spPr bwMode="auto">
          <a:xfrm>
            <a:off x="4716016" y="72008"/>
            <a:ext cx="4427984" cy="678599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406</Words>
  <Application>Microsoft Office PowerPoint</Application>
  <PresentationFormat>Ekran Gösterisi (4:3)</PresentationFormat>
  <Paragraphs>42</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Sektör analizi ve örnek çalışma</vt:lpstr>
      <vt:lpstr>Slayt 2</vt:lpstr>
      <vt:lpstr>Slayt 3</vt:lpstr>
      <vt:lpstr>Slayt 4</vt:lpstr>
      <vt:lpstr>Slayt 5</vt:lpstr>
      <vt:lpstr>Slayt 6</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3</cp:revision>
  <dcterms:created xsi:type="dcterms:W3CDTF">2020-03-13T11:34:14Z</dcterms:created>
  <dcterms:modified xsi:type="dcterms:W3CDTF">2020-03-13T11:38:07Z</dcterms:modified>
</cp:coreProperties>
</file>