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0" r:id="rId3"/>
    <p:sldId id="261" r:id="rId4"/>
    <p:sldId id="262" r:id="rId5"/>
    <p:sldId id="263" r:id="rId6"/>
    <p:sldId id="264" r:id="rId7"/>
    <p:sldId id="257" r:id="rId8"/>
    <p:sldId id="258" r:id="rId9"/>
    <p:sldId id="25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D27728-4158-4058-A5A6-3CAA784C54AD}" type="datetimeFigureOut">
              <a:rPr lang="tr-TR" smtClean="0"/>
              <a:t>13.03.2020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1D8F3-CFF9-46EB-9881-FE96082A12DD}"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12B170E-159D-473E-9204-BBF968508143}" type="datetimeFigureOut">
              <a:rPr lang="tr-TR" smtClean="0"/>
              <a:t>13.03.2020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6BA3B8-C783-49DF-88C2-6608447CAD4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2B170E-159D-473E-9204-BBF968508143}" type="datetimeFigureOut">
              <a:rPr lang="tr-TR" smtClean="0"/>
              <a:t>13.03.2020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6BA3B8-C783-49DF-88C2-6608447CAD4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n.wikipedia.org/wiki/World_War_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Michelin_Gui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thefatduck.co.uk/" TargetMode="External"/><Relationship Id="rId7" Type="http://schemas.openxmlformats.org/officeDocument/2006/relationships/hyperlink" Target="http://www.theworlds50best.com/" TargetMode="External"/><Relationship Id="rId2" Type="http://schemas.openxmlformats.org/officeDocument/2006/relationships/hyperlink" Target="http://www.elbulli.com/" TargetMode="External"/><Relationship Id="rId1" Type="http://schemas.openxmlformats.org/officeDocument/2006/relationships/slideLayout" Target="../slideLayouts/slideLayout2.xml"/><Relationship Id="rId6" Type="http://schemas.openxmlformats.org/officeDocument/2006/relationships/hyperlink" Target="http://noma.dk/" TargetMode="External"/><Relationship Id="rId5" Type="http://schemas.openxmlformats.org/officeDocument/2006/relationships/hyperlink" Target="http://www.michelintravel.com/" TargetMode="External"/><Relationship Id="rId4" Type="http://schemas.openxmlformats.org/officeDocument/2006/relationships/hyperlink" Target="http://www.restaurant.org/tourism/facts.cf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Sektör analizi ve örnek çalışma</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en-US" dirty="0"/>
              <a:t>For the first edition of the Michelin Guide the brothers had nearly 35,000 copies printed. It was given away free of charge, and contained useful information for motorists, including maps, instructions for repairing and changing tires, and lists of car mechanics, hotels and petrol stations</a:t>
            </a:r>
            <a:endParaRPr lang="tr-TR" dirty="0"/>
          </a:p>
        </p:txBody>
      </p:sp>
    </p:spTree>
    <p:extLst>
      <p:ext uri="{BB962C8B-B14F-4D97-AF65-F5344CB8AC3E}">
        <p14:creationId xmlns:p14="http://schemas.microsoft.com/office/powerpoint/2010/main" xmlns="" val="2257787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en-US" dirty="0"/>
              <a:t>During the </a:t>
            </a:r>
            <a:r>
              <a:rPr lang="en-US" dirty="0">
                <a:hlinkClick r:id="rId2" tooltip="World War I"/>
              </a:rPr>
              <a:t>First World War</a:t>
            </a:r>
            <a:r>
              <a:rPr lang="en-US" dirty="0"/>
              <a:t>, publication of the guide was suspended. After the war, revised editions of the guide continued to be given away until 1920</a:t>
            </a:r>
            <a:endParaRPr lang="tr-TR" dirty="0"/>
          </a:p>
        </p:txBody>
      </p:sp>
    </p:spTree>
    <p:extLst>
      <p:ext uri="{BB962C8B-B14F-4D97-AF65-F5344CB8AC3E}">
        <p14:creationId xmlns:p14="http://schemas.microsoft.com/office/powerpoint/2010/main" xmlns="" val="412559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en-US" dirty="0"/>
              <a:t>The company's website recounts the story that André Michelin, visiting a </a:t>
            </a:r>
            <a:r>
              <a:rPr lang="en-US" dirty="0" err="1"/>
              <a:t>tyre</a:t>
            </a:r>
            <a:r>
              <a:rPr lang="en-US" dirty="0"/>
              <a:t> merchant, noticed copies of the guide being used to prop up a workbench. Based on the principle that "man only truly respects what he pays for," the brothers decided to charge a price for the guide. </a:t>
            </a:r>
            <a:endParaRPr lang="tr-TR" dirty="0"/>
          </a:p>
        </p:txBody>
      </p:sp>
    </p:spTree>
    <p:extLst>
      <p:ext uri="{BB962C8B-B14F-4D97-AF65-F5344CB8AC3E}">
        <p14:creationId xmlns:p14="http://schemas.microsoft.com/office/powerpoint/2010/main" xmlns="" val="2840321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en-US" dirty="0"/>
              <a:t>They also made several changes, notably: listing restaurants by specific categories; the debut of hotel listings (initially only for Paris); and the abandonment of advertisements in the guide.</a:t>
            </a:r>
            <a:r>
              <a:rPr lang="en-US" baseline="30000" dirty="0">
                <a:hlinkClick r:id="rId2"/>
              </a:rPr>
              <a:t>[2]</a:t>
            </a:r>
            <a:r>
              <a:rPr lang="en-US" dirty="0"/>
              <a:t> Recognizing the growing popularity of the restaurant section of the guide, the brothers recruited a team of inspectors to visit and review restaurants, who were always careful in maintaining anonymity</a:t>
            </a:r>
            <a:endParaRPr lang="tr-TR" dirty="0"/>
          </a:p>
        </p:txBody>
      </p:sp>
    </p:spTree>
    <p:extLst>
      <p:ext uri="{BB962C8B-B14F-4D97-AF65-F5344CB8AC3E}">
        <p14:creationId xmlns:p14="http://schemas.microsoft.com/office/powerpoint/2010/main" xmlns="" val="1447692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7772400" cy="1143000"/>
          </a:xfrm>
        </p:spPr>
        <p:txBody>
          <a:bodyPr/>
          <a:lstStyle/>
          <a:p>
            <a:endParaRPr lang="tr-TR" dirty="0"/>
          </a:p>
        </p:txBody>
      </p:sp>
      <p:sp>
        <p:nvSpPr>
          <p:cNvPr id="3" name="Content Placeholder 2"/>
          <p:cNvSpPr>
            <a:spLocks noGrp="1"/>
          </p:cNvSpPr>
          <p:nvPr>
            <p:ph sz="quarter" idx="1"/>
          </p:nvPr>
        </p:nvSpPr>
        <p:spPr>
          <a:xfrm>
            <a:off x="0" y="44624"/>
            <a:ext cx="4716016" cy="5805264"/>
          </a:xfrm>
        </p:spPr>
        <p:txBody>
          <a:bodyPr>
            <a:noAutofit/>
          </a:bodyPr>
          <a:lstStyle/>
          <a:p>
            <a:pPr>
              <a:buNone/>
            </a:pPr>
            <a:r>
              <a:rPr lang="tr-TR" sz="2800" dirty="0" smtClean="0">
                <a:solidFill>
                  <a:srgbClr val="FF0000"/>
                </a:solidFill>
              </a:rPr>
              <a:t>      </a:t>
            </a:r>
            <a:r>
              <a:rPr lang="tr-TR" sz="2800" dirty="0" smtClean="0">
                <a:solidFill>
                  <a:srgbClr val="FF0000"/>
                </a:solidFill>
                <a:latin typeface="Baskerville Old Face" pitchFamily="18" charset="0"/>
              </a:rPr>
              <a:t>MICHELIN REHBERİ</a:t>
            </a:r>
            <a:endParaRPr lang="tr-TR" sz="2800" dirty="0" smtClean="0">
              <a:latin typeface="Baskerville Old Face" pitchFamily="18" charset="0"/>
            </a:endParaRPr>
          </a:p>
          <a:p>
            <a:r>
              <a:rPr lang="tr-TR" sz="2800" dirty="0" smtClean="0">
                <a:latin typeface="Baskerville Old Face" pitchFamily="18" charset="0"/>
              </a:rPr>
              <a:t>Bu rehberde seyahat edenlere </a:t>
            </a:r>
          </a:p>
          <a:p>
            <a:pPr>
              <a:buNone/>
            </a:pPr>
            <a:r>
              <a:rPr lang="tr-TR" sz="2800" dirty="0" smtClean="0">
                <a:latin typeface="Baskerville Old Face" pitchFamily="18" charset="0"/>
              </a:rPr>
              <a:t>    tavsiye edilen otel ve </a:t>
            </a:r>
          </a:p>
          <a:p>
            <a:pPr>
              <a:buNone/>
            </a:pPr>
            <a:r>
              <a:rPr lang="tr-TR" sz="2800" dirty="0" smtClean="0">
                <a:latin typeface="Baskerville Old Face" pitchFamily="18" charset="0"/>
              </a:rPr>
              <a:t>    restoranların listeleri </a:t>
            </a:r>
          </a:p>
          <a:p>
            <a:pPr>
              <a:buNone/>
            </a:pPr>
            <a:r>
              <a:rPr lang="tr-TR" sz="2800" dirty="0" smtClean="0">
                <a:latin typeface="Baskerville Old Face" pitchFamily="18" charset="0"/>
              </a:rPr>
              <a:t>    bulunuyordu.</a:t>
            </a:r>
          </a:p>
          <a:p>
            <a:r>
              <a:rPr lang="tr-TR" sz="2800" dirty="0" smtClean="0">
                <a:latin typeface="Baskerville Old Face" pitchFamily="18" charset="0"/>
              </a:rPr>
              <a:t>Michelin, yıldız vermeye 1926</a:t>
            </a:r>
          </a:p>
          <a:p>
            <a:pPr>
              <a:buNone/>
            </a:pPr>
            <a:r>
              <a:rPr lang="tr-TR" sz="2800" dirty="0" smtClean="0">
                <a:latin typeface="Baskerville Old Face" pitchFamily="18" charset="0"/>
              </a:rPr>
              <a:t>   yılında  başladı. Tek yıldız, </a:t>
            </a:r>
          </a:p>
          <a:p>
            <a:pPr>
              <a:buNone/>
            </a:pPr>
            <a:r>
              <a:rPr lang="tr-TR" sz="2800" dirty="0" smtClean="0">
                <a:latin typeface="Baskerville Old Face" pitchFamily="18" charset="0"/>
              </a:rPr>
              <a:t>  “kategorisinde çok iyi bir</a:t>
            </a:r>
          </a:p>
          <a:p>
            <a:pPr>
              <a:buNone/>
            </a:pPr>
            <a:r>
              <a:rPr lang="tr-TR" sz="2800" dirty="0" smtClean="0">
                <a:latin typeface="Baskerville Old Face" pitchFamily="18" charset="0"/>
              </a:rPr>
              <a:t>    lokanta”, iki yıldız, “harika</a:t>
            </a:r>
          </a:p>
          <a:p>
            <a:pPr>
              <a:buNone/>
            </a:pPr>
            <a:r>
              <a:rPr lang="tr-TR" sz="2800" dirty="0" smtClean="0">
                <a:latin typeface="Baskerville Old Face" pitchFamily="18" charset="0"/>
              </a:rPr>
              <a:t>    aşçılık, yolu uzatmaya değer”, üç yıldız ise “olağanüstü mutfak, sırf yemek yemeye bile gidilebilir” anlamına geliyordu.</a:t>
            </a:r>
          </a:p>
          <a:p>
            <a:endParaRPr lang="tr-TR" sz="2800" dirty="0"/>
          </a:p>
        </p:txBody>
      </p:sp>
      <p:sp>
        <p:nvSpPr>
          <p:cNvPr id="55298" name="AutoShape 2" descr="data:image/jpeg;base64,/9j/4AAQSkZJRgABAQAAAQABAAD/2wCEAAkGBhQSERUUExQVFRUVGR8aGRcWGBscHRwfFyAXGB8ZHBwZHyYeHR4lHRkcHy8iIycpLSwsIB8xNTAqNScrLCkBCQoKDgwOGg8PGikkHxwsKSwpKiwpLCksLCwsKSwpLCwpKSwsKSkpKSksKSwsKSkpKSwsLCkpKSksLCwsKSwsLP/AABEIAQkAvgMBIgACEQEDEQH/xAAcAAACAwEBAQEAAAAAAAAAAAAEBQMGBwIBAAj/xABHEAACAgAEBQIDBQQHBQYHAAABAgMRAAQSIQUTIjFBBlEyYXEHFCNCgRVSkbEzQ2KTocHRFlOSwvAXJHKCorI0RHOz4eLx/8QAGgEAAwEBAQEAAAAAAAAAAAAAAAECAwQFBv/EACkRAAICAgICAgICAQUAAAAAAAABAhEDMRIhMkEEURMiYZHhFEJxobH/2gAMAwEAAhEDEQA/ANcrC88fi1Og5jNG2lgq9jQatyL2N32wwA2xRc7xOGHNsrqGEucKyasuX6eQhUKdB1EPpNLZFnbHBCNmsmWV/UkYv8OewLboUFRV21vsK3s45zXqlU5YME/4kixglFG76iD8Rv4e2If2flcxEdKRMjXehQu5q7oBlaqG9HFT9Z8aWHMwwqqqsOZy0x0rV7Pdkd6Fd98WqvRMulZoA4up/q5v1jP+uPjxVR/Vzf3Z/wBcL+BcSGYy0c9aeYpYj2osp/TpwRBmVdQyMGVhYZTYI+RGIf8AwWop6CRxNT+SYfWM/wCuOjxFfaX+7bA4Pudhub8fMnEWX4nFKxWOWOQgWQjqxANbkKe24/jgQOCQYeIr+7J/wHHn7RW+0n/AcRscc7YLHwRP+0l/dk/4Djz9or+7L/dnEN45vCsfAI+/r7Sf8Bx99/X92T+7bA949DYLD8ZOOIL+7L/wHHx4mv7sx+kbYgY4jmzaxrqkZUX952Cj+LEDDsnggn9pj9yb6cs48PFR/u5/7o/64ATjMBflrPCXP5RIu/mhvRNb0N8Q5v1FlohbzJ3qkuQ33qowSP1ofPD7+hUvsZ/tYf7qf+69/wBcfHiwH9VmD8+V/qdsV7Oes1Cao1XTW8kjrpHkrpQtbf2QSflhHNmMxngKSaQkFo1EbRQHsQxZ6Lr2oswJ8KO+LUfshsuS+roCwVRMzNYAWIkmu5FGq/tHp8A3gz9qrzFjKyqzE6dSHSdIs9QJHbzhZwP05l11OFkEpA5upyjChsCsTaAKFg7/AFwh9L8e+850DUWUB3BL6qJVVA/UWSQAPh7E4HFCTdl7PbBnDj0n64FIwXkOx+uIw+ZrLQIcZJ6843pzsagMxy+cEx3G/TB0C+1hTv8APGujGFfaAo/aOZ/+oP8A2Rb4rH7McrpFw4n68yTZjtmI3bl68xE3Svawy31UDpJ0k+R2GKR60lRs65hlkkj0pTuzFtgdrYA7eMKHez9cfE/O/G+Nkc8p2qL76e45lVyMETDMJOqs3Mg0WTbdVltWkXdEDthYvreeLLRKjPqZSAW0ae51NtuzFmDAmq3HV3xWY2K7qSrDsQaPt3x0QaFkkDsCffvt2F4ll/k6pFuf17JNw7MxS/0wiI5i7Fw22oqBQAGzGx32xZfT45HIduY2uHT0xtIzWkcnUEskhiaYgUKHasZjl5tKSLZHMTQavdbB0nfsa7Yk+/gtHbzDSKd+ayk7ACtFaVUBRsLIGF6ouMrq2bI3qXLCw0yxtdFZbjYEe6PRHv8APAua9WZZU1JIkzEqAkbizqOmxexrv+mMmlz5DtIrmSxpFyMWABHfVbAdyLOPeI8YjEtxxwhF+HmRgs42ppF1adW3Ybd8QoWbTyqK/k1mP1PEF1TA5c6VcrIG6Vk2VnOml3tSD2IxIPU2UI2zWX71/Sp37eT/AI4xXMcQkld2aR3aT4q1UR4XSNtI8LVDHDwt5Rx9Ubz+mL/GjH/USXo1vO+v8tHIyXzANPXHJGwOo6W21X0dyO9YT8S9cTDM3GVGXHKoMtltZbcnYjUu9DsPneM2jYXXY/PbEiwg9q+dVhqCJeeTNNb10zmlXQoU9QAcFt61F9OhRsDVnuRgT/bRAJXcLJNpKxOy6goIA0qoXShBtj3LWN9sZ00Y9ht8sclf+r/0wJVoazJ7T/v/AAbDD6h4QkXL6WDXq1wMzOSN2dmXdmvc3eEeR41FBmS0ImfL3WgIx1RsosFGodDbhm7AVjP4Myyk8uR0JFHQ5UkfPSdxj2bNMxLO5tiSSSRZaiT38kA/ww6fsUssPSf9lu9RcaSaczZdWgBAsllU6t11qFsL019dvbE/F/tGzE7jlyR5dVDdm3a9rthuQOwA774qc8zzOXeQysxsk9787ee3jAjjQ250sN/av44VA8q9IdycakMbAzyMsnxAMRruwR41Dc/Lvh79mM6nPKEOywyDSaFf0dEAYoyuDte/jyd+3+P8cXT7J8uw4hbKwHIkAJFXZi98JqkNZeTqjX7wXkOx+uBcF8P7H64yxeZ0S0DVjKPVPojN5riGaaERkakbqfSadFANUf3TjVwcZ/Dnv++SLKWiOvlSHmVJNzJTydC1YVdSixsVsXsbvGZTSZWc56OjePLJlhIMxISH5sqlRV0W0qdJYjprpN1Zx7/2VZ/92D++/wD0xa09NrDpjkzEMekoAOYQ4WImnVullJBoIbVdRomhix8I45rbQ97swhk2qVENEgjbWCGBBo0NWNSOETIv9knEnLlljRhJpZVtttSqTzAKXYkjpNBSTW1mS+hnln5eUKEhAzLJKLGotpKMoYMpUBhZ1AEWBdYsHGOHvBmJHEDl3lcwlVOhGkCnmoVJLuUDgpXcHajZ9ZYEMaJzOY4VlaCCVGhLK8j5hFNg6mVAY62GxsbYaJ4orC+kqeG3YxtJy5WpVVWG5EbgkMKDD3BU3VgYJf7Py0kvKlDRQxhywBZn+MEKooA9N9zsR9MOs5n0b8SfQGk0SBo2WIAQkCQuuq/vHWRvW3Y9OO/2gigzoszusZcZuSQxIUhkCjkqS2oam3WTSCN7phgoOMQDgno/KMp5izP0kiYt+CWA2ChQCwPi97BFYc5KDlLSxZLLVQ/FiYMGZgqE8wE0wBAa6BBHfAkHHMzMyS5mEM8R5+Xy0ekqwQKpK6dbGUCbXTVsAB3JEHFPVSR8Q1ZhGMMirYG7KsbUrFd1YM6MSgJ28m8Kh0kWrhOeKnmHONKpQjSkBodIkWW1TuF7k9NkDYmsKstnyvw8RlYDUzaYWIPUrs90d7cJV1W1CsC8P9Q8MkVpRHOoAYnmyLGCBqUqoMoDLvWgbWFvxh/D+y5tDhsvZFj8QK3UqKQQG/dRQR7qDgK6IM3mzojU5iF5InKymaJgXBaMUFK0SBIi6qI3xXfVL5FczJFPBA1NpXlWhQMNixiUBGBIuyx3uqxesv6ey2tHW2dW1qeaWNkgk3dm6APggAVjMZ+ARN95KmecrNNGoJRQZB2Mm5dvjLWa1aVFHVgTBncnoSKWYwQyyxSXQWVC4JALMTpFqnaiTvfsRiUZTI5LLT5XOIjZw93UNJYk+B0IA0BF30nSbHmwcT/9pU8ErREJOkbaU5wKTbABl7Agg2CSvYeRgWSRMyedLkvvEk8r6NLNs3Uixs40dJMdLsRSvVVuyKXoWvIubWDLo0KzyOCoVQIqKCkMgXWsgII0EewJ84bcG4DLw+dhPHk5WeO1LESFADQJDlFCs23k32wU+dWKJZeVHEw1CJhFHG6yQFkCy21IU7kKpLKQN8M14o0kkjlVLtmIF36WRQVISxdgrUmm/wA/0wFKKKZnuBzZjMNXKNssYA5cKh2B0qypZBYKWGjVakEkYfv6G4kVCqMmgG6qraqJ8hpY2Y9vJ/TDfj3ClimQNS6pG0PUYBVmRn1t0iNohelwCxUgA3eLLxCX7zGVy0kb9YWWnroNlkDANTEV47aqIOJew4FCimmTKyZVzFqcMZMwmqXnEi1jQhAFKgbsa0AWo84k+zH0nNFmfvLGIpy3Q6WYuGcoRqVlBAIGoG+xGJ89w1mMckY5ccgUqkUwlbWu51iQD+oVkVV2IsHveLF6Q0l8y6M7IzJRfTqYFSwboNFdJCqfIHywS0NJWixscF5DsfrgTBeR7H64xxeZvLxE/H+InL5aaYCzGhIXar7C7I2BNnfteKLn5pZA0gl1POFDvCkdJ92lOnSGlDhiBewI9saBxDKpJG6S/AR1G67U12NxVXjNP2dAomzej8OFo5lEzxGRkLq7EKDepqUKJN6IGxIqsejOY5y2cMYZECLVKVEML6g5AvVrJYb2dR8HfCX1DL91lWOKUSl21IYFVRGxJZlUBtKnYODYqiCdJNWLNeoGmy0U+WypVXYEMUgYMOpRG1Eldb6VJAJXvY3OEsfCVlyrSzRgc+VFjk0xgtE2mSWkToGoRuCWHbY9sakk2dzzcRghYTStHYYFFhRg5JTqGvUCoJNjp3xHk+CmOeOVZcyZEspJI8DKCwohrYsFINEV49xhM+aRookSOOQdUwZUvbdGV3JAJrwFUAqtAWLU5rJCS0jRL1EN0qNIB8mthtt5OJcqXY1FylxirZdONE/hy5koyCUNpiCCRpRpaN2VV/EUEMpWjVhtwNlPF+PCeMxxxaIzqDCQVGY2uT4SwPOjmOzigRfg0F+V4MkKdKgyNSl6A79wPYeP545eYKpAW3Pe6oeO3nHO/kX4nq4/gKKTyb+jiaPlLGI2dI1cM7I2iVRIuhyrdtLgjUdxYUjscNeP8GyscAkM8JzKAB42cZgvpACIrEKI6X82ggXveFUaU1k0T+VvzDYEfIf6bYs/pTjGUypaLMxxoLLRzuLDWR+G9g048EDcfMb1iy/7WZfL+LS/JFdewXh/EsrGKYSZhXXcR5OJCpIAtXIVhXj37jCuMxrK7lc8VBHLJihcmxuJUYaSB4ruO++Ng4bxOKXXyJEfQ2luWRs1A0a+R74MJPz/AMcbcjzaMb9RcXyrmOSH8Ga1DRPlFF1YLqyVpO9kaje1C8EcG4QjrIRIQ1iRHykokjlaI7K0T6zH43JAIajVEDUeIZYON1ViCDTAHUB3H8O2Kpm+D8Mml0SiOLMEMwKMYn0rZ1AoR2F7HfpbYgYpSsKKMuVjkMgKTvmGVtARacOpYSK0UjaXJN3y3NVsFw39KmSBQVCuwOsgxU6uVop+I66AoBFsosk18QsXheSPNVcpPBLDzS0bZtTTuLsgoNamxWolNRqgfLT1V6NzZYziOHM/m5cepXVtyzRGUswN7gBipPdDezEl7O0WVWcibME5hU16ky570mk9exA2b5C/AOOIuEnmFA3JWSRSGqJkTlKwXdZLVNgBZuzQ2qguKuwELIYBcbSLmI40V+XIUFSx0AjLuC46bFELhRkuNl3lhMcM2qSWRJGCoWqN0CgkHuKYAkdq71gB9F09S5aXMrEDNlpNLFwVRBpoFSCTMVN3dAXt8sJoeDSoyyKbNabVIgRqoB95qJQ9Q8iyPfEuZ9QJPnYcpLDlYY2cO5VQxuN3CxlmUBQ0kYs0LBA87pOGen84mcDz5dwUkUzSFFCEFgpKtVNYY6Qt+KArEOKuzVZZ8HBPosMGUnV1kRIVkRXCOFgDHmWzs34pJcsNiNuq+3Zrm87LAVnjbLMSojaJUVQQqu4AMcrUykaLNgX8t/MrDlW4Y405bUFkBsJYdWcjVW4k2B2/N22xBkvQkM8xntdHOcN0gtIqdIjLgik2oqRdgi8DZFF6I74m4ZmVbWFZWKNpYAg6TQNGuxojEQOF/pPhiwPmgrEh5A+/e2RbvYe3/wCcZYvM2fiGzxFlIDFSQRqABIvzR2P64qTfZlB+Lpldeculhy4aqw1Dp2BIF4uROPKxKbWhNJlI4rwSTJxJHlnnYyyqURI4hGjrTWdhpVqOwNHe6FnA3DPSbZiOSGebMJBly6LssevWpEjEHbSAzBTWwbF24lxOPLxNLK2lFG/km9goA+Ik7ADvjOOP+qnzaNqQrASAICepyp/r2F0LAGgbdru9tHkpWysWGWWVRAOJcPyyrImVln5TEGSVpTobQdVRoNno11nyNrO4g4cx+FEqMXubtj4a66j4P8d7x0+RLsGka6A6Pyg79h37Vt7j6YkzmaEduzdKgWoAJ6mA133AAB+WOOeRz6PewfGjhVr/ACdNmEZGINgEqdO/Up7ADzfjAeVhXTrBsk7GrGx3+dj/AAwAHLu2ktzGbrRKXSFP4cqHtsK3J6rw6yMDRr1OGJ8hdI/RQf1J8k/LEtcUawbyvXX2Qw5c3bnufzV1EdiPI23r5Yi4o8ZUo7Vq2BonSfDGu2/vjzN5mm1a1aOwp2B5LjYPt3sne/liGKFizAqNf9HMD8LrXTID714wJU+RTapwS2NvS3CJec33AtGdAGYXMOREvfQUMVPJdMwvZQ1WDhnkzxGVyYNEqAkLMjsiPRI6BIdTbiiRY+eEGVYxAUXddOiRLFyxkgtETW2w2/h5OLtw/jK5xZJCubjyykpEkCOqsigKXZkGokMGXSCAoHvvjvx5FNHz3y/iPBL+HorU3r6fLytFKZUdK1KxL/wI5oAJ80MQ53iZz8wMSiSZozGygAE6PxdYolbXcEExlwSPli78J4Rl9lyealjoVyw6uOoagTHMpN73jniPBpWIaeCLMmM2ssFwZhaokgWQTf7rLftjRUcdMT5P1llVYRZzJ/cZaoNLEvL2qutQKFgHcAdqN4s3Gs5JHljKGGws6CpsHbpeQqO5BBsH5+cLstnZZFdI2TPRpayZecCPMrQCkNqGlzsT1Kt38R8r8hPBlI5ZMqzpDEdWZyM4NoG2LRq+6H5C0YChWG4+w1soeb48RPy8ztEjOyyxRlXTnqvXp22/MyCuov38uuG+kIYl5uaT8MsAZI3Khbp0nhrZomBBIq0INCthSc/mRJNIyjSrOxVT+VSxKr+goYsvAuITHJx5aVqyk04SOU94nQh9KtuVGoiiRt1AeabM4yttGjL6Ay2tpQ0hZ7JfWG1a6JO4I3oEEfp3OCf9jEAUDMZuk+G52OmhWwOw+vceMIfRPFZMuxysyuAJOWLTSEka2ULfaOVbdR4bUPIGLeOKFiNETsB8R2NWa09JOpq3odhucZPl6NkkVxvsqyZcyEzM5bVbPdm9XUCKbfvqvBvC/RceXnaWKfMKXcu6axoYk2QVqu5vajhvDmpCAOhm76eqM0NQNK192Aonat8ExuGFj59++xI/yxDlIaSOsEZCIDUQBbEWfegAP8MDHBeQ7H64WLzNH4g9Y+OPiMc174zEUj1jnLzSxtskUfMBNAFnOnWL/dHT8tRxXW/DYtR0t8XyP72Lp9oPDYpMnJJJs2XUyI3sR+Q1uVf4SPcg9xigcMzvOFbEe57/AE/8va++Jyxfl6PT+FkTX4/ZM+YJErrrYodIjXTXg6vcmtx8tgMLMtknLKykN7TtuJIm/I6ijqHatqrBMeSjZxu1MKVkYqGH7pruPb9R7Y+zXEwOiHTrVgulgV2omkvbetIOMk/o766/dk6IkUJAYKqggO7XXtZ9gfGA/wBoSFTYX8MASqLshgfxYzdaaN19cRy5onSYq5bNQTR/RyC7SRRuQ1mz4O+Dosl1c2WtY2AS9IBoBf7W4vfazgpR2Vbk6hpAuRybndipVkoldjIOykiukAXt7k4OEYACqKUbAY4aRi5qgR4PYV3LH9QPqf1xxI7eT0nsaok+wHtiXbN8fGGjxiPce2G3pL1A+VkkAjeSFuqXT/VNsBJvsA3Zh9D4NrcpwNpAs7B1gO2pANTfKK9ifme/YBjti9en9bDRl4YUyp1K4fqfVYp3/wB4XQjpFgb2RVY6cONp8jzfnfMxyi8SVv8A8GGYzeVnfRMihwdhKuhj3AKPte37recdTZCeLeCQyAf1GYJI8bJKOtTQPxal38d8L+G56HmNkHKSxgfh6qYdjcJBv4aOk72LF2hs79mS5df+6trUf/LzOStbD8OQ20ew2U2v/h746TwgeSTLZtwkqPDmlU6Qx5c61+aJ1PWu/dSR8sKPUOUXSY+JRmfL7iPOoKkjvxMEHTX74Gg1uBh3HmMvxBDE6sJEotE/RNC17MCDY3GzoaPzxWoOJLM7RTcSQwwyEKdI1yUdA5+3LpWDKCw6qDEbjFoTKB6r9Px5VrgnGZhY0rqRqB76WYDTZHZht8tsbBDwDLZnh8cUdrl5I0ZVGk0Kv8wPVv1HvYOB88CkfIzejMZKcBBMqopjMhpdap0FSSpWRAKPcecB/ZLnryJgJ68rK8ZHmixcE/qW/hhS0Skkyt57NZkwvkZld5MpbswY/iQL8HTqBJAIYNfTpXubxf8A0dxn7zllZhTrSt0hdVgMkgUbAOpDbDvqHjCf7QsryDBxCMdWXYLLQvVE+xDDyB2/UYD4bx6KLiEaQgLA6RwbMSCSC6Gz5Rjo2J+NRtWE+0NOi9ZqDUNtmHwn6b0SN9JNWB3GB8pJqLGiA1GjV3XUDXmxvZOCJs2oG3UR+VNzv2+l152xBkYdKvsB+IxNVRJPgD/PfvjBmoVgvI9j9cAg4OyXY/XDxeY3oFx8cegY8rEAVT7RMtLmIYcnCQGzMnUWvSEhHMbVQJ76P5YzHOenszkWmVgHi0lZXhOoID2dhWpavf8AXGg+q45Mxn0hh3dIl1ar0BXfmnWQRStylUkb+B3ww9Fs8jZmSZNMhbSxHwvux1KP3T23323xvS40yItxmpLaKRnJBpUVakfGvwqKFMT7fPx3xEjapAHTUa3NXRStL79rB07DuBg71z6fGUnjdT/3aViQpO0bKC7IB5R6sA9qI7VhXFmCx7rzF3Wl7ilJFWe2oKd98cU4cT6LDnWbsYpl1Ds4HW4AZvJA2rHmam0rv2Jo+9fIef8ATfH0EwYWP1Hsf+v8MDZfLNPKI41Z5msAD4QPLA9lFfmJ+W5xjFOTOrJKMI2QSlQSKIK1QFkA+Cx/MTdVuTiwZbhawhZM7RdkJjyxNFuwHMJ2RCxC6fcqDfbB3C+ArFC/IJkzcTqaBAAGoEmINs6EWCSeogra9gxzWUeLKqZpDJmFluJlXmMHckCPq1Ai9QN6QBsKoHHfDEl2zw/kfNcrjDX2DwcIOc0ZjOgxRK34cTtoUBwE5LKaFalUhti+ojSMS5nONONaOcllYlKmViFLix0qu1brV/zsjHnE86yjLNnYeZKHcrFEbXqFKGQ3qcd7Gw996wXxkvGJHnMcqs68qDegqkkSaaLNIATagU2nGx5x5D93lyeh0aGCqjkfZukjTICaZX1W6geN9rrC/wBN+psy0Y1VmyiguFAScq16ZkQ0ssbeK0kUQbIs/Zg8xg+bIkqVI1yiEFVKabkPvWrUQPBVSbFB56oXlR/eFZUky/wkgU6kgGE+afYCjs2k+DgX0wEvH5oM/wAhYQZZddnS3KlijWxIrsaaOyQhVu9mr2OG+S4mkBTLyZf7qrUkVFGiY+E1JsGobBgL+uBcjwjMs75pcxHHJmNLcvQssahFIEZkDBm33JWuosReDctKucjlgzEZRx0TR99OrdXjat1Nakb3G9EEYb+hIVcVK5Xn5cg/d8xlp2RAOmN41ZpEX2VlOoLWxBqsU37K+KiJ0VmoMSrXXeSqs+erRQ3N374G9c+o2ny+TikIM8XN55BHxKTBRoAW2nVXzwj9OZjTLQJBPau9/CK+jFT+mBrqjNy/Y3ziGRWaKSJ/hlUof1FX+nfGZcK4NzcqxYrFJkxNCx1V1kq0BJHciW1/QY0/K5nmIkgFa1V6PjUA3+eMz9S5CRMxxNUcqhRMyY66Xoi7N2ukqX27nviI/RozS+G55ZIEm2AdA58VYBIP03G/ase5aOl82xLEEEEat63Jqu1YQej4C+W5LgCOGSSNlNkswdnom6KU4FdyQMWY4iaotaIzg7Jdj9cAnB2ROx+uFi8yn4guPbxwRj44hMClcV4sctxCV1RyHMQlZAGOhI2KqFNG2kde2+2GP2fzI+VLo2oF6sX3VVsb+xJwO2bgTicvMDcy4Ujrcap42Hb5CM7+LPvg/wBG/wBARQ+If+xB/wAuN3ozEf2rQB4olP8AaIP7p1R9Q+ekMv8A5jjNOG5uyCRRRDYXY6RTbfMuKJ+eNW+0iP8ACRvYMP4tEP5NjFYyaB7Gh/LC48lQQzPDO1ovHCsm+YDNHZRVAndV6Vur0A0WZRZrxvi05/hMsVZfLARQy6NU7sx5zO1abU2pIPwgC12tQBhj9nPF4pslGsdB4umVPIY2bryG7g+RgH1FwFUYk6hEEOll6tIBMhiCk9yaZWvciq6QMEIqJvm+RLLvR1w7PplwcvkoxLICC8jOAgBIBZj+W26dA7HwdySI4lV84mScyZuRw7lydK27LX7v4dsSBub/AIB5SB5YpmEoSCSRZDImkqQzaGBY7yhoyHtgCrEVeJIysmWKRq2Vy8UkbR5gdRkViepGPwubFu1jqN40Oc9i9QravFGHzbR/iSSAqqpF3dgBS6r2UC+2rsBggTlZOgLms8kIt7GlFLkDbanp7IAFhf4i8I4tI7tyo448sS4ZpD0ysQ/Wj99/zA7DQa74JyqfhPFkU5aKQfvKENrKsutbO52YlWuqU9sIZ7CyZYxyyBsxPIzCSUbCEFUaS7+BRQ2PVRoDxgUyvOzZjN5KSTLKfwEOk6Equc8LHUznvvZVaoWTjySTL5onKZSWOOKORHeWlcSyLWmNAxqQjSNRvalAHbD2DiEsMscOYYSCXaKdV026iyjqCQGIBKsDRoigawwAc3l0y0X3zIqvLC8ySGPaOWPYsyr2WVV6gwq6IPfbzjmdMWbys0CNLJNFIgjQDrACSRlzeyqx3begx2N4S8W45HlP2jlQydbKIYy3wHNp+ITd6I1JMhOyjV88d5rg0uXSITOJCY44oMzHqUZeRQOWNNn8KRgLk8k0RVU0vsVmW8WzCvLIyFmUtepxTMTRZmANAl9Rr6Y64TMUlUjvRr61q/5cRZ/Oc2aSTTp5kjPp/d1sWI/QmsS8KiLzKB3pv5af+bDOReRvnp81lYu+wI39lZgP8Bis8Zzwg4wHMTSq+TIKqAbok7g7aR5J7XizcCv7tGSPiBavkzMw/wACMIeIxCTirjUECZB9Tt8KCW1DNZArpJ/TGa2dfoL+z/iTTxTOwUM0oZggoanRC1d9rGLO2Kz6DyiJHPymDwmVRGw8qsUIv6k2f1xZmxnk2XHRG+C+H/CfrgNzgzh/Y/XCxeZT8QbAXE+KR5eMyStpHbtZJPZVHck+367DfBuKJ9obRJmMs8oeUhGWPLrqGtyR1MV8DYUvU3bthRVsG6OuK5NM3msu6KQuYhV+YxKMvIfSSpBtZFWSxv49sMvRmTMDZiAu7aWB6jqqiwoN37FTR8k++EOeyTyZALJActyZWjI+EcrNqUJW2NdTrZJ2rxgngPEZVzGXaSMBHQRc0MaOkCMvRA/rFjB9tR8Y3a6Mh564yuvLX20t3PYcwFASPNOUP6YwvMoQ7CiN7o7Hq6tx+uP0hm8sJI3Q7BwVO9dxV/Ku/wCmMH9V8PMcxJWiSQ1dg25897Or+BvCgzPKug/7NnlGdPJYauUzGM1+KEKfh79m6iQ3g/InGwLJFmoOliY5BVqaYVsfmrKQR8iMZn9lfC8vOMwsv9OCpQq2mREA+OMjcHXsa77A2DWLmuWkyDtNJO80Ejfi3GoMbGlWY8vuKpXNezeDin2Vj0dxcGLzPHPJaBFIiGwemFTX3B6ApHza9mGJ34C7zScyTVldOlIBsCrA6kcDbSGrTW4CgeTbTPZXmJSkqwIZXHgggj6qaojyDhXxP1ZHAo1KecQagHextbHsqX+bz4usZ2axg5vil2yHPKFXMnOctcqWXlICSSqDtQ3ttugeQ3vivH1CMySHjkTIw6V5Ma20rMQI4mo+SdRRfA6jvhDxvjLytzZ2BI2UD4V/soPf3Y7nzttgTgvqIZaTnTCVkjbXDBY0FyCrSMxNqQDsACLJ83iYTcn1o7c/x44Mf7P9n6+kbC+VjeILLGqppGpDppNt9x0jT+8O1Yq/DxnM1DCqskccTalzUg1PNyywjdY9qBUhiW7nxiq8A4/nOJSnKc4iOUFpjoW1TUXYI3fq1CMA7AAY0U+m2AJjzWaVvBZlkXYjYxsoWq2oVjbR56di/guUfJfhTiFkkb/4lQQXdzuJwxJ1N4b4boUNsRcQg5a5zKMDyWyzzwbjo0XqjHmkcIy32DEeBhllZ+fryedROYyEHT/RzITXMjvsRYLId1NEWKOM29XepmEWWUMTMcrLDISTYBdIy3z1cpqP1OGlYpNJFIVyaPk/54bel8oXnBonTVb0dXxLXg9QQV5vChdh8h/ljRvsz4HqkUsvb8RgR7UQD9Do+hv2wSdHNjVs1CDLhEVBZ0KFB+SgAfxrGe8Y4Z98zHEmVS7x8rLxV8Oo9JYiiCBqayRsAcaBxPPrDFJK3wxqWPz0i6H1O364yrJ8SzcGWQLQbOO+ZZ1b8SSzQWgOlWkZKruGq8Zx+zqZoHolFGU1KSwlkkcE+wYxr/6YwcWA4pfGs7mMvGkEISKOFFRp5HRNRVB0xhgT37tR80MWjg2aEmXhcSCXUi3IooMaAZgCAQCwO1bYia9lxZK+DeH9j9cByYM4cek/XCxeZb8QfFK9ZyyDOZdMrGWzbxOEkJFRpqpyFOwbxrOwGwB7YuzDFT9ftMVhjhJUSl+YR09KANTSdkTuWvuBQ32JDZMtCzhnCAs7w5jOZd/vMTRSIJCZGZvhosbLKdX8gBsMC5njLcrkTxbxLpuOO7lVmSVDXbmIyuNgNR3O266LJZegBLmDdFWy8KhFI3DprOpiDvZ9gRtixzcRy75iLNK5MetEnB6SsgBEUsi1RVj0kg6QwU3scbmQ/wCH8eEuU56qXKimHwklattxsCtSdjsdrxTfVXDfvkAzSIV53SyWCQ9gAWNtyAQTVOoFfiHB/CvUcELrKjKkE/eNiAyU2grQNAxuTd90O16KwVxLKx5OcmUVlpgUJttK8w7rtZJLUfHSLulrCqh7XYh+zPKZSTLyQzIhnMuo69iwHVGY22Ow3pTYJ374uremGClI81m0BuwzCX4r/wB6pPkjviuxDK5CV8rnuW0eYkMsLugKnYIQwo6HF/FsDZNjEnGo+HJluYM06xqG0iDOSEOaI0BQ7Ftz2GG07EukA5n1j9yEuSil580ZVYZZKNaviVz2LR1Q97UHscVGWZh+INTykan13bdgXckmhq2Hz+HFXUUBtVf9b4bfttgpZbEjGy24G3YCj4HaqqzjKcOTX0dPx/lLHB10/sJzc6RMTKeZMPhTsE+RX8pHsd/esIp8y0jamNn+XyGI2O93eO0O2NlFI4MmaWRtt7/7LR9lzMOIBRLyw6HUABcgSm5Yvtdbkb1eNfzvBknYOXnVhQHKnkQCjfwqdJP1Bx+espKFkRmLBVdSxQ0wAIsqRuDW4IxvsXAllSMjM5qSMUwIm6XB3GpkUMwr54Ui8T6oR8fmminiXLyNm5IC03J2MqqEKlWdRWhiy0rAMaoXjGpp2c6mJZj3LE39N+wBsV4x+hJJoMkvLhjGs7rBEBrcjaz/AA3dzt5OMV9T8DeLPPAOuRyr0o8zDWVHilYsLPgWfOGhZF0A8HyJlkA/KDvtYsbgV5ruR5FD82Nx4Dw77tBpVQZmXXyywVqGwU9/JJLVWtm+WKx6X4GmVg+8SjVElGNbU8xrtSt0GGqqJ3dqIAUIC3y7LlxLxHNVZQCPqJ2YXpQMAy6yQNLbje9gKUi4R4gv2k8ZT8HJlygmZXnZQTohU99t7J3B/s3iHKZ2HNZjXFCVy2UAkLUdUi5cMsKBK6QGDsqDfYEizsvyWYQQyZvOSMMxngQqQgO6RLQKL306iBHqO+67WTTFcrm8pFFBlYSs0wMkzKupY9tKQpI50Ly12tyfJ3usNKkULjltR5udkPPYBmiROZMqnejZ0wqL2U0dr3JOL36VdDkoDGhRNGyM2pgLPdvJuz+uM2ymZykAbnmTMtuXETFYrNm9ezyv7tsL7Y1qDKrGixoAFQBVA8AbAYyyaKR9IMFcMJ070D5rf/HAkmDOHdj9cRi8zSWgdjio/aTmX5UOXQgfeJQpv4TuNKtW9FyCfcD2xbQ2K76u4sIHygOXjneWbTGXIXltQ6gSrV37j2wobJlokg9DZZQLDvIBRlLnUfoB0geQAK7YTcA9BzRzM07xPEVdGQFi0qvY6iQAv5WreiDRF4b5z1zlo8xNlyX1wxtIx0HRSgMRYsk0R2HvvgD0p63mzjJ+BFChLLbzWzFV1ERLp69O1+2Nv2Rn0AjhcUMk0WbA0LFzI5SoJcRkESbbGSMDrUiyN9wzDB/pvjAhP3ad0+Ickkhlo9SaGN3GRuhO6/AT8NvOK5WKdDG8iow3Vgy6o27WN/YkEHYiwcZxNxSHKvNBLlyJVC1JllQhSbUSLqNcuRCtow72pvYil2haNGiKnPybdSZaMX8neU/5YpXr/wBJxSThoYAjLCWlaNQo620xkgbWCklkrVEWR3D30BG7xtmTq0SqqRBtzy4y5B+hZzpBJIFDfHPFFlyuYzHELZYUWNJI6DGRI7uROrpZWfp7XTX3Bwluga6MezfDHjPUpI76gPHuR7fMWvzwJ4xe/VfqmHN6EyUBDy6tRkCpVV1gBiq9mJk2IAPfE7/Zby41keZJNVEsH0qdYACrY3tjs2oXttir6MXC30Z0Rj5Vxds39nc1ioZVv2th+pRXH+OIf+zTMj8rV/ZEhP8A9jBZLxyKeMXX7PuPZSNTBmuap1ao2R59JDd0ZIm2o2RS0bPtvLB9mz0HdXRb6jIdIX59RU1/5Tiw5b0BFl01zyRxLsDRFbnYWQLs0RYOE5IuEJJ2Ncr6rycULtkopcwAd1y8MtsdzbyOu4FmySSPY4zPheakzmelzEiiRhHJKVJIQaQqoprcxoCCVo2FN3ZxrfprLHLyZjLgnlxOjxW1kLMpLDYAAcxXIA7D5Yzj01nl4dxTM83UEHOS6Oo9WtauhuPOw+eBMuW0Xv8AZxJefiDRcqEWFIBQaR/SKe4BJO1amFKRtunyYk4vImYdCuShJMMT0vOZbHUd+nbqO4A6QD1Y9TKZjiSfe8wjfdU64MorKObp3DO7EKF7dR7gGgB3XemvR7ZyUyyhVyqsxVYi3LYsSGSG+0fdWkoaxar03h6LCfTPA95c9oWfQWaGOFQqyuCx6NR/o0YkKW7m2A2UYl+7cVzyiOSoYWHXaaNXuCL5jA/u9IPk4tvqHPtlcnLLEi3Eg0JpOnYqunStbAeBjn0fxaTNZVZpVCszMKVWUUpobMSfHfEOTqwoWZD7OYI/jaRzYJA0ohohtOkD4bHv2xbLxxLOqkBmUFroEgE1uavvV3jtcYtv2aI5cYJ4d2P1wK5wXw7sfrh4vMqXiCqcZv8AaxHNIUHJPKhexLrChjIosdRBtWrcY0kDCvjnp+DNosc4PSdS6X0sPet9wRsb2woOmRNWjFs36XzUQGvLyIvcXKpse4IckqO99gO+2DeArOpheKQI2X5rhTHqCGXo1O5sUynudxp7bjGmP6DgIKmScqVClTIDaLWlLIsIKGwrsLvHKeg8sE0GWcqCWrmgfrsB2oUx7VsRjotGPDsx3MenZ9LM0NsXII6HkLFiurQCXKl9ga32wxzPCZpJkiVJlR4MusmiKRqRAuolVUnpYfxGNWyvofLRgKrzCm1bS0dW+52stR79/wDDC/KcH4jA8py/3IRyMCNbSs1KoRbYJ1bC7+fnuSxcCxwZ6FMuJE6YETa1ZaVNqCsAb2qq3OMt9SepM1nWaHkmNQb0TVGEH5SwkKguRZ6r79KjTeLZxbgfFc2nLllykSgqwMRlJLIbF2oNXR2I3AxDkPs0kBJnzjMD3EKBb+rMSf4f44not2+ivegOVlXmOZjBfSFANMQEYlqBOlwToOxvp9sW/Lw5KWNjl5uSWI/EBYGwGC1zdiFY3Q8jBX+weX0BFMqb2W5jM7d9izE11HVY3+dbYQ8Y+zeQany8zOx/K7MpPevzctq/tAXvbDACTSoK4pmfu2lX4kKYUVemCgqyhjVvoJvdiN6OrbB8OXzc0B5OcgcMVCyRrYCgEGmXuSdLfS1+eM8GSmhuJsjJHuRpIPVqCi0dLB0ldIFHoOxBsk6D03mcvCsqQThnBLaBt43eJWsMwBNkWBp3vpwwsvp4fJynXN5tGDKBYVE0srEh1vt00K33s3hLLneEZdrAEzEaQF1SjY6tOo9Ao7bnyR5xUZODyGaMvk8wQ1tIul7cUvZtFJsCDsvcVRs4Lmy8z392yMkL0yoYlk6eZ0l2Z+5C9t1rvYwUFlw9O+roJmzEzSRwqzoiLIyq34a1bb0OpiB9MVX7V+D6MxFmVJBkWuki9cNFWF9+k/8ApGLDHnOJxxCKPh0AQCgheML+o51G+5P88JvUvp7ifEGhMmWhg5WoD8YV1abJ0lz+XwMHSZMu0VLhHqNEkLSwPMpIPKR9EbUdXUoUgjVvpWgfN4P9T+u5c08bRCXKLGpUqkh6rIIPSqgUBWLjwz7M/wAPTmZg5I/qV0aTtuCe/bfYX8sNJfs/yQUhkYLVbyMACSOoWdm8YOQcZGYRvmZY2jMkswdVcqZyQF+Joytg8ytJAsk1Qs3gngHq6ThzFFJaKTrXnBrAIagUU7MzDcjba+xoaG3oHKJGVZ5FULQ1SChQ3YXtZ2JxC3oHIm+o3YUnWt2LBG42JO528becHIfF+jPuKetDNm4p3kBEVlUMTcsVfTocknV5a7BI7acat6R9TnORl2jZCCabRIEZboFWkAsmrI8YXD0DkgSxkcqAwYPIhAqrNkWCv1874a8K4IIgqx5qZo0O6lleyp3GogsBfdQf4Yl00VFO+xq3fBXDh0n64FbBfDux+uM8XmavQOH/AP5iv+rIISIzMjMraoi6MqlVddTEsSGA0I3b+Zw7jipix+I/y9sDcTglYLypFjK6ibGxtaAOx2uzfjY0exmHTCRS42ybOilc6GkZUJkYoC/wUxJ2aJRpZRt1gdRIwxyHA8pmDLTPzFLw7svT1cwhUW0IPcijtYIsnHXEs5m4FD5jOZSOPWunmL8Vgfh6iuxu2LqDt4Hibh8ks0pUTQa4SA0sI2YMUJragSoJaroldz46GZBsHpCAOzqzl9Vgs2rS2gxWAdro3ve4F4Y8M4fyEWMMTGiqqAgWNN3v5vYAVSgCsI4crnY4dEZgRzW8mnSHLszMAgshl0qA29kHwcCZviucg5f3jM5bLmU6VSUKWsFGYjQCDtqQC+xQk6rwqbDRcicfNis5eXPOr1LCSCGUpGrIQStrZKdqYUWDb34FzwRcQtQ0kVA9TclKI3PZZSR7bb3XzuOND2P8fPgXN59YUeSUFEQ+LYkE0tBRZYkgBRvZwuf1NpdFkjWMO2nqlXWgonXIoGlBe1F73G17YdMY8W62J/jjwjziLOZkRxsxFhRdXXt58DyT7YruQ9Xss08eaVEWPdJUD6WBND4r1ah1Bl2rvWBJsC0E15xwW+v8cI4/WuVkBMTmRx/VBSsny6ZNND+0aHzwVwnjqzkoY5YpAuvlygAlSaDqyko63tak1YvvhcWAyAx87Y9DD/r54izgYowQgOVOknsDRo/of+jiQOlOEXrDOwJEgn5hBbWvK02DGCw2Y0b7VR72aq8QxJnCOnOZZiRp3XVRPnYAuy7+2vudFYlzJzsYZ3my6qqGmoIqsdwWLqemhVLvRbyAcXQCMQ5PNPFEsU4Rn1KbApqU62Dk7dI272BYo4FkzfDXuR454j0SjUdOppZZGVgQe+osxvYL71i3cQy2akKtl5441OkkVqVhYaxS7aloeaHvgSPIZ7VZzkWuiQgQEKGMYsKV1Ggsm5oWQPfF2JCSOHh2ol0njZyZDrk2UsWJNaq0sV3YiiQoPjD/ANIzwvGZIS6rKXYRyFbNNRk0r8N7D399zgbOcJ4iwmAmhLMKR3C2ADqJXoNBthoOykagTdBtwrLTozc4REMzMrJWpQ2klWpV1W17j2FljviJPoaGLHBfD+x+uAmwbw/4T9cTi8zR+IMcfY98Yp/GPtPyuWkeIrNJLGdLKiUAdj8TkDyMTFN6Jk0l2JPtB4UWMck7MzoXpUACMpolYw10UUamkYVsQQdhg8cWEYEmUZVjZQgQJSs5BJ6GFjlourp+IlQccZH1K2ahzOdeOKBYwsMRzALx0WBkLFR2JpTXahvhFluK8OmlHNZMtFICzCN7HMVq2ateX1IPhUDVqqzjoSMm0OuPZmXNZBAwZmhBnmZtABERkVdJWlY6gfh/d+lrIciLy8zlgYI9bSyOxUKTIypWrXGD3YgFqXtVnCLjvqe5mGTkkXL2tcwk6yg2JVyekGtIPsDWwxf/AEa8jcNjmliOZkeR5Dq0aiCWUOOZt8IAHbY4VJOx/k5LicftFIZDJG/K5o0RxG9LEjUZ2D9KqdNR3pHVbXew+a9S5pslGELNNmS5DIqgxRoLO60LIDU5C7AnwLSZzjOWzZGXSYZXKyvqmjbb4DfQ5UqCzflUspAJsb2t9Rccy8Z5PDOhOWUmnVjqmsjp1HdgtHq/tECsOrEp8XZeMj6sy5yUYzk0LSgA8vmDW2k3Gek0HPSe/fvis5WbQ8aNGDEWR5U+N+lnBht2Eci6krmDuL3Nb0zg2eGWnimEaPyzegigbBXvRogGwaNHDrLccWaMQMj9C6Yi0p0Ii6yxrYljqAC9tu9bYHSVhCTySpbZdeG8ZnjjWSLmTRmZ0EFrIxUXSKWphSjY6mFghhW4Ztl2zEcn3SHkhFpDKhBMgs0kTWqUenWw3PYULxTOD+j5c4SyGwhCmaVnO4ABVAnel2NEDx8sPp/sqk0kpOC3jVG6j9WWQkfWjjPm2ukdj+PCL4ymr/sIznCYZYYcxEkb8tG5nNZeYpYKxlJl2MiOm4k2rVXjEPBs855mY/o4eU/JZULJC9LqDqRZ2AcjZLBABq8VPjEM+VZ0nRWZVupuqxVB45j1bGvltRAvCLj3qmXNyF2IjDqFaONiEcgUWZbosaHjsAPF4uL5Ixz43ha009UPeCeoZMtmzKzNJITolBazIAdPnawSCp7DYbAnGjes2d8uOSzEa15ixSqjlCCCL3233HehtjJfTebjctlszKkeXdSOY9XFZBblsb06htRBBs9sGxej8pE+vM56H7sBaNl2uWTf4dIsoa71fyOCMKFl+QstNJItkWajheNn2y4pm5YDhXAUoCVGrZ7X8MU1AHBP2hZaPM5QZmJxIIGGoAkgq5Cm0/fBIIsXV4TenuNQRGKZVByiu70x1PASKZWUHc2AwZgdjY3Jx76p4ij5Fposw4zAdYuZG7D7xHXMR3BFOdG118QNGjgcVXYsc3GVx2GelfULR5LNIVdly0RZDGaZFIIKWb0laLLsaAI8VhfmMlOGiCTCTNT6SrkOskbOoA1ksTQUElQTWk9O+4A4pmFhWbKTRIMzq5uXhTmsjAElrZSU1MxOjaroFt8PMhm8o0hTNIMrHGiGEczdJCeuXmCmV9SqoY1sPngjGlQsk1OXKqs0vwLNkeff51jlmxmPF/tNzGUmMYMGbioFZaaNmDjULKkqaBAsLR+W+Gvpb7S/vTqj5Z4ldhGsofWmsgkISVUjYXsDjJwew5K6LocHcPHSfrgTTgvh/Y/XBi8zR+IOPOMA9aRF+K5lAaLThQT4LCJb/S7xvt1jBuP5GTNcRzf3dGnPOP8ARU22laNg1W2KxGGbRoPGMwq5PRl6GRy4VTJp1c3SdGlANiofqZ26WYAdiTiqca+yfNwqWiaPMKvheh6/8LGv4Nh76C4Zm0hlymbyzLlZAwUyEAqXViVAuyhFm/yn64zjNcZnkiCS5mVgo6dUjFbA8b+KxqZyprtH0PDZGmWAqUkaRYir7FS5C7g/W8foTO5FOQ0VER8spQJB0gUBY37DGS+rMuc3KmZUiMPDHzGm/DCuo3031N+gu8BcT9SurBMrmZxEEA6ZH0lj8RGo3Xjx5xDaeilH8a7FMXCMxoDGCSiAbCbUdxQHjAHnbDXKccnhrTNKEXfRrNUKsVfsMFeruDcqUSIPwpxqUi6BIsg+17EfrgUqdMmUE48o+ti3g+QbMTJDHGjvIaGsmgACzMaIoBRZP8MXD0lwjKRZmTnmB1IAhmDNyb/EDIwY2pJB2Jpgux3FhfZdGv357O4y0pX5H8MfyJxzw91aMKzRrrUlNZVKkjdVCtq2KctRuD+Zvlgb76RvhScf2fsPkyEXMkRJGmiTTpayq6m1M2lVoae1d9tO574jGQQdl7fM/wCNnE3B8u7aUaMRlUCjXpCPpLKOVMNURJP5WI7H3GDU4ZK7vGsEoZPjFxrosWNbEFRY3HexjlnDI5dHr/Gy4IQp1ZDwrL5IRsMwxiZSTHKbI60VXVRuOZ06q89Lb1itcF9Ptm3lSBoY2AZkSQdc1XsvhQO1/wCV054zk9Edc2PZ9WstSAKjJs7BeY5Z66VoUN++IvRL6OIZUKyGy26EsKbmjTqI3NLvV+2OhWkkzik4ylJwf29eii9rsUfb2Pnb5Yf8B9A5zNgNHFoRhtLJ0gjwQKLMPoMRScNifiTwysVhOakViASdId+np33rTY7Xhn6x9YM+akGUnkTLroVRGxUExLp1DyBvp2oHSDjY8tJdtlnj9P5bL5rKRvCcuqJJznZiNThQUYyitf5yDsR2IHbFelzmXWWJ5W0hpJEMjDXDvqDT0CL62Qhe1GyoAGK3luKTo6yiSRmjIpnLOoJ/K12KaqI84t/CAGjmz0apFBCTMqSjWqzMNDQrvQDeGG62nsRhG0JJ62PPs9gfh+XfnQPUjgidBesUqIDGakUb9Nje/G2GHqbk5tQVWfmKG03l5CrK6lWRjQ2K9jexxnfFfUvEJ10GeSRHsaItDGgezmJAb7b7XV4YZb1tLl4I8scwXjK1rSMl41OxXUTuBZAoa9u67UdbBuugQcJB4WkzCFY4pOo03OOsFUdgrEU21IPYG6Jx16ayRz8ixRAxNCCULPaIhYHmKoo80NZ2tSSPhoY+X0qubmaLJ52F4VAf8S4kUkUsaqD1OBdmthVknDz0Nwubh2clOaidVMQAlQa461g6y42CjY79vbY4HoXdmoyHv88FcP7H64Dfvg3h42P1xhi8zofiLeI5JZo2jewrVdd9iG+hFgWDYIsHbFN45wjPh+dlmjgkCcpVURLHJqILSamNhiBsNJIO2/fF6GK/xrhU8uZR0RCkSfhmTSyiR2Gp9JIbUqjau59sGOVdEyRnmb+zficra5iJH/ekzGo/pfb9MO+B+kM9FlpMu4jVC6SRSJy5CjIwcgqStg6V7k0LFb4tebfiGhNAgZ+Tcm39b2pQW+Gjqsn8tfmsRZyLiLKwBh20sum1JKb6SdXZzV+w1DzeNGzJRSdlbh9EZibKmLNK/OL6hKksbAVutrsX7kEE7UKrFezf2ZZ9XYRxK6flYyIrECtytmjv7ntjUc0c3UYQRElDzH7ddUAAW6Vs6rtu1bXeA8nDnkjWM8oBQiayNZ728r24va10/vG7oVgTG4p7M3b7NuI1fIQ/SZPOLBwv0dmTlmy+cgmk0kcrlToAigHfvTOGJ2YGw3yxb+JDMHMo8KKUWltiD0t1uwFjc6VjBvaifOOpjmmyfWg57/EsbBSqluwskFtOxF777jBYKKWim8M9DZnJ52ObLxmSJQVdZpY1Y6wVYbCvZh9KOAvUX2f57MSDlwJHBGuiGN8wGKrZYk3Ysk9h2AUeMXPJ5fOwDTHHGVANRlgFUKpVVQltran3sbkbVj4jOo0shRWDaQoVt/w1agBr0jU41aQb6zZ6cOw4qqM/yn2acTivl8tL7hZl0nz1LWltwO4we/o3ipvbLqxCg00dHRsKBGkCtqr+eLkhz6vr0qxcHUlFgOWtALT0nMNv9ekk3s0V5zlVtR94ZVDAEKFZtmPc1p3OxOFYlBGUTfZZxB2LOI2f95pgT39z22/TD3016UzuUp2y0Uk0SssD/eQEGsk9aEb6SzkMN6avY4tMWWzMJbTrl6lCtI5c6R0WRaj4VLH5yA7lTfiT51DpESkMZHLk3u1aUG9DSTYJ2KgfPDscY07Qh4B6NeI82bJocwoI1x5rSrFlYGTT+WU6jbD6jfFST7Jc/QGmH++H863xqXB1zSmNXRRGAQxLW3Y6SN9uyg7GyWO1YZcZ4iuXgkmbtGpNe57BRQJssQOx74XJg4KSMs4Z9nvEYdS6MrJE5HMilcMj6DYNVYYeGG4vyNsMeO+kuISyL91WPLZeKuTCsyhQwu3Kqukkknvf+JGLpwnjTyRkyR1UgQGMMQwYCn0uA6qGJUkj8pIw05y3VgnegCLOnvQ+R2Ptgc2gUFXRnXpz0lxKLOLPNIoA+JYWRRJV9DqAqkb3qIJvCjif2a56WaWXRCokkZwplBK62LVYG/fF+yHqzUJ3eNQkAXU0UnM65CNMI2ALjUAd6DEYc5HPCWNXooWFlHoMvkhhexHnA5NegcE9mPD7JM8dyuXP1kH86xb/AEr6QzEEAy8oPLlkDTgyI8ehQ34aC7pzo1bdrxeGzKAWWUACySwqu2rv2va+2JCMQ5sqONLRE+Dch2P1wDId8G8P+E/XE4vM1l4gtY6XDHH2NPw17JbF4OPjvhjjzFfj/kkq3EeFTzSMrSKMuTH0qBq6PxGNkHcuFWjalb84743kZ5m0pJoiZCrVVkvYJNgnZa06a3vVYoYswx9h8BFRyuUzoeNWeIRhhqCKBpSNQAig99Z79tNCu9CTjuQzEjxmEqvL+FjuQZDpdgp2JWMUL7639hi1Y+wcQKzk1zQizBfSZSzclbAUCqUWo2F772RffCz9kZsGAxrEBECArtZFIFF70WLNIdQ7avOLycfYfECly5PP6iuuN0CgayApZr1F9K7ruNNWdqPe8fZuDiK6wkqyVFSMEjXVIzdyGO2gbDuCLsXi6Y+wuICrLBtI1imGx7GyNtQrwe/+mJawwGPcS8f8jFtYE4lw9ZuXqJqOQSaRVMUulb5Wb+oGHhx9gWOvYFNn9FRuN5GLESa3KRlnaUm3O3dVJVPC7HeqwXlvT/KRFSSjHC0SNy0LKzbmbV3LHuR2Y7nFoGPMVxf2Ip3EOERiKOFH0CG5NKqjMzUwWRw2xIdjJ23bfCef0fCGRk16I1RVUKoDdtTsQASzhQGseTjRfJ+mO8HF/YGcZT0tFMrproagpdoUJOk6mVHJoBnGsKFoG/iG2LvvvZuyT2/WsHDt+uO8Jwb9lLoUvg/I9j9cT4+GFDHUrsbla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55300" name="AutoShape 4" descr="data:image/jpeg;base64,/9j/4AAQSkZJRgABAQAAAQABAAD/2wCEAAkGBhQSERUUExQVFRUVGR8aGRcWGBscHRwfFyAXGB8ZHBwZHyYeHR4lHRkcHy8iIycpLSwsIB8xNTAqNScrLCkBCQoKDgwOGg8PGikkHxwsKSwpKiwpLCksLCwsKSwpLCwpKSwsKSkpKSksKSwsKSkpKSwsLCkpKSksLCwsKSwsLP/AABEIAQkAvgMBIgACEQEDEQH/xAAcAAACAwEBAQEAAAAAAAAAAAAEBQMGBwIBAAj/xABHEAACAgAEBQIDBQQHBQYHAAABAgMRAAQSIQUTIjFBBlEyYXEHFCNCgRVSkbEzQ2KTocHRFlOSwvAXJHKCorI0RHOz4eLx/8QAGgEAAwEBAQEAAAAAAAAAAAAAAAECAwQFBv/EACkRAAICAgICAgICAQUAAAAAAAABAhEDMRIhMkEEURMiYZHhFEJxobH/2gAMAwEAAhEDEQA/ANcrC88fi1Og5jNG2lgq9jQatyL2N32wwA2xRc7xOGHNsrqGEucKyasuX6eQhUKdB1EPpNLZFnbHBCNmsmWV/UkYv8OewLboUFRV21vsK3s45zXqlU5YME/4kixglFG76iD8Rv4e2If2flcxEdKRMjXehQu5q7oBlaqG9HFT9Z8aWHMwwqqqsOZy0x0rV7Pdkd6Fd98WqvRMulZoA4up/q5v1jP+uPjxVR/Vzf3Z/wBcL+BcSGYy0c9aeYpYj2osp/TpwRBmVdQyMGVhYZTYI+RGIf8AwWop6CRxNT+SYfWM/wCuOjxFfaX+7bA4Pudhub8fMnEWX4nFKxWOWOQgWQjqxANbkKe24/jgQOCQYeIr+7J/wHHn7RW+0n/AcRscc7YLHwRP+0l/dk/4Djz9or+7L/dnEN45vCsfAI+/r7Sf8Bx99/X92T+7bA949DYLD8ZOOIL+7L/wHHx4mv7sx+kbYgY4jmzaxrqkZUX952Cj+LEDDsnggn9pj9yb6cs48PFR/u5/7o/64ATjMBflrPCXP5RIu/mhvRNb0N8Q5v1FlohbzJ3qkuQ33qowSP1ofPD7+hUvsZ/tYf7qf+69/wBcfHiwH9VmD8+V/qdsV7Oes1Cao1XTW8kjrpHkrpQtbf2QSflhHNmMxngKSaQkFo1EbRQHsQxZ6Lr2oswJ8KO+LUfshsuS+roCwVRMzNYAWIkmu5FGq/tHp8A3gz9qrzFjKyqzE6dSHSdIs9QJHbzhZwP05l11OFkEpA5upyjChsCsTaAKFg7/AFwh9L8e+850DUWUB3BL6qJVVA/UWSQAPh7E4HFCTdl7PbBnDj0n64FIwXkOx+uIw+ZrLQIcZJ6843pzsagMxy+cEx3G/TB0C+1hTv8APGujGFfaAo/aOZ/+oP8A2Rb4rH7McrpFw4n68yTZjtmI3bl68xE3Svawy31UDpJ0k+R2GKR60lRs65hlkkj0pTuzFtgdrYA7eMKHez9cfE/O/G+Nkc8p2qL76e45lVyMETDMJOqs3Mg0WTbdVltWkXdEDthYvreeLLRKjPqZSAW0ae51NtuzFmDAmq3HV3xWY2K7qSrDsQaPt3x0QaFkkDsCffvt2F4ll/k6pFuf17JNw7MxS/0wiI5i7Fw22oqBQAGzGx32xZfT45HIduY2uHT0xtIzWkcnUEskhiaYgUKHasZjl5tKSLZHMTQavdbB0nfsa7Yk+/gtHbzDSKd+ayk7ACtFaVUBRsLIGF6ouMrq2bI3qXLCw0yxtdFZbjYEe6PRHv8APAua9WZZU1JIkzEqAkbizqOmxexrv+mMmlz5DtIrmSxpFyMWABHfVbAdyLOPeI8YjEtxxwhF+HmRgs42ppF1adW3Ybd8QoWbTyqK/k1mP1PEF1TA5c6VcrIG6Vk2VnOml3tSD2IxIPU2UI2zWX71/Sp37eT/AI4xXMcQkld2aR3aT4q1UR4XSNtI8LVDHDwt5Rx9Ubz+mL/GjH/USXo1vO+v8tHIyXzANPXHJGwOo6W21X0dyO9YT8S9cTDM3GVGXHKoMtltZbcnYjUu9DsPneM2jYXXY/PbEiwg9q+dVhqCJeeTNNb10zmlXQoU9QAcFt61F9OhRsDVnuRgT/bRAJXcLJNpKxOy6goIA0qoXShBtj3LWN9sZ00Y9ht8sclf+r/0wJVoazJ7T/v/AAbDD6h4QkXL6WDXq1wMzOSN2dmXdmvc3eEeR41FBmS0ImfL3WgIx1RsosFGodDbhm7AVjP4Myyk8uR0JFHQ5UkfPSdxj2bNMxLO5tiSSSRZaiT38kA/ww6fsUssPSf9lu9RcaSaczZdWgBAsllU6t11qFsL019dvbE/F/tGzE7jlyR5dVDdm3a9rthuQOwA774qc8zzOXeQysxsk9787ee3jAjjQ250sN/av44VA8q9IdycakMbAzyMsnxAMRruwR41Dc/Lvh79mM6nPKEOywyDSaFf0dEAYoyuDte/jyd+3+P8cXT7J8uw4hbKwHIkAJFXZi98JqkNZeTqjX7wXkOx+uBcF8P7H64yxeZ0S0DVjKPVPojN5riGaaERkakbqfSadFANUf3TjVwcZ/Dnv++SLKWiOvlSHmVJNzJTydC1YVdSixsVsXsbvGZTSZWc56OjePLJlhIMxISH5sqlRV0W0qdJYjprpN1Zx7/2VZ/92D++/wD0xa09NrDpjkzEMekoAOYQ4WImnVullJBoIbVdRomhix8I45rbQ97swhk2qVENEgjbWCGBBo0NWNSOETIv9knEnLlljRhJpZVtttSqTzAKXYkjpNBSTW1mS+hnln5eUKEhAzLJKLGotpKMoYMpUBhZ1AEWBdYsHGOHvBmJHEDl3lcwlVOhGkCnmoVJLuUDgpXcHajZ9ZYEMaJzOY4VlaCCVGhLK8j5hFNg6mVAY62GxsbYaJ4orC+kqeG3YxtJy5WpVVWG5EbgkMKDD3BU3VgYJf7Py0kvKlDRQxhywBZn+MEKooA9N9zsR9MOs5n0b8SfQGk0SBo2WIAQkCQuuq/vHWRvW3Y9OO/2gigzoszusZcZuSQxIUhkCjkqS2oam3WTSCN7phgoOMQDgno/KMp5izP0kiYt+CWA2ChQCwPi97BFYc5KDlLSxZLLVQ/FiYMGZgqE8wE0wBAa6BBHfAkHHMzMyS5mEM8R5+Xy0ekqwQKpK6dbGUCbXTVsAB3JEHFPVSR8Q1ZhGMMirYG7KsbUrFd1YM6MSgJ28m8Kh0kWrhOeKnmHONKpQjSkBodIkWW1TuF7k9NkDYmsKstnyvw8RlYDUzaYWIPUrs90d7cJV1W1CsC8P9Q8MkVpRHOoAYnmyLGCBqUqoMoDLvWgbWFvxh/D+y5tDhsvZFj8QK3UqKQQG/dRQR7qDgK6IM3mzojU5iF5InKymaJgXBaMUFK0SBIi6qI3xXfVL5FczJFPBA1NpXlWhQMNixiUBGBIuyx3uqxesv6ey2tHW2dW1qeaWNkgk3dm6APggAVjMZ+ARN95KmecrNNGoJRQZB2Mm5dvjLWa1aVFHVgTBncnoSKWYwQyyxSXQWVC4JALMTpFqnaiTvfsRiUZTI5LLT5XOIjZw93UNJYk+B0IA0BF30nSbHmwcT/9pU8ErREJOkbaU5wKTbABl7Agg2CSvYeRgWSRMyedLkvvEk8r6NLNs3Uixs40dJMdLsRSvVVuyKXoWvIubWDLo0KzyOCoVQIqKCkMgXWsgII0EewJ84bcG4DLw+dhPHk5WeO1LESFADQJDlFCs23k32wU+dWKJZeVHEw1CJhFHG6yQFkCy21IU7kKpLKQN8M14o0kkjlVLtmIF36WRQVISxdgrUmm/wA/0wFKKKZnuBzZjMNXKNssYA5cKh2B0qypZBYKWGjVakEkYfv6G4kVCqMmgG6qraqJ8hpY2Y9vJ/TDfj3ClimQNS6pG0PUYBVmRn1t0iNohelwCxUgA3eLLxCX7zGVy0kb9YWWnroNlkDANTEV47aqIOJew4FCimmTKyZVzFqcMZMwmqXnEi1jQhAFKgbsa0AWo84k+zH0nNFmfvLGIpy3Q6WYuGcoRqVlBAIGoG+xGJ89w1mMckY5ccgUqkUwlbWu51iQD+oVkVV2IsHveLF6Q0l8y6M7IzJRfTqYFSwboNFdJCqfIHywS0NJWixscF5DsfrgTBeR7H64xxeZvLxE/H+InL5aaYCzGhIXar7C7I2BNnfteKLn5pZA0gl1POFDvCkdJ92lOnSGlDhiBewI9saBxDKpJG6S/AR1G67U12NxVXjNP2dAomzej8OFo5lEzxGRkLq7EKDepqUKJN6IGxIqsejOY5y2cMYZECLVKVEML6g5AvVrJYb2dR8HfCX1DL91lWOKUSl21IYFVRGxJZlUBtKnYODYqiCdJNWLNeoGmy0U+WypVXYEMUgYMOpRG1Eldb6VJAJXvY3OEsfCVlyrSzRgc+VFjk0xgtE2mSWkToGoRuCWHbY9sakk2dzzcRghYTStHYYFFhRg5JTqGvUCoJNjp3xHk+CmOeOVZcyZEspJI8DKCwohrYsFINEV49xhM+aRookSOOQdUwZUvbdGV3JAJrwFUAqtAWLU5rJCS0jRL1EN0qNIB8mthtt5OJcqXY1FylxirZdONE/hy5koyCUNpiCCRpRpaN2VV/EUEMpWjVhtwNlPF+PCeMxxxaIzqDCQVGY2uT4SwPOjmOzigRfg0F+V4MkKdKgyNSl6A79wPYeP545eYKpAW3Pe6oeO3nHO/kX4nq4/gKKTyb+jiaPlLGI2dI1cM7I2iVRIuhyrdtLgjUdxYUjscNeP8GyscAkM8JzKAB42cZgvpACIrEKI6X82ggXveFUaU1k0T+VvzDYEfIf6bYs/pTjGUypaLMxxoLLRzuLDWR+G9g048EDcfMb1iy/7WZfL+LS/JFdewXh/EsrGKYSZhXXcR5OJCpIAtXIVhXj37jCuMxrK7lc8VBHLJihcmxuJUYaSB4ruO++Ng4bxOKXXyJEfQ2luWRs1A0a+R74MJPz/AMcbcjzaMb9RcXyrmOSH8Ga1DRPlFF1YLqyVpO9kaje1C8EcG4QjrIRIQ1iRHykokjlaI7K0T6zH43JAIajVEDUeIZYON1ViCDTAHUB3H8O2Kpm+D8Mml0SiOLMEMwKMYn0rZ1AoR2F7HfpbYgYpSsKKMuVjkMgKTvmGVtARacOpYSK0UjaXJN3y3NVsFw39KmSBQVCuwOsgxU6uVop+I66AoBFsosk18QsXheSPNVcpPBLDzS0bZtTTuLsgoNamxWolNRqgfLT1V6NzZYziOHM/m5cepXVtyzRGUswN7gBipPdDezEl7O0WVWcibME5hU16ky570mk9exA2b5C/AOOIuEnmFA3JWSRSGqJkTlKwXdZLVNgBZuzQ2qguKuwELIYBcbSLmI40V+XIUFSx0AjLuC46bFELhRkuNl3lhMcM2qSWRJGCoWqN0CgkHuKYAkdq71gB9F09S5aXMrEDNlpNLFwVRBpoFSCTMVN3dAXt8sJoeDSoyyKbNabVIgRqoB95qJQ9Q8iyPfEuZ9QJPnYcpLDlYY2cO5VQxuN3CxlmUBQ0kYs0LBA87pOGen84mcDz5dwUkUzSFFCEFgpKtVNYY6Qt+KArEOKuzVZZ8HBPosMGUnV1kRIVkRXCOFgDHmWzs34pJcsNiNuq+3Zrm87LAVnjbLMSojaJUVQQqu4AMcrUykaLNgX8t/MrDlW4Y405bUFkBsJYdWcjVW4k2B2/N22xBkvQkM8xntdHOcN0gtIqdIjLgik2oqRdgi8DZFF6I74m4ZmVbWFZWKNpYAg6TQNGuxojEQOF/pPhiwPmgrEh5A+/e2RbvYe3/wCcZYvM2fiGzxFlIDFSQRqABIvzR2P64qTfZlB+Lpldeculhy4aqw1Dp2BIF4uROPKxKbWhNJlI4rwSTJxJHlnnYyyqURI4hGjrTWdhpVqOwNHe6FnA3DPSbZiOSGebMJBly6LssevWpEjEHbSAzBTWwbF24lxOPLxNLK2lFG/km9goA+Ik7ADvjOOP+qnzaNqQrASAICepyp/r2F0LAGgbdru9tHkpWysWGWWVRAOJcPyyrImVln5TEGSVpTobQdVRoNno11nyNrO4g4cx+FEqMXubtj4a66j4P8d7x0+RLsGka6A6Pyg79h37Vt7j6YkzmaEduzdKgWoAJ6mA133AAB+WOOeRz6PewfGjhVr/ACdNmEZGINgEqdO/Up7ADzfjAeVhXTrBsk7GrGx3+dj/AAwAHLu2ktzGbrRKXSFP4cqHtsK3J6rw6yMDRr1OGJ8hdI/RQf1J8k/LEtcUawbyvXX2Qw5c3bnufzV1EdiPI23r5Yi4o8ZUo7Vq2BonSfDGu2/vjzN5mm1a1aOwp2B5LjYPt3sne/liGKFizAqNf9HMD8LrXTID714wJU+RTapwS2NvS3CJec33AtGdAGYXMOREvfQUMVPJdMwvZQ1WDhnkzxGVyYNEqAkLMjsiPRI6BIdTbiiRY+eEGVYxAUXddOiRLFyxkgtETW2w2/h5OLtw/jK5xZJCubjyykpEkCOqsigKXZkGokMGXSCAoHvvjvx5FNHz3y/iPBL+HorU3r6fLytFKZUdK1KxL/wI5oAJ80MQ53iZz8wMSiSZozGygAE6PxdYolbXcEExlwSPli78J4Rl9lyealjoVyw6uOoagTHMpN73jniPBpWIaeCLMmM2ssFwZhaokgWQTf7rLftjRUcdMT5P1llVYRZzJ/cZaoNLEvL2qutQKFgHcAdqN4s3Gs5JHljKGGws6CpsHbpeQqO5BBsH5+cLstnZZFdI2TPRpayZecCPMrQCkNqGlzsT1Kt38R8r8hPBlI5ZMqzpDEdWZyM4NoG2LRq+6H5C0YChWG4+w1soeb48RPy8ztEjOyyxRlXTnqvXp22/MyCuov38uuG+kIYl5uaT8MsAZI3Khbp0nhrZomBBIq0INCthSc/mRJNIyjSrOxVT+VSxKr+goYsvAuITHJx5aVqyk04SOU94nQh9KtuVGoiiRt1AeabM4yttGjL6Ay2tpQ0hZ7JfWG1a6JO4I3oEEfp3OCf9jEAUDMZuk+G52OmhWwOw+vceMIfRPFZMuxysyuAJOWLTSEka2ULfaOVbdR4bUPIGLeOKFiNETsB8R2NWa09JOpq3odhucZPl6NkkVxvsqyZcyEzM5bVbPdm9XUCKbfvqvBvC/RceXnaWKfMKXcu6axoYk2QVqu5vajhvDmpCAOhm76eqM0NQNK192Aonat8ExuGFj59++xI/yxDlIaSOsEZCIDUQBbEWfegAP8MDHBeQ7H64WLzNH4g9Y+OPiMc174zEUj1jnLzSxtskUfMBNAFnOnWL/dHT8tRxXW/DYtR0t8XyP72Lp9oPDYpMnJJJs2XUyI3sR+Q1uVf4SPcg9xigcMzvOFbEe57/AE/8va++Jyxfl6PT+FkTX4/ZM+YJErrrYodIjXTXg6vcmtx8tgMLMtknLKykN7TtuJIm/I6ijqHatqrBMeSjZxu1MKVkYqGH7pruPb9R7Y+zXEwOiHTrVgulgV2omkvbetIOMk/o766/dk6IkUJAYKqggO7XXtZ9gfGA/wBoSFTYX8MASqLshgfxYzdaaN19cRy5onSYq5bNQTR/RyC7SRRuQ1mz4O+Dosl1c2WtY2AS9IBoBf7W4vfazgpR2Vbk6hpAuRybndipVkoldjIOykiukAXt7k4OEYACqKUbAY4aRi5qgR4PYV3LH9QPqf1xxI7eT0nsaok+wHtiXbN8fGGjxiPce2G3pL1A+VkkAjeSFuqXT/VNsBJvsA3Zh9D4NrcpwNpAs7B1gO2pANTfKK9ifme/YBjti9en9bDRl4YUyp1K4fqfVYp3/wB4XQjpFgb2RVY6cONp8jzfnfMxyi8SVv8A8GGYzeVnfRMihwdhKuhj3AKPte37recdTZCeLeCQyAf1GYJI8bJKOtTQPxal38d8L+G56HmNkHKSxgfh6qYdjcJBv4aOk72LF2hs79mS5df+6trUf/LzOStbD8OQ20ew2U2v/h746TwgeSTLZtwkqPDmlU6Qx5c61+aJ1PWu/dSR8sKPUOUXSY+JRmfL7iPOoKkjvxMEHTX74Gg1uBh3HmMvxBDE6sJEotE/RNC17MCDY3GzoaPzxWoOJLM7RTcSQwwyEKdI1yUdA5+3LpWDKCw6qDEbjFoTKB6r9Px5VrgnGZhY0rqRqB76WYDTZHZht8tsbBDwDLZnh8cUdrl5I0ZVGk0Kv8wPVv1HvYOB88CkfIzejMZKcBBMqopjMhpdap0FSSpWRAKPcecB/ZLnryJgJ68rK8ZHmixcE/qW/hhS0Skkyt57NZkwvkZld5MpbswY/iQL8HTqBJAIYNfTpXubxf8A0dxn7zllZhTrSt0hdVgMkgUbAOpDbDvqHjCf7QsryDBxCMdWXYLLQvVE+xDDyB2/UYD4bx6KLiEaQgLA6RwbMSCSC6Gz5Rjo2J+NRtWE+0NOi9ZqDUNtmHwn6b0SN9JNWB3GB8pJqLGiA1GjV3XUDXmxvZOCJs2oG3UR+VNzv2+l152xBkYdKvsB+IxNVRJPgD/PfvjBmoVgvI9j9cAg4OyXY/XDxeY3oFx8cegY8rEAVT7RMtLmIYcnCQGzMnUWvSEhHMbVQJ76P5YzHOenszkWmVgHi0lZXhOoID2dhWpavf8AXGg+q45Mxn0hh3dIl1ar0BXfmnWQRStylUkb+B3ww9Fs8jZmSZNMhbSxHwvux1KP3T23323xvS40yItxmpLaKRnJBpUVakfGvwqKFMT7fPx3xEjapAHTUa3NXRStL79rB07DuBg71z6fGUnjdT/3aViQpO0bKC7IB5R6sA9qI7VhXFmCx7rzF3Wl7ilJFWe2oKd98cU4cT6LDnWbsYpl1Ds4HW4AZvJA2rHmam0rv2Jo+9fIef8ATfH0EwYWP1Hsf+v8MDZfLNPKI41Z5msAD4QPLA9lFfmJ+W5xjFOTOrJKMI2QSlQSKIK1QFkA+Cx/MTdVuTiwZbhawhZM7RdkJjyxNFuwHMJ2RCxC6fcqDfbB3C+ArFC/IJkzcTqaBAAGoEmINs6EWCSeogra9gxzWUeLKqZpDJmFluJlXmMHckCPq1Ai9QN6QBsKoHHfDEl2zw/kfNcrjDX2DwcIOc0ZjOgxRK34cTtoUBwE5LKaFalUhti+ojSMS5nONONaOcllYlKmViFLix0qu1brV/zsjHnE86yjLNnYeZKHcrFEbXqFKGQ3qcd7Gw996wXxkvGJHnMcqs68qDegqkkSaaLNIATagU2nGx5x5D93lyeh0aGCqjkfZukjTICaZX1W6geN9rrC/wBN+psy0Y1VmyiguFAScq16ZkQ0ssbeK0kUQbIs/Zg8xg+bIkqVI1yiEFVKabkPvWrUQPBVSbFB56oXlR/eFZUky/wkgU6kgGE+afYCjs2k+DgX0wEvH5oM/wAhYQZZddnS3KlijWxIrsaaOyQhVu9mr2OG+S4mkBTLyZf7qrUkVFGiY+E1JsGobBgL+uBcjwjMs75pcxHHJmNLcvQssahFIEZkDBm33JWuosReDctKucjlgzEZRx0TR99OrdXjat1Nakb3G9EEYb+hIVcVK5Xn5cg/d8xlp2RAOmN41ZpEX2VlOoLWxBqsU37K+KiJ0VmoMSrXXeSqs+erRQ3N374G9c+o2ny+TikIM8XN55BHxKTBRoAW2nVXzwj9OZjTLQJBPau9/CK+jFT+mBrqjNy/Y3ziGRWaKSJ/hlUof1FX+nfGZcK4NzcqxYrFJkxNCx1V1kq0BJHciW1/QY0/K5nmIkgFa1V6PjUA3+eMz9S5CRMxxNUcqhRMyY66Xoi7N2ukqX27nviI/RozS+G55ZIEm2AdA58VYBIP03G/ase5aOl82xLEEEEat63Jqu1YQej4C+W5LgCOGSSNlNkswdnom6KU4FdyQMWY4iaotaIzg7Jdj9cAnB2ROx+uFi8yn4guPbxwRj44hMClcV4sctxCV1RyHMQlZAGOhI2KqFNG2kde2+2GP2fzI+VLo2oF6sX3VVsb+xJwO2bgTicvMDcy4Ujrcap42Hb5CM7+LPvg/wBG/wBARQ+If+xB/wAuN3ozEf2rQB4olP8AaIP7p1R9Q+ekMv8A5jjNOG5uyCRRRDYXY6RTbfMuKJ+eNW+0iP8ACRvYMP4tEP5NjFYyaB7Gh/LC48lQQzPDO1ovHCsm+YDNHZRVAndV6Vur0A0WZRZrxvi05/hMsVZfLARQy6NU7sx5zO1abU2pIPwgC12tQBhj9nPF4pslGsdB4umVPIY2bryG7g+RgH1FwFUYk6hEEOll6tIBMhiCk9yaZWvciq6QMEIqJvm+RLLvR1w7PplwcvkoxLICC8jOAgBIBZj+W26dA7HwdySI4lV84mScyZuRw7lydK27LX7v4dsSBub/AIB5SB5YpmEoSCSRZDImkqQzaGBY7yhoyHtgCrEVeJIysmWKRq2Vy8UkbR5gdRkViepGPwubFu1jqN40Oc9i9QravFGHzbR/iSSAqqpF3dgBS6r2UC+2rsBggTlZOgLms8kIt7GlFLkDbanp7IAFhf4i8I4tI7tyo448sS4ZpD0ysQ/Wj99/zA7DQa74JyqfhPFkU5aKQfvKENrKsutbO52YlWuqU9sIZ7CyZYxyyBsxPIzCSUbCEFUaS7+BRQ2PVRoDxgUyvOzZjN5KSTLKfwEOk6Equc8LHUznvvZVaoWTjySTL5onKZSWOOKORHeWlcSyLWmNAxqQjSNRvalAHbD2DiEsMscOYYSCXaKdV026iyjqCQGIBKsDRoigawwAc3l0y0X3zIqvLC8ySGPaOWPYsyr2WVV6gwq6IPfbzjmdMWbys0CNLJNFIgjQDrACSRlzeyqx3begx2N4S8W45HlP2jlQydbKIYy3wHNp+ITd6I1JMhOyjV88d5rg0uXSITOJCY44oMzHqUZeRQOWNNn8KRgLk8k0RVU0vsVmW8WzCvLIyFmUtepxTMTRZmANAl9Rr6Y64TMUlUjvRr61q/5cRZ/Oc2aSTTp5kjPp/d1sWI/QmsS8KiLzKB3pv5af+bDOReRvnp81lYu+wI39lZgP8Bis8Zzwg4wHMTSq+TIKqAbok7g7aR5J7XizcCv7tGSPiBavkzMw/wACMIeIxCTirjUECZB9Tt8KCW1DNZArpJ/TGa2dfoL+z/iTTxTOwUM0oZggoanRC1d9rGLO2Kz6DyiJHPymDwmVRGw8qsUIv6k2f1xZmxnk2XHRG+C+H/CfrgNzgzh/Y/XCxeZT8QbAXE+KR5eMyStpHbtZJPZVHck+367DfBuKJ9obRJmMs8oeUhGWPLrqGtyR1MV8DYUvU3bthRVsG6OuK5NM3msu6KQuYhV+YxKMvIfSSpBtZFWSxv49sMvRmTMDZiAu7aWB6jqqiwoN37FTR8k++EOeyTyZALJActyZWjI+EcrNqUJW2NdTrZJ2rxgngPEZVzGXaSMBHQRc0MaOkCMvRA/rFjB9tR8Y3a6Mh564yuvLX20t3PYcwFASPNOUP6YwvMoQ7CiN7o7Hq6tx+uP0hm8sJI3Q7BwVO9dxV/Ku/wCmMH9V8PMcxJWiSQ1dg25897Or+BvCgzPKug/7NnlGdPJYauUzGM1+KEKfh79m6iQ3g/InGwLJFmoOliY5BVqaYVsfmrKQR8iMZn9lfC8vOMwsv9OCpQq2mREA+OMjcHXsa77A2DWLmuWkyDtNJO80Ejfi3GoMbGlWY8vuKpXNezeDin2Vj0dxcGLzPHPJaBFIiGwemFTX3B6ApHza9mGJ34C7zScyTVldOlIBsCrA6kcDbSGrTW4CgeTbTPZXmJSkqwIZXHgggj6qaojyDhXxP1ZHAo1KecQagHextbHsqX+bz4usZ2axg5vil2yHPKFXMnOctcqWXlICSSqDtQ3ttugeQ3vivH1CMySHjkTIw6V5Ma20rMQI4mo+SdRRfA6jvhDxvjLytzZ2BI2UD4V/soPf3Y7nzttgTgvqIZaTnTCVkjbXDBY0FyCrSMxNqQDsACLJ83iYTcn1o7c/x44Mf7P9n6+kbC+VjeILLGqppGpDppNt9x0jT+8O1Yq/DxnM1DCqskccTalzUg1PNyywjdY9qBUhiW7nxiq8A4/nOJSnKc4iOUFpjoW1TUXYI3fq1CMA7AAY0U+m2AJjzWaVvBZlkXYjYxsoWq2oVjbR56di/guUfJfhTiFkkb/4lQQXdzuJwxJ1N4b4boUNsRcQg5a5zKMDyWyzzwbjo0XqjHmkcIy32DEeBhllZ+fryedROYyEHT/RzITXMjvsRYLId1NEWKOM29XepmEWWUMTMcrLDISTYBdIy3z1cpqP1OGlYpNJFIVyaPk/54bel8oXnBonTVb0dXxLXg9QQV5vChdh8h/ljRvsz4HqkUsvb8RgR7UQD9Do+hv2wSdHNjVs1CDLhEVBZ0KFB+SgAfxrGe8Y4Z98zHEmVS7x8rLxV8Oo9JYiiCBqayRsAcaBxPPrDFJK3wxqWPz0i6H1O364yrJ8SzcGWQLQbOO+ZZ1b8SSzQWgOlWkZKruGq8Zx+zqZoHolFGU1KSwlkkcE+wYxr/6YwcWA4pfGs7mMvGkEISKOFFRp5HRNRVB0xhgT37tR80MWjg2aEmXhcSCXUi3IooMaAZgCAQCwO1bYia9lxZK+DeH9j9cByYM4cek/XCxeZb8QfFK9ZyyDOZdMrGWzbxOEkJFRpqpyFOwbxrOwGwB7YuzDFT9ftMVhjhJUSl+YR09KANTSdkTuWvuBQ32JDZMtCzhnCAs7w5jOZd/vMTRSIJCZGZvhosbLKdX8gBsMC5njLcrkTxbxLpuOO7lVmSVDXbmIyuNgNR3O266LJZegBLmDdFWy8KhFI3DprOpiDvZ9gRtixzcRy75iLNK5MetEnB6SsgBEUsi1RVj0kg6QwU3scbmQ/wCH8eEuU56qXKimHwklattxsCtSdjsdrxTfVXDfvkAzSIV53SyWCQ9gAWNtyAQTVOoFfiHB/CvUcELrKjKkE/eNiAyU2grQNAxuTd90O16KwVxLKx5OcmUVlpgUJttK8w7rtZJLUfHSLulrCqh7XYh+zPKZSTLyQzIhnMuo69iwHVGY22Ow3pTYJ374uremGClI81m0BuwzCX4r/wB6pPkjviuxDK5CV8rnuW0eYkMsLugKnYIQwo6HF/FsDZNjEnGo+HJluYM06xqG0iDOSEOaI0BQ7Ftz2GG07EukA5n1j9yEuSil580ZVYZZKNaviVz2LR1Q97UHscVGWZh+INTykan13bdgXckmhq2Hz+HFXUUBtVf9b4bfttgpZbEjGy24G3YCj4HaqqzjKcOTX0dPx/lLHB10/sJzc6RMTKeZMPhTsE+RX8pHsd/esIp8y0jamNn+XyGI2O93eO0O2NlFI4MmaWRtt7/7LR9lzMOIBRLyw6HUABcgSm5Yvtdbkb1eNfzvBknYOXnVhQHKnkQCjfwqdJP1Bx+espKFkRmLBVdSxQ0wAIsqRuDW4IxvsXAllSMjM5qSMUwIm6XB3GpkUMwr54Ui8T6oR8fmminiXLyNm5IC03J2MqqEKlWdRWhiy0rAMaoXjGpp2c6mJZj3LE39N+wBsV4x+hJJoMkvLhjGs7rBEBrcjaz/AA3dzt5OMV9T8DeLPPAOuRyr0o8zDWVHilYsLPgWfOGhZF0A8HyJlkA/KDvtYsbgV5ruR5FD82Nx4Dw77tBpVQZmXXyywVqGwU9/JJLVWtm+WKx6X4GmVg+8SjVElGNbU8xrtSt0GGqqJ3dqIAUIC3y7LlxLxHNVZQCPqJ2YXpQMAy6yQNLbje9gKUi4R4gv2k8ZT8HJlygmZXnZQTohU99t7J3B/s3iHKZ2HNZjXFCVy2UAkLUdUi5cMsKBK6QGDsqDfYEizsvyWYQQyZvOSMMxngQqQgO6RLQKL306iBHqO+67WTTFcrm8pFFBlYSs0wMkzKupY9tKQpI50Ly12tyfJ3usNKkULjltR5udkPPYBmiROZMqnejZ0wqL2U0dr3JOL36VdDkoDGhRNGyM2pgLPdvJuz+uM2ymZykAbnmTMtuXETFYrNm9ezyv7tsL7Y1qDKrGixoAFQBVA8AbAYyyaKR9IMFcMJ070D5rf/HAkmDOHdj9cRi8zSWgdjio/aTmX5UOXQgfeJQpv4TuNKtW9FyCfcD2xbQ2K76u4sIHygOXjneWbTGXIXltQ6gSrV37j2wobJlokg9DZZQLDvIBRlLnUfoB0geQAK7YTcA9BzRzM07xPEVdGQFi0qvY6iQAv5WreiDRF4b5z1zlo8xNlyX1wxtIx0HRSgMRYsk0R2HvvgD0p63mzjJ+BFChLLbzWzFV1ERLp69O1+2Nv2Rn0AjhcUMk0WbA0LFzI5SoJcRkESbbGSMDrUiyN9wzDB/pvjAhP3ad0+Ickkhlo9SaGN3GRuhO6/AT8NvOK5WKdDG8iow3Vgy6o27WN/YkEHYiwcZxNxSHKvNBLlyJVC1JllQhSbUSLqNcuRCtow72pvYil2haNGiKnPybdSZaMX8neU/5YpXr/wBJxSThoYAjLCWlaNQo620xkgbWCklkrVEWR3D30BG7xtmTq0SqqRBtzy4y5B+hZzpBJIFDfHPFFlyuYzHELZYUWNJI6DGRI7uROrpZWfp7XTX3Bwluga6MezfDHjPUpI76gPHuR7fMWvzwJ4xe/VfqmHN6EyUBDy6tRkCpVV1gBiq9mJk2IAPfE7/Zby41keZJNVEsH0qdYACrY3tjs2oXttir6MXC30Z0Rj5Vxds39nc1ioZVv2th+pRXH+OIf+zTMj8rV/ZEhP8A9jBZLxyKeMXX7PuPZSNTBmuap1ao2R59JDd0ZIm2o2RS0bPtvLB9mz0HdXRb6jIdIX59RU1/5Tiw5b0BFl01zyRxLsDRFbnYWQLs0RYOE5IuEJJ2Ncr6rycULtkopcwAd1y8MtsdzbyOu4FmySSPY4zPheakzmelzEiiRhHJKVJIQaQqoprcxoCCVo2FN3ZxrfprLHLyZjLgnlxOjxW1kLMpLDYAAcxXIA7D5Yzj01nl4dxTM83UEHOS6Oo9WtauhuPOw+eBMuW0Xv8AZxJefiDRcqEWFIBQaR/SKe4BJO1amFKRtunyYk4vImYdCuShJMMT0vOZbHUd+nbqO4A6QD1Y9TKZjiSfe8wjfdU64MorKObp3DO7EKF7dR7gGgB3XemvR7ZyUyyhVyqsxVYi3LYsSGSG+0fdWkoaxar03h6LCfTPA95c9oWfQWaGOFQqyuCx6NR/o0YkKW7m2A2UYl+7cVzyiOSoYWHXaaNXuCL5jA/u9IPk4tvqHPtlcnLLEi3Eg0JpOnYqunStbAeBjn0fxaTNZVZpVCszMKVWUUpobMSfHfEOTqwoWZD7OYI/jaRzYJA0ohohtOkD4bHv2xbLxxLOqkBmUFroEgE1uavvV3jtcYtv2aI5cYJ4d2P1wK5wXw7sfrh4vMqXiCqcZv8AaxHNIUHJPKhexLrChjIosdRBtWrcY0kDCvjnp+DNosc4PSdS6X0sPet9wRsb2woOmRNWjFs36XzUQGvLyIvcXKpse4IckqO99gO+2DeArOpheKQI2X5rhTHqCGXo1O5sUynudxp7bjGmP6DgIKmScqVClTIDaLWlLIsIKGwrsLvHKeg8sE0GWcqCWrmgfrsB2oUx7VsRjotGPDsx3MenZ9LM0NsXII6HkLFiurQCXKl9ga32wxzPCZpJkiVJlR4MusmiKRqRAuolVUnpYfxGNWyvofLRgKrzCm1bS0dW+52stR79/wDDC/KcH4jA8py/3IRyMCNbSs1KoRbYJ1bC7+fnuSxcCxwZ6FMuJE6YETa1ZaVNqCsAb2qq3OMt9SepM1nWaHkmNQb0TVGEH5SwkKguRZ6r79KjTeLZxbgfFc2nLllykSgqwMRlJLIbF2oNXR2I3AxDkPs0kBJnzjMD3EKBb+rMSf4f44not2+ivegOVlXmOZjBfSFANMQEYlqBOlwToOxvp9sW/Lw5KWNjl5uSWI/EBYGwGC1zdiFY3Q8jBX+weX0BFMqb2W5jM7d9izE11HVY3+dbYQ8Y+zeQany8zOx/K7MpPevzctq/tAXvbDACTSoK4pmfu2lX4kKYUVemCgqyhjVvoJvdiN6OrbB8OXzc0B5OcgcMVCyRrYCgEGmXuSdLfS1+eM8GSmhuJsjJHuRpIPVqCi0dLB0ldIFHoOxBsk6D03mcvCsqQThnBLaBt43eJWsMwBNkWBp3vpwwsvp4fJynXN5tGDKBYVE0srEh1vt00K33s3hLLneEZdrAEzEaQF1SjY6tOo9Ao7bnyR5xUZODyGaMvk8wQ1tIul7cUvZtFJsCDsvcVRs4Lmy8z392yMkL0yoYlk6eZ0l2Z+5C9t1rvYwUFlw9O+roJmzEzSRwqzoiLIyq34a1bb0OpiB9MVX7V+D6MxFmVJBkWuki9cNFWF9+k/8ApGLDHnOJxxCKPh0AQCgheML+o51G+5P88JvUvp7ifEGhMmWhg5WoD8YV1abJ0lz+XwMHSZMu0VLhHqNEkLSwPMpIPKR9EbUdXUoUgjVvpWgfN4P9T+u5c08bRCXKLGpUqkh6rIIPSqgUBWLjwz7M/wAPTmZg5I/qV0aTtuCe/bfYX8sNJfs/yQUhkYLVbyMACSOoWdm8YOQcZGYRvmZY2jMkswdVcqZyQF+Joytg8ytJAsk1Qs3gngHq6ThzFFJaKTrXnBrAIagUU7MzDcjba+xoaG3oHKJGVZ5FULQ1SChQ3YXtZ2JxC3oHIm+o3YUnWt2LBG42JO528becHIfF+jPuKetDNm4p3kBEVlUMTcsVfTocknV5a7BI7acat6R9TnORl2jZCCabRIEZboFWkAsmrI8YXD0DkgSxkcqAwYPIhAqrNkWCv1874a8K4IIgqx5qZo0O6lleyp3GogsBfdQf4Yl00VFO+xq3fBXDh0n64FbBfDux+uM8XmavQOH/AP5iv+rIISIzMjMraoi6MqlVddTEsSGA0I3b+Zw7jipix+I/y9sDcTglYLypFjK6ibGxtaAOx2uzfjY0exmHTCRS42ybOilc6GkZUJkYoC/wUxJ2aJRpZRt1gdRIwxyHA8pmDLTPzFLw7svT1cwhUW0IPcijtYIsnHXEs5m4FD5jOZSOPWunmL8Vgfh6iuxu2LqDt4Hibh8ks0pUTQa4SA0sI2YMUJragSoJaroldz46GZBsHpCAOzqzl9Vgs2rS2gxWAdro3ve4F4Y8M4fyEWMMTGiqqAgWNN3v5vYAVSgCsI4crnY4dEZgRzW8mnSHLszMAgshl0qA29kHwcCZviucg5f3jM5bLmU6VSUKWsFGYjQCDtqQC+xQk6rwqbDRcicfNis5eXPOr1LCSCGUpGrIQStrZKdqYUWDb34FzwRcQtQ0kVA9TclKI3PZZSR7bb3XzuOND2P8fPgXN59YUeSUFEQ+LYkE0tBRZYkgBRvZwuf1NpdFkjWMO2nqlXWgonXIoGlBe1F73G17YdMY8W62J/jjwjziLOZkRxsxFhRdXXt58DyT7YruQ9Xss08eaVEWPdJUD6WBND4r1ah1Bl2rvWBJsC0E15xwW+v8cI4/WuVkBMTmRx/VBSsny6ZNND+0aHzwVwnjqzkoY5YpAuvlygAlSaDqyko63tak1YvvhcWAyAx87Y9DD/r54izgYowQgOVOknsDRo/of+jiQOlOEXrDOwJEgn5hBbWvK02DGCw2Y0b7VR72aq8QxJnCOnOZZiRp3XVRPnYAuy7+2vudFYlzJzsYZ3my6qqGmoIqsdwWLqemhVLvRbyAcXQCMQ5PNPFEsU4Rn1KbApqU62Dk7dI272BYo4FkzfDXuR454j0SjUdOppZZGVgQe+osxvYL71i3cQy2akKtl5441OkkVqVhYaxS7aloeaHvgSPIZ7VZzkWuiQgQEKGMYsKV1Ggsm5oWQPfF2JCSOHh2ol0njZyZDrk2UsWJNaq0sV3YiiQoPjD/ANIzwvGZIS6rKXYRyFbNNRk0r8N7D399zgbOcJ4iwmAmhLMKR3C2ADqJXoNBthoOykagTdBtwrLTozc4REMzMrJWpQ2klWpV1W17j2FljviJPoaGLHBfD+x+uAmwbw/4T9cTi8zR+IMcfY98Yp/GPtPyuWkeIrNJLGdLKiUAdj8TkDyMTFN6Jk0l2JPtB4UWMck7MzoXpUACMpolYw10UUamkYVsQQdhg8cWEYEmUZVjZQgQJSs5BJ6GFjlourp+IlQccZH1K2ahzOdeOKBYwsMRzALx0WBkLFR2JpTXahvhFluK8OmlHNZMtFICzCN7HMVq2ateX1IPhUDVqqzjoSMm0OuPZmXNZBAwZmhBnmZtABERkVdJWlY6gfh/d+lrIciLy8zlgYI9bSyOxUKTIypWrXGD3YgFqXtVnCLjvqe5mGTkkXL2tcwk6yg2JVyekGtIPsDWwxf/AEa8jcNjmliOZkeR5Dq0aiCWUOOZt8IAHbY4VJOx/k5LicftFIZDJG/K5o0RxG9LEjUZ2D9KqdNR3pHVbXew+a9S5pslGELNNmS5DIqgxRoLO60LIDU5C7AnwLSZzjOWzZGXSYZXKyvqmjbb4DfQ5UqCzflUspAJsb2t9Rccy8Z5PDOhOWUmnVjqmsjp1HdgtHq/tECsOrEp8XZeMj6sy5yUYzk0LSgA8vmDW2k3Gek0HPSe/fvis5WbQ8aNGDEWR5U+N+lnBht2Eci6krmDuL3Nb0zg2eGWnimEaPyzegigbBXvRogGwaNHDrLccWaMQMj9C6Yi0p0Ii6yxrYljqAC9tu9bYHSVhCTySpbZdeG8ZnjjWSLmTRmZ0EFrIxUXSKWphSjY6mFghhW4Ztl2zEcn3SHkhFpDKhBMgs0kTWqUenWw3PYULxTOD+j5c4SyGwhCmaVnO4ABVAnel2NEDx8sPp/sqk0kpOC3jVG6j9WWQkfWjjPm2ukdj+PCL4ymr/sIznCYZYYcxEkb8tG5nNZeYpYKxlJl2MiOm4k2rVXjEPBs855mY/o4eU/JZULJC9LqDqRZ2AcjZLBABq8VPjEM+VZ0nRWZVupuqxVB45j1bGvltRAvCLj3qmXNyF2IjDqFaONiEcgUWZbosaHjsAPF4uL5Ixz43ha009UPeCeoZMtmzKzNJITolBazIAdPnawSCp7DYbAnGjes2d8uOSzEa15ixSqjlCCCL3233HehtjJfTebjctlszKkeXdSOY9XFZBblsb06htRBBs9sGxej8pE+vM56H7sBaNl2uWTf4dIsoa71fyOCMKFl+QstNJItkWajheNn2y4pm5YDhXAUoCVGrZ7X8MU1AHBP2hZaPM5QZmJxIIGGoAkgq5Cm0/fBIIsXV4TenuNQRGKZVByiu70x1PASKZWUHc2AwZgdjY3Jx76p4ij5Fposw4zAdYuZG7D7xHXMR3BFOdG118QNGjgcVXYsc3GVx2GelfULR5LNIVdly0RZDGaZFIIKWb0laLLsaAI8VhfmMlOGiCTCTNT6SrkOskbOoA1ksTQUElQTWk9O+4A4pmFhWbKTRIMzq5uXhTmsjAElrZSU1MxOjaroFt8PMhm8o0hTNIMrHGiGEczdJCeuXmCmV9SqoY1sPngjGlQsk1OXKqs0vwLNkeff51jlmxmPF/tNzGUmMYMGbioFZaaNmDjULKkqaBAsLR+W+Gvpb7S/vTqj5Z4ldhGsofWmsgkISVUjYXsDjJwew5K6LocHcPHSfrgTTgvh/Y/XBi8zR+IOPOMA9aRF+K5lAaLThQT4LCJb/S7xvt1jBuP5GTNcRzf3dGnPOP8ARU22laNg1W2KxGGbRoPGMwq5PRl6GRy4VTJp1c3SdGlANiofqZ26WYAdiTiqca+yfNwqWiaPMKvheh6/8LGv4Nh76C4Zm0hlymbyzLlZAwUyEAqXViVAuyhFm/yn64zjNcZnkiCS5mVgo6dUjFbA8b+KxqZyprtH0PDZGmWAqUkaRYir7FS5C7g/W8foTO5FOQ0VER8spQJB0gUBY37DGS+rMuc3KmZUiMPDHzGm/DCuo3031N+gu8BcT9SurBMrmZxEEA6ZH0lj8RGo3Xjx5xDaeilH8a7FMXCMxoDGCSiAbCbUdxQHjAHnbDXKccnhrTNKEXfRrNUKsVfsMFeruDcqUSIPwpxqUi6BIsg+17EfrgUqdMmUE48o+ti3g+QbMTJDHGjvIaGsmgACzMaIoBRZP8MXD0lwjKRZmTnmB1IAhmDNyb/EDIwY2pJB2Jpgux3FhfZdGv357O4y0pX5H8MfyJxzw91aMKzRrrUlNZVKkjdVCtq2KctRuD+Zvlgb76RvhScf2fsPkyEXMkRJGmiTTpayq6m1M2lVoae1d9tO574jGQQdl7fM/wCNnE3B8u7aUaMRlUCjXpCPpLKOVMNURJP5WI7H3GDU4ZK7vGsEoZPjFxrosWNbEFRY3HexjlnDI5dHr/Gy4IQp1ZDwrL5IRsMwxiZSTHKbI60VXVRuOZ06q89Lb1itcF9Ptm3lSBoY2AZkSQdc1XsvhQO1/wCV054zk9Edc2PZ9WstSAKjJs7BeY5Z66VoUN++IvRL6OIZUKyGy26EsKbmjTqI3NLvV+2OhWkkzik4ylJwf29eii9rsUfb2Pnb5Yf8B9A5zNgNHFoRhtLJ0gjwQKLMPoMRScNifiTwysVhOakViASdId+np33rTY7Xhn6x9YM+akGUnkTLroVRGxUExLp1DyBvp2oHSDjY8tJdtlnj9P5bL5rKRvCcuqJJznZiNThQUYyitf5yDsR2IHbFelzmXWWJ5W0hpJEMjDXDvqDT0CL62Qhe1GyoAGK3luKTo6yiSRmjIpnLOoJ/K12KaqI84t/CAGjmz0apFBCTMqSjWqzMNDQrvQDeGG62nsRhG0JJ62PPs9gfh+XfnQPUjgidBesUqIDGakUb9Nje/G2GHqbk5tQVWfmKG03l5CrK6lWRjQ2K9jexxnfFfUvEJ10GeSRHsaItDGgezmJAb7b7XV4YZb1tLl4I8scwXjK1rSMl41OxXUTuBZAoa9u67UdbBuugQcJB4WkzCFY4pOo03OOsFUdgrEU21IPYG6Jx16ayRz8ixRAxNCCULPaIhYHmKoo80NZ2tSSPhoY+X0qubmaLJ52F4VAf8S4kUkUsaqD1OBdmthVknDz0Nwubh2clOaidVMQAlQa461g6y42CjY79vbY4HoXdmoyHv88FcP7H64Dfvg3h42P1xhi8zofiLeI5JZo2jewrVdd9iG+hFgWDYIsHbFN45wjPh+dlmjgkCcpVURLHJqILSamNhiBsNJIO2/fF6GK/xrhU8uZR0RCkSfhmTSyiR2Gp9JIbUqjau59sGOVdEyRnmb+zficra5iJH/ekzGo/pfb9MO+B+kM9FlpMu4jVC6SRSJy5CjIwcgqStg6V7k0LFb4tebfiGhNAgZ+Tcm39b2pQW+Gjqsn8tfmsRZyLiLKwBh20sum1JKb6SdXZzV+w1DzeNGzJRSdlbh9EZibKmLNK/OL6hKksbAVutrsX7kEE7UKrFezf2ZZ9XYRxK6flYyIrECtytmjv7ntjUc0c3UYQRElDzH7ddUAAW6Vs6rtu1bXeA8nDnkjWM8oBQiayNZ728r24va10/vG7oVgTG4p7M3b7NuI1fIQ/SZPOLBwv0dmTlmy+cgmk0kcrlToAigHfvTOGJ2YGw3yxb+JDMHMo8KKUWltiD0t1uwFjc6VjBvaifOOpjmmyfWg57/EsbBSqluwskFtOxF777jBYKKWim8M9DZnJ52ObLxmSJQVdZpY1Y6wVYbCvZh9KOAvUX2f57MSDlwJHBGuiGN8wGKrZYk3Ysk9h2AUeMXPJ5fOwDTHHGVANRlgFUKpVVQltran3sbkbVj4jOo0shRWDaQoVt/w1agBr0jU41aQb6zZ6cOw4qqM/yn2acTivl8tL7hZl0nz1LWltwO4we/o3ipvbLqxCg00dHRsKBGkCtqr+eLkhz6vr0qxcHUlFgOWtALT0nMNv9ekk3s0V5zlVtR94ZVDAEKFZtmPc1p3OxOFYlBGUTfZZxB2LOI2f95pgT39z22/TD3016UzuUp2y0Uk0SssD/eQEGsk9aEb6SzkMN6avY4tMWWzMJbTrl6lCtI5c6R0WRaj4VLH5yA7lTfiT51DpESkMZHLk3u1aUG9DSTYJ2KgfPDscY07Qh4B6NeI82bJocwoI1x5rSrFlYGTT+WU6jbD6jfFST7Jc/QGmH++H863xqXB1zSmNXRRGAQxLW3Y6SN9uyg7GyWO1YZcZ4iuXgkmbtGpNe57BRQJssQOx74XJg4KSMs4Z9nvEYdS6MrJE5HMilcMj6DYNVYYeGG4vyNsMeO+kuISyL91WPLZeKuTCsyhQwu3Kqukkknvf+JGLpwnjTyRkyR1UgQGMMQwYCn0uA6qGJUkj8pIw05y3VgnegCLOnvQ+R2Ptgc2gUFXRnXpz0lxKLOLPNIoA+JYWRRJV9DqAqkb3qIJvCjif2a56WaWXRCokkZwplBK62LVYG/fF+yHqzUJ3eNQkAXU0UnM65CNMI2ALjUAd6DEYc5HPCWNXooWFlHoMvkhhexHnA5NegcE9mPD7JM8dyuXP1kH86xb/AEr6QzEEAy8oPLlkDTgyI8ehQ34aC7pzo1bdrxeGzKAWWUACySwqu2rv2va+2JCMQ5sqONLRE+Dch2P1wDId8G8P+E/XE4vM1l4gtY6XDHH2NPw17JbF4OPjvhjjzFfj/kkq3EeFTzSMrSKMuTH0qBq6PxGNkHcuFWjalb84743kZ5m0pJoiZCrVVkvYJNgnZa06a3vVYoYswx9h8BFRyuUzoeNWeIRhhqCKBpSNQAig99Z79tNCu9CTjuQzEjxmEqvL+FjuQZDpdgp2JWMUL7639hi1Y+wcQKzk1zQizBfSZSzclbAUCqUWo2F772RffCz9kZsGAxrEBECArtZFIFF70WLNIdQ7avOLycfYfECly5PP6iuuN0CgayApZr1F9K7ruNNWdqPe8fZuDiK6wkqyVFSMEjXVIzdyGO2gbDuCLsXi6Y+wuICrLBtI1imGx7GyNtQrwe/+mJawwGPcS8f8jFtYE4lw9ZuXqJqOQSaRVMUulb5Wb+oGHhx9gWOvYFNn9FRuN5GLESa3KRlnaUm3O3dVJVPC7HeqwXlvT/KRFSSjHC0SNy0LKzbmbV3LHuR2Y7nFoGPMVxf2Ip3EOERiKOFH0CG5NKqjMzUwWRw2xIdjJ23bfCef0fCGRk16I1RVUKoDdtTsQASzhQGseTjRfJ+mO8HF/YGcZT0tFMrproagpdoUJOk6mVHJoBnGsKFoG/iG2LvvvZuyT2/WsHDt+uO8Jwb9lLoUvg/I9j9cT4+GFDHUrsbla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55302" name="AutoShape 6" descr="data:image/jpeg;base64,/9j/4AAQSkZJRgABAQAAAQABAAD/2wCEAAkGBhQSERUUExQVFRUVGR8aGRcWGBscHRwfFyAXGB8ZHBwZHyYeHR4lHRkcHy8iIycpLSwsIB8xNTAqNScrLCkBCQoKDgwOGg8PGikkHxwsKSwpKiwpLCksLCwsKSwpLCwpKSwsKSkpKSksKSwsKSkpKSwsLCkpKSksLCwsKSwsLP/AABEIAQkAvgMBIgACEQEDEQH/xAAcAAACAwEBAQEAAAAAAAAAAAAEBQMGBwIBAAj/xABHEAACAgAEBQIDBQQHBQYHAAABAgMRAAQSIQUTIjFBBlEyYXEHFCNCgRVSkbEzQ2KTocHRFlOSwvAXJHKCorI0RHOz4eLx/8QAGgEAAwEBAQEAAAAAAAAAAAAAAAECAwQFBv/EACkRAAICAgICAgICAQUAAAAAAAABAhEDMRIhMkEEURMiYZHhFEJxobH/2gAMAwEAAhEDEQA/ANcrC88fi1Og5jNG2lgq9jQatyL2N32wwA2xRc7xOGHNsrqGEucKyasuX6eQhUKdB1EPpNLZFnbHBCNmsmWV/UkYv8OewLboUFRV21vsK3s45zXqlU5YME/4kixglFG76iD8Rv4e2If2flcxEdKRMjXehQu5q7oBlaqG9HFT9Z8aWHMwwqqqsOZy0x0rV7Pdkd6Fd98WqvRMulZoA4up/q5v1jP+uPjxVR/Vzf3Z/wBcL+BcSGYy0c9aeYpYj2osp/TpwRBmVdQyMGVhYZTYI+RGIf8AwWop6CRxNT+SYfWM/wCuOjxFfaX+7bA4Pudhub8fMnEWX4nFKxWOWOQgWQjqxANbkKe24/jgQOCQYeIr+7J/wHHn7RW+0n/AcRscc7YLHwRP+0l/dk/4Djz9or+7L/dnEN45vCsfAI+/r7Sf8Bx99/X92T+7bA949DYLD8ZOOIL+7L/wHHx4mv7sx+kbYgY4jmzaxrqkZUX952Cj+LEDDsnggn9pj9yb6cs48PFR/u5/7o/64ATjMBflrPCXP5RIu/mhvRNb0N8Q5v1FlohbzJ3qkuQ33qowSP1ofPD7+hUvsZ/tYf7qf+69/wBcfHiwH9VmD8+V/qdsV7Oes1Cao1XTW8kjrpHkrpQtbf2QSflhHNmMxngKSaQkFo1EbRQHsQxZ6Lr2oswJ8KO+LUfshsuS+roCwVRMzNYAWIkmu5FGq/tHp8A3gz9qrzFjKyqzE6dSHSdIs9QJHbzhZwP05l11OFkEpA5upyjChsCsTaAKFg7/AFwh9L8e+850DUWUB3BL6qJVVA/UWSQAPh7E4HFCTdl7PbBnDj0n64FIwXkOx+uIw+ZrLQIcZJ6843pzsagMxy+cEx3G/TB0C+1hTv8APGujGFfaAo/aOZ/+oP8A2Rb4rH7McrpFw4n68yTZjtmI3bl68xE3Svawy31UDpJ0k+R2GKR60lRs65hlkkj0pTuzFtgdrYA7eMKHez9cfE/O/G+Nkc8p2qL76e45lVyMETDMJOqs3Mg0WTbdVltWkXdEDthYvreeLLRKjPqZSAW0ae51NtuzFmDAmq3HV3xWY2K7qSrDsQaPt3x0QaFkkDsCffvt2F4ll/k6pFuf17JNw7MxS/0wiI5i7Fw22oqBQAGzGx32xZfT45HIduY2uHT0xtIzWkcnUEskhiaYgUKHasZjl5tKSLZHMTQavdbB0nfsa7Yk+/gtHbzDSKd+ayk7ACtFaVUBRsLIGF6ouMrq2bI3qXLCw0yxtdFZbjYEe6PRHv8APAua9WZZU1JIkzEqAkbizqOmxexrv+mMmlz5DtIrmSxpFyMWABHfVbAdyLOPeI8YjEtxxwhF+HmRgs42ppF1adW3Ybd8QoWbTyqK/k1mP1PEF1TA5c6VcrIG6Vk2VnOml3tSD2IxIPU2UI2zWX71/Sp37eT/AI4xXMcQkld2aR3aT4q1UR4XSNtI8LVDHDwt5Rx9Ubz+mL/GjH/USXo1vO+v8tHIyXzANPXHJGwOo6W21X0dyO9YT8S9cTDM3GVGXHKoMtltZbcnYjUu9DsPneM2jYXXY/PbEiwg9q+dVhqCJeeTNNb10zmlXQoU9QAcFt61F9OhRsDVnuRgT/bRAJXcLJNpKxOy6goIA0qoXShBtj3LWN9sZ00Y9ht8sclf+r/0wJVoazJ7T/v/AAbDD6h4QkXL6WDXq1wMzOSN2dmXdmvc3eEeR41FBmS0ImfL3WgIx1RsosFGodDbhm7AVjP4Myyk8uR0JFHQ5UkfPSdxj2bNMxLO5tiSSSRZaiT38kA/ww6fsUssPSf9lu9RcaSaczZdWgBAsllU6t11qFsL019dvbE/F/tGzE7jlyR5dVDdm3a9rthuQOwA774qc8zzOXeQysxsk9787ee3jAjjQ250sN/av44VA8q9IdycakMbAzyMsnxAMRruwR41Dc/Lvh79mM6nPKEOywyDSaFf0dEAYoyuDte/jyd+3+P8cXT7J8uw4hbKwHIkAJFXZi98JqkNZeTqjX7wXkOx+uBcF8P7H64yxeZ0S0DVjKPVPojN5riGaaERkakbqfSadFANUf3TjVwcZ/Dnv++SLKWiOvlSHmVJNzJTydC1YVdSixsVsXsbvGZTSZWc56OjePLJlhIMxISH5sqlRV0W0qdJYjprpN1Zx7/2VZ/92D++/wD0xa09NrDpjkzEMekoAOYQ4WImnVullJBoIbVdRomhix8I45rbQ97swhk2qVENEgjbWCGBBo0NWNSOETIv9knEnLlljRhJpZVtttSqTzAKXYkjpNBSTW1mS+hnln5eUKEhAzLJKLGotpKMoYMpUBhZ1AEWBdYsHGOHvBmJHEDl3lcwlVOhGkCnmoVJLuUDgpXcHajZ9ZYEMaJzOY4VlaCCVGhLK8j5hFNg6mVAY62GxsbYaJ4orC+kqeG3YxtJy5WpVVWG5EbgkMKDD3BU3VgYJf7Py0kvKlDRQxhywBZn+MEKooA9N9zsR9MOs5n0b8SfQGk0SBo2WIAQkCQuuq/vHWRvW3Y9OO/2gigzoszusZcZuSQxIUhkCjkqS2oam3WTSCN7phgoOMQDgno/KMp5izP0kiYt+CWA2ChQCwPi97BFYc5KDlLSxZLLVQ/FiYMGZgqE8wE0wBAa6BBHfAkHHMzMyS5mEM8R5+Xy0ekqwQKpK6dbGUCbXTVsAB3JEHFPVSR8Q1ZhGMMirYG7KsbUrFd1YM6MSgJ28m8Kh0kWrhOeKnmHONKpQjSkBodIkWW1TuF7k9NkDYmsKstnyvw8RlYDUzaYWIPUrs90d7cJV1W1CsC8P9Q8MkVpRHOoAYnmyLGCBqUqoMoDLvWgbWFvxh/D+y5tDhsvZFj8QK3UqKQQG/dRQR7qDgK6IM3mzojU5iF5InKymaJgXBaMUFK0SBIi6qI3xXfVL5FczJFPBA1NpXlWhQMNixiUBGBIuyx3uqxesv6ey2tHW2dW1qeaWNkgk3dm6APggAVjMZ+ARN95KmecrNNGoJRQZB2Mm5dvjLWa1aVFHVgTBncnoSKWYwQyyxSXQWVC4JALMTpFqnaiTvfsRiUZTI5LLT5XOIjZw93UNJYk+B0IA0BF30nSbHmwcT/9pU8ErREJOkbaU5wKTbABl7Agg2CSvYeRgWSRMyedLkvvEk8r6NLNs3Uixs40dJMdLsRSvVVuyKXoWvIubWDLo0KzyOCoVQIqKCkMgXWsgII0EewJ84bcG4DLw+dhPHk5WeO1LESFADQJDlFCs23k32wU+dWKJZeVHEw1CJhFHG6yQFkCy21IU7kKpLKQN8M14o0kkjlVLtmIF36WRQVISxdgrUmm/wA/0wFKKKZnuBzZjMNXKNssYA5cKh2B0qypZBYKWGjVakEkYfv6G4kVCqMmgG6qraqJ8hpY2Y9vJ/TDfj3ClimQNS6pG0PUYBVmRn1t0iNohelwCxUgA3eLLxCX7zGVy0kb9YWWnroNlkDANTEV47aqIOJew4FCimmTKyZVzFqcMZMwmqXnEi1jQhAFKgbsa0AWo84k+zH0nNFmfvLGIpy3Q6WYuGcoRqVlBAIGoG+xGJ89w1mMckY5ccgUqkUwlbWu51iQD+oVkVV2IsHveLF6Q0l8y6M7IzJRfTqYFSwboNFdJCqfIHywS0NJWixscF5DsfrgTBeR7H64xxeZvLxE/H+InL5aaYCzGhIXar7C7I2BNnfteKLn5pZA0gl1POFDvCkdJ92lOnSGlDhiBewI9saBxDKpJG6S/AR1G67U12NxVXjNP2dAomzej8OFo5lEzxGRkLq7EKDepqUKJN6IGxIqsejOY5y2cMYZECLVKVEML6g5AvVrJYb2dR8HfCX1DL91lWOKUSl21IYFVRGxJZlUBtKnYODYqiCdJNWLNeoGmy0U+WypVXYEMUgYMOpRG1Eldb6VJAJXvY3OEsfCVlyrSzRgc+VFjk0xgtE2mSWkToGoRuCWHbY9sakk2dzzcRghYTStHYYFFhRg5JTqGvUCoJNjp3xHk+CmOeOVZcyZEspJI8DKCwohrYsFINEV49xhM+aRookSOOQdUwZUvbdGV3JAJrwFUAqtAWLU5rJCS0jRL1EN0qNIB8mthtt5OJcqXY1FylxirZdONE/hy5koyCUNpiCCRpRpaN2VV/EUEMpWjVhtwNlPF+PCeMxxxaIzqDCQVGY2uT4SwPOjmOzigRfg0F+V4MkKdKgyNSl6A79wPYeP545eYKpAW3Pe6oeO3nHO/kX4nq4/gKKTyb+jiaPlLGI2dI1cM7I2iVRIuhyrdtLgjUdxYUjscNeP8GyscAkM8JzKAB42cZgvpACIrEKI6X82ggXveFUaU1k0T+VvzDYEfIf6bYs/pTjGUypaLMxxoLLRzuLDWR+G9g048EDcfMb1iy/7WZfL+LS/JFdewXh/EsrGKYSZhXXcR5OJCpIAtXIVhXj37jCuMxrK7lc8VBHLJihcmxuJUYaSB4ruO++Ng4bxOKXXyJEfQ2luWRs1A0a+R74MJPz/AMcbcjzaMb9RcXyrmOSH8Ga1DRPlFF1YLqyVpO9kaje1C8EcG4QjrIRIQ1iRHykokjlaI7K0T6zH43JAIajVEDUeIZYON1ViCDTAHUB3H8O2Kpm+D8Mml0SiOLMEMwKMYn0rZ1AoR2F7HfpbYgYpSsKKMuVjkMgKTvmGVtARacOpYSK0UjaXJN3y3NVsFw39KmSBQVCuwOsgxU6uVop+I66AoBFsosk18QsXheSPNVcpPBLDzS0bZtTTuLsgoNamxWolNRqgfLT1V6NzZYziOHM/m5cepXVtyzRGUswN7gBipPdDezEl7O0WVWcibME5hU16ky570mk9exA2b5C/AOOIuEnmFA3JWSRSGqJkTlKwXdZLVNgBZuzQ2qguKuwELIYBcbSLmI40V+XIUFSx0AjLuC46bFELhRkuNl3lhMcM2qSWRJGCoWqN0CgkHuKYAkdq71gB9F09S5aXMrEDNlpNLFwVRBpoFSCTMVN3dAXt8sJoeDSoyyKbNabVIgRqoB95qJQ9Q8iyPfEuZ9QJPnYcpLDlYY2cO5VQxuN3CxlmUBQ0kYs0LBA87pOGen84mcDz5dwUkUzSFFCEFgpKtVNYY6Qt+KArEOKuzVZZ8HBPosMGUnV1kRIVkRXCOFgDHmWzs34pJcsNiNuq+3Zrm87LAVnjbLMSojaJUVQQqu4AMcrUykaLNgX8t/MrDlW4Y405bUFkBsJYdWcjVW4k2B2/N22xBkvQkM8xntdHOcN0gtIqdIjLgik2oqRdgi8DZFF6I74m4ZmVbWFZWKNpYAg6TQNGuxojEQOF/pPhiwPmgrEh5A+/e2RbvYe3/wCcZYvM2fiGzxFlIDFSQRqABIvzR2P64qTfZlB+Lpldeculhy4aqw1Dp2BIF4uROPKxKbWhNJlI4rwSTJxJHlnnYyyqURI4hGjrTWdhpVqOwNHe6FnA3DPSbZiOSGebMJBly6LssevWpEjEHbSAzBTWwbF24lxOPLxNLK2lFG/km9goA+Ik7ADvjOOP+qnzaNqQrASAICepyp/r2F0LAGgbdru9tHkpWysWGWWVRAOJcPyyrImVln5TEGSVpTobQdVRoNno11nyNrO4g4cx+FEqMXubtj4a66j4P8d7x0+RLsGka6A6Pyg79h37Vt7j6YkzmaEduzdKgWoAJ6mA133AAB+WOOeRz6PewfGjhVr/ACdNmEZGINgEqdO/Up7ADzfjAeVhXTrBsk7GrGx3+dj/AAwAHLu2ktzGbrRKXSFP4cqHtsK3J6rw6yMDRr1OGJ8hdI/RQf1J8k/LEtcUawbyvXX2Qw5c3bnufzV1EdiPI23r5Yi4o8ZUo7Vq2BonSfDGu2/vjzN5mm1a1aOwp2B5LjYPt3sne/liGKFizAqNf9HMD8LrXTID714wJU+RTapwS2NvS3CJec33AtGdAGYXMOREvfQUMVPJdMwvZQ1WDhnkzxGVyYNEqAkLMjsiPRI6BIdTbiiRY+eEGVYxAUXddOiRLFyxkgtETW2w2/h5OLtw/jK5xZJCubjyykpEkCOqsigKXZkGokMGXSCAoHvvjvx5FNHz3y/iPBL+HorU3r6fLytFKZUdK1KxL/wI5oAJ80MQ53iZz8wMSiSZozGygAE6PxdYolbXcEExlwSPli78J4Rl9lyealjoVyw6uOoagTHMpN73jniPBpWIaeCLMmM2ssFwZhaokgWQTf7rLftjRUcdMT5P1llVYRZzJ/cZaoNLEvL2qutQKFgHcAdqN4s3Gs5JHljKGGws6CpsHbpeQqO5BBsH5+cLstnZZFdI2TPRpayZecCPMrQCkNqGlzsT1Kt38R8r8hPBlI5ZMqzpDEdWZyM4NoG2LRq+6H5C0YChWG4+w1soeb48RPy8ztEjOyyxRlXTnqvXp22/MyCuov38uuG+kIYl5uaT8MsAZI3Khbp0nhrZomBBIq0INCthSc/mRJNIyjSrOxVT+VSxKr+goYsvAuITHJx5aVqyk04SOU94nQh9KtuVGoiiRt1AeabM4yttGjL6Ay2tpQ0hZ7JfWG1a6JO4I3oEEfp3OCf9jEAUDMZuk+G52OmhWwOw+vceMIfRPFZMuxysyuAJOWLTSEka2ULfaOVbdR4bUPIGLeOKFiNETsB8R2NWa09JOpq3odhucZPl6NkkVxvsqyZcyEzM5bVbPdm9XUCKbfvqvBvC/RceXnaWKfMKXcu6axoYk2QVqu5vajhvDmpCAOhm76eqM0NQNK192Aonat8ExuGFj59++xI/yxDlIaSOsEZCIDUQBbEWfegAP8MDHBeQ7H64WLzNH4g9Y+OPiMc174zEUj1jnLzSxtskUfMBNAFnOnWL/dHT8tRxXW/DYtR0t8XyP72Lp9oPDYpMnJJJs2XUyI3sR+Q1uVf4SPcg9xigcMzvOFbEe57/AE/8va++Jyxfl6PT+FkTX4/ZM+YJErrrYodIjXTXg6vcmtx8tgMLMtknLKykN7TtuJIm/I6ijqHatqrBMeSjZxu1MKVkYqGH7pruPb9R7Y+zXEwOiHTrVgulgV2omkvbetIOMk/o766/dk6IkUJAYKqggO7XXtZ9gfGA/wBoSFTYX8MASqLshgfxYzdaaN19cRy5onSYq5bNQTR/RyC7SRRuQ1mz4O+Dosl1c2WtY2AS9IBoBf7W4vfazgpR2Vbk6hpAuRybndipVkoldjIOykiukAXt7k4OEYACqKUbAY4aRi5qgR4PYV3LH9QPqf1xxI7eT0nsaok+wHtiXbN8fGGjxiPce2G3pL1A+VkkAjeSFuqXT/VNsBJvsA3Zh9D4NrcpwNpAs7B1gO2pANTfKK9ifme/YBjti9en9bDRl4YUyp1K4fqfVYp3/wB4XQjpFgb2RVY6cONp8jzfnfMxyi8SVv8A8GGYzeVnfRMihwdhKuhj3AKPte37recdTZCeLeCQyAf1GYJI8bJKOtTQPxal38d8L+G56HmNkHKSxgfh6qYdjcJBv4aOk72LF2hs79mS5df+6trUf/LzOStbD8OQ20ew2U2v/h746TwgeSTLZtwkqPDmlU6Qx5c61+aJ1PWu/dSR8sKPUOUXSY+JRmfL7iPOoKkjvxMEHTX74Gg1uBh3HmMvxBDE6sJEotE/RNC17MCDY3GzoaPzxWoOJLM7RTcSQwwyEKdI1yUdA5+3LpWDKCw6qDEbjFoTKB6r9Px5VrgnGZhY0rqRqB76WYDTZHZht8tsbBDwDLZnh8cUdrl5I0ZVGk0Kv8wPVv1HvYOB88CkfIzejMZKcBBMqopjMhpdap0FSSpWRAKPcecB/ZLnryJgJ68rK8ZHmixcE/qW/hhS0Skkyt57NZkwvkZld5MpbswY/iQL8HTqBJAIYNfTpXubxf8A0dxn7zllZhTrSt0hdVgMkgUbAOpDbDvqHjCf7QsryDBxCMdWXYLLQvVE+xDDyB2/UYD4bx6KLiEaQgLA6RwbMSCSC6Gz5Rjo2J+NRtWE+0NOi9ZqDUNtmHwn6b0SN9JNWB3GB8pJqLGiA1GjV3XUDXmxvZOCJs2oG3UR+VNzv2+l152xBkYdKvsB+IxNVRJPgD/PfvjBmoVgvI9j9cAg4OyXY/XDxeY3oFx8cegY8rEAVT7RMtLmIYcnCQGzMnUWvSEhHMbVQJ76P5YzHOenszkWmVgHi0lZXhOoID2dhWpavf8AXGg+q45Mxn0hh3dIl1ar0BXfmnWQRStylUkb+B3ww9Fs8jZmSZNMhbSxHwvux1KP3T23323xvS40yItxmpLaKRnJBpUVakfGvwqKFMT7fPx3xEjapAHTUa3NXRStL79rB07DuBg71z6fGUnjdT/3aViQpO0bKC7IB5R6sA9qI7VhXFmCx7rzF3Wl7ilJFWe2oKd98cU4cT6LDnWbsYpl1Ds4HW4AZvJA2rHmam0rv2Jo+9fIef8ATfH0EwYWP1Hsf+v8MDZfLNPKI41Z5msAD4QPLA9lFfmJ+W5xjFOTOrJKMI2QSlQSKIK1QFkA+Cx/MTdVuTiwZbhawhZM7RdkJjyxNFuwHMJ2RCxC6fcqDfbB3C+ArFC/IJkzcTqaBAAGoEmINs6EWCSeogra9gxzWUeLKqZpDJmFluJlXmMHckCPq1Ai9QN6QBsKoHHfDEl2zw/kfNcrjDX2DwcIOc0ZjOgxRK34cTtoUBwE5LKaFalUhti+ojSMS5nONONaOcllYlKmViFLix0qu1brV/zsjHnE86yjLNnYeZKHcrFEbXqFKGQ3qcd7Gw996wXxkvGJHnMcqs68qDegqkkSaaLNIATagU2nGx5x5D93lyeh0aGCqjkfZukjTICaZX1W6geN9rrC/wBN+psy0Y1VmyiguFAScq16ZkQ0ssbeK0kUQbIs/Zg8xg+bIkqVI1yiEFVKabkPvWrUQPBVSbFB56oXlR/eFZUky/wkgU6kgGE+afYCjs2k+DgX0wEvH5oM/wAhYQZZddnS3KlijWxIrsaaOyQhVu9mr2OG+S4mkBTLyZf7qrUkVFGiY+E1JsGobBgL+uBcjwjMs75pcxHHJmNLcvQssahFIEZkDBm33JWuosReDctKucjlgzEZRx0TR99OrdXjat1Nakb3G9EEYb+hIVcVK5Xn5cg/d8xlp2RAOmN41ZpEX2VlOoLWxBqsU37K+KiJ0VmoMSrXXeSqs+erRQ3N374G9c+o2ny+TikIM8XN55BHxKTBRoAW2nVXzwj9OZjTLQJBPau9/CK+jFT+mBrqjNy/Y3ziGRWaKSJ/hlUof1FX+nfGZcK4NzcqxYrFJkxNCx1V1kq0BJHciW1/QY0/K5nmIkgFa1V6PjUA3+eMz9S5CRMxxNUcqhRMyY66Xoi7N2ukqX27nviI/RozS+G55ZIEm2AdA58VYBIP03G/ase5aOl82xLEEEEat63Jqu1YQej4C+W5LgCOGSSNlNkswdnom6KU4FdyQMWY4iaotaIzg7Jdj9cAnB2ROx+uFi8yn4guPbxwRj44hMClcV4sctxCV1RyHMQlZAGOhI2KqFNG2kde2+2GP2fzI+VLo2oF6sX3VVsb+xJwO2bgTicvMDcy4Ujrcap42Hb5CM7+LPvg/wBG/wBARQ+If+xB/wAuN3ozEf2rQB4olP8AaIP7p1R9Q+ekMv8A5jjNOG5uyCRRRDYXY6RTbfMuKJ+eNW+0iP8ACRvYMP4tEP5NjFYyaB7Gh/LC48lQQzPDO1ovHCsm+YDNHZRVAndV6Vur0A0WZRZrxvi05/hMsVZfLARQy6NU7sx5zO1abU2pIPwgC12tQBhj9nPF4pslGsdB4umVPIY2bryG7g+RgH1FwFUYk6hEEOll6tIBMhiCk9yaZWvciq6QMEIqJvm+RLLvR1w7PplwcvkoxLICC8jOAgBIBZj+W26dA7HwdySI4lV84mScyZuRw7lydK27LX7v4dsSBub/AIB5SB5YpmEoSCSRZDImkqQzaGBY7yhoyHtgCrEVeJIysmWKRq2Vy8UkbR5gdRkViepGPwubFu1jqN40Oc9i9QravFGHzbR/iSSAqqpF3dgBS6r2UC+2rsBggTlZOgLms8kIt7GlFLkDbanp7IAFhf4i8I4tI7tyo448sS4ZpD0ysQ/Wj99/zA7DQa74JyqfhPFkU5aKQfvKENrKsutbO52YlWuqU9sIZ7CyZYxyyBsxPIzCSUbCEFUaS7+BRQ2PVRoDxgUyvOzZjN5KSTLKfwEOk6Equc8LHUznvvZVaoWTjySTL5onKZSWOOKORHeWlcSyLWmNAxqQjSNRvalAHbD2DiEsMscOYYSCXaKdV026iyjqCQGIBKsDRoigawwAc3l0y0X3zIqvLC8ySGPaOWPYsyr2WVV6gwq6IPfbzjmdMWbys0CNLJNFIgjQDrACSRlzeyqx3begx2N4S8W45HlP2jlQydbKIYy3wHNp+ITd6I1JMhOyjV88d5rg0uXSITOJCY44oMzHqUZeRQOWNNn8KRgLk8k0RVU0vsVmW8WzCvLIyFmUtepxTMTRZmANAl9Rr6Y64TMUlUjvRr61q/5cRZ/Oc2aSTTp5kjPp/d1sWI/QmsS8KiLzKB3pv5af+bDOReRvnp81lYu+wI39lZgP8Bis8Zzwg4wHMTSq+TIKqAbok7g7aR5J7XizcCv7tGSPiBavkzMw/wACMIeIxCTirjUECZB9Tt8KCW1DNZArpJ/TGa2dfoL+z/iTTxTOwUM0oZggoanRC1d9rGLO2Kz6DyiJHPymDwmVRGw8qsUIv6k2f1xZmxnk2XHRG+C+H/CfrgNzgzh/Y/XCxeZT8QbAXE+KR5eMyStpHbtZJPZVHck+367DfBuKJ9obRJmMs8oeUhGWPLrqGtyR1MV8DYUvU3bthRVsG6OuK5NM3msu6KQuYhV+YxKMvIfSSpBtZFWSxv49sMvRmTMDZiAu7aWB6jqqiwoN37FTR8k++EOeyTyZALJActyZWjI+EcrNqUJW2NdTrZJ2rxgngPEZVzGXaSMBHQRc0MaOkCMvRA/rFjB9tR8Y3a6Mh564yuvLX20t3PYcwFASPNOUP6YwvMoQ7CiN7o7Hq6tx+uP0hm8sJI3Q7BwVO9dxV/Ku/wCmMH9V8PMcxJWiSQ1dg25897Or+BvCgzPKug/7NnlGdPJYauUzGM1+KEKfh79m6iQ3g/InGwLJFmoOliY5BVqaYVsfmrKQR8iMZn9lfC8vOMwsv9OCpQq2mREA+OMjcHXsa77A2DWLmuWkyDtNJO80Ejfi3GoMbGlWY8vuKpXNezeDin2Vj0dxcGLzPHPJaBFIiGwemFTX3B6ApHza9mGJ34C7zScyTVldOlIBsCrA6kcDbSGrTW4CgeTbTPZXmJSkqwIZXHgggj6qaojyDhXxP1ZHAo1KecQagHextbHsqX+bz4usZ2axg5vil2yHPKFXMnOctcqWXlICSSqDtQ3ttugeQ3vivH1CMySHjkTIw6V5Ma20rMQI4mo+SdRRfA6jvhDxvjLytzZ2BI2UD4V/soPf3Y7nzttgTgvqIZaTnTCVkjbXDBY0FyCrSMxNqQDsACLJ83iYTcn1o7c/x44Mf7P9n6+kbC+VjeILLGqppGpDppNt9x0jT+8O1Yq/DxnM1DCqskccTalzUg1PNyywjdY9qBUhiW7nxiq8A4/nOJSnKc4iOUFpjoW1TUXYI3fq1CMA7AAY0U+m2AJjzWaVvBZlkXYjYxsoWq2oVjbR56di/guUfJfhTiFkkb/4lQQXdzuJwxJ1N4b4boUNsRcQg5a5zKMDyWyzzwbjo0XqjHmkcIy32DEeBhllZ+fryedROYyEHT/RzITXMjvsRYLId1NEWKOM29XepmEWWUMTMcrLDISTYBdIy3z1cpqP1OGlYpNJFIVyaPk/54bel8oXnBonTVb0dXxLXg9QQV5vChdh8h/ljRvsz4HqkUsvb8RgR7UQD9Do+hv2wSdHNjVs1CDLhEVBZ0KFB+SgAfxrGe8Y4Z98zHEmVS7x8rLxV8Oo9JYiiCBqayRsAcaBxPPrDFJK3wxqWPz0i6H1O364yrJ8SzcGWQLQbOO+ZZ1b8SSzQWgOlWkZKruGq8Zx+zqZoHolFGU1KSwlkkcE+wYxr/6YwcWA4pfGs7mMvGkEISKOFFRp5HRNRVB0xhgT37tR80MWjg2aEmXhcSCXUi3IooMaAZgCAQCwO1bYia9lxZK+DeH9j9cByYM4cek/XCxeZb8QfFK9ZyyDOZdMrGWzbxOEkJFRpqpyFOwbxrOwGwB7YuzDFT9ftMVhjhJUSl+YR09KANTSdkTuWvuBQ32JDZMtCzhnCAs7w5jOZd/vMTRSIJCZGZvhosbLKdX8gBsMC5njLcrkTxbxLpuOO7lVmSVDXbmIyuNgNR3O266LJZegBLmDdFWy8KhFI3DprOpiDvZ9gRtixzcRy75iLNK5MetEnB6SsgBEUsi1RVj0kg6QwU3scbmQ/wCH8eEuU56qXKimHwklattxsCtSdjsdrxTfVXDfvkAzSIV53SyWCQ9gAWNtyAQTVOoFfiHB/CvUcELrKjKkE/eNiAyU2grQNAxuTd90O16KwVxLKx5OcmUVlpgUJttK8w7rtZJLUfHSLulrCqh7XYh+zPKZSTLyQzIhnMuo69iwHVGY22Ow3pTYJ374uremGClI81m0BuwzCX4r/wB6pPkjviuxDK5CV8rnuW0eYkMsLugKnYIQwo6HF/FsDZNjEnGo+HJluYM06xqG0iDOSEOaI0BQ7Ftz2GG07EukA5n1j9yEuSil580ZVYZZKNaviVz2LR1Q97UHscVGWZh+INTykan13bdgXckmhq2Hz+HFXUUBtVf9b4bfttgpZbEjGy24G3YCj4HaqqzjKcOTX0dPx/lLHB10/sJzc6RMTKeZMPhTsE+RX8pHsd/esIp8y0jamNn+XyGI2O93eO0O2NlFI4MmaWRtt7/7LR9lzMOIBRLyw6HUABcgSm5Yvtdbkb1eNfzvBknYOXnVhQHKnkQCjfwqdJP1Bx+espKFkRmLBVdSxQ0wAIsqRuDW4IxvsXAllSMjM5qSMUwIm6XB3GpkUMwr54Ui8T6oR8fmminiXLyNm5IC03J2MqqEKlWdRWhiy0rAMaoXjGpp2c6mJZj3LE39N+wBsV4x+hJJoMkvLhjGs7rBEBrcjaz/AA3dzt5OMV9T8DeLPPAOuRyr0o8zDWVHilYsLPgWfOGhZF0A8HyJlkA/KDvtYsbgV5ruR5FD82Nx4Dw77tBpVQZmXXyywVqGwU9/JJLVWtm+WKx6X4GmVg+8SjVElGNbU8xrtSt0GGqqJ3dqIAUIC3y7LlxLxHNVZQCPqJ2YXpQMAy6yQNLbje9gKUi4R4gv2k8ZT8HJlygmZXnZQTohU99t7J3B/s3iHKZ2HNZjXFCVy2UAkLUdUi5cMsKBK6QGDsqDfYEizsvyWYQQyZvOSMMxngQqQgO6RLQKL306iBHqO+67WTTFcrm8pFFBlYSs0wMkzKupY9tKQpI50Ly12tyfJ3usNKkULjltR5udkPPYBmiROZMqnejZ0wqL2U0dr3JOL36VdDkoDGhRNGyM2pgLPdvJuz+uM2ymZykAbnmTMtuXETFYrNm9ezyv7tsL7Y1qDKrGixoAFQBVA8AbAYyyaKR9IMFcMJ070D5rf/HAkmDOHdj9cRi8zSWgdjio/aTmX5UOXQgfeJQpv4TuNKtW9FyCfcD2xbQ2K76u4sIHygOXjneWbTGXIXltQ6gSrV37j2wobJlokg9DZZQLDvIBRlLnUfoB0geQAK7YTcA9BzRzM07xPEVdGQFi0qvY6iQAv5WreiDRF4b5z1zlo8xNlyX1wxtIx0HRSgMRYsk0R2HvvgD0p63mzjJ+BFChLLbzWzFV1ERLp69O1+2Nv2Rn0AjhcUMk0WbA0LFzI5SoJcRkESbbGSMDrUiyN9wzDB/pvjAhP3ad0+Ickkhlo9SaGN3GRuhO6/AT8NvOK5WKdDG8iow3Vgy6o27WN/YkEHYiwcZxNxSHKvNBLlyJVC1JllQhSbUSLqNcuRCtow72pvYil2haNGiKnPybdSZaMX8neU/5YpXr/wBJxSThoYAjLCWlaNQo620xkgbWCklkrVEWR3D30BG7xtmTq0SqqRBtzy4y5B+hZzpBJIFDfHPFFlyuYzHELZYUWNJI6DGRI7uROrpZWfp7XTX3Bwluga6MezfDHjPUpI76gPHuR7fMWvzwJ4xe/VfqmHN6EyUBDy6tRkCpVV1gBiq9mJk2IAPfE7/Zby41keZJNVEsH0qdYACrY3tjs2oXttir6MXC30Z0Rj5Vxds39nc1ioZVv2th+pRXH+OIf+zTMj8rV/ZEhP8A9jBZLxyKeMXX7PuPZSNTBmuap1ao2R59JDd0ZIm2o2RS0bPtvLB9mz0HdXRb6jIdIX59RU1/5Tiw5b0BFl01zyRxLsDRFbnYWQLs0RYOE5IuEJJ2Ncr6rycULtkopcwAd1y8MtsdzbyOu4FmySSPY4zPheakzmelzEiiRhHJKVJIQaQqoprcxoCCVo2FN3ZxrfprLHLyZjLgnlxOjxW1kLMpLDYAAcxXIA7D5Yzj01nl4dxTM83UEHOS6Oo9WtauhuPOw+eBMuW0Xv8AZxJefiDRcqEWFIBQaR/SKe4BJO1amFKRtunyYk4vImYdCuShJMMT0vOZbHUd+nbqO4A6QD1Y9TKZjiSfe8wjfdU64MorKObp3DO7EKF7dR7gGgB3XemvR7ZyUyyhVyqsxVYi3LYsSGSG+0fdWkoaxar03h6LCfTPA95c9oWfQWaGOFQqyuCx6NR/o0YkKW7m2A2UYl+7cVzyiOSoYWHXaaNXuCL5jA/u9IPk4tvqHPtlcnLLEi3Eg0JpOnYqunStbAeBjn0fxaTNZVZpVCszMKVWUUpobMSfHfEOTqwoWZD7OYI/jaRzYJA0ohohtOkD4bHv2xbLxxLOqkBmUFroEgE1uavvV3jtcYtv2aI5cYJ4d2P1wK5wXw7sfrh4vMqXiCqcZv8AaxHNIUHJPKhexLrChjIosdRBtWrcY0kDCvjnp+DNosc4PSdS6X0sPet9wRsb2woOmRNWjFs36XzUQGvLyIvcXKpse4IckqO99gO+2DeArOpheKQI2X5rhTHqCGXo1O5sUynudxp7bjGmP6DgIKmScqVClTIDaLWlLIsIKGwrsLvHKeg8sE0GWcqCWrmgfrsB2oUx7VsRjotGPDsx3MenZ9LM0NsXII6HkLFiurQCXKl9ga32wxzPCZpJkiVJlR4MusmiKRqRAuolVUnpYfxGNWyvofLRgKrzCm1bS0dW+52stR79/wDDC/KcH4jA8py/3IRyMCNbSs1KoRbYJ1bC7+fnuSxcCxwZ6FMuJE6YETa1ZaVNqCsAb2qq3OMt9SepM1nWaHkmNQb0TVGEH5SwkKguRZ6r79KjTeLZxbgfFc2nLllykSgqwMRlJLIbF2oNXR2I3AxDkPs0kBJnzjMD3EKBb+rMSf4f44not2+ivegOVlXmOZjBfSFANMQEYlqBOlwToOxvp9sW/Lw5KWNjl5uSWI/EBYGwGC1zdiFY3Q8jBX+weX0BFMqb2W5jM7d9izE11HVY3+dbYQ8Y+zeQany8zOx/K7MpPevzctq/tAXvbDACTSoK4pmfu2lX4kKYUVemCgqyhjVvoJvdiN6OrbB8OXzc0B5OcgcMVCyRrYCgEGmXuSdLfS1+eM8GSmhuJsjJHuRpIPVqCi0dLB0ldIFHoOxBsk6D03mcvCsqQThnBLaBt43eJWsMwBNkWBp3vpwwsvp4fJynXN5tGDKBYVE0srEh1vt00K33s3hLLneEZdrAEzEaQF1SjY6tOo9Ao7bnyR5xUZODyGaMvk8wQ1tIul7cUvZtFJsCDsvcVRs4Lmy8z392yMkL0yoYlk6eZ0l2Z+5C9t1rvYwUFlw9O+roJmzEzSRwqzoiLIyq34a1bb0OpiB9MVX7V+D6MxFmVJBkWuki9cNFWF9+k/8ApGLDHnOJxxCKPh0AQCgheML+o51G+5P88JvUvp7ifEGhMmWhg5WoD8YV1abJ0lz+XwMHSZMu0VLhHqNEkLSwPMpIPKR9EbUdXUoUgjVvpWgfN4P9T+u5c08bRCXKLGpUqkh6rIIPSqgUBWLjwz7M/wAPTmZg5I/qV0aTtuCe/bfYX8sNJfs/yQUhkYLVbyMACSOoWdm8YOQcZGYRvmZY2jMkswdVcqZyQF+Joytg8ytJAsk1Qs3gngHq6ThzFFJaKTrXnBrAIagUU7MzDcjba+xoaG3oHKJGVZ5FULQ1SChQ3YXtZ2JxC3oHIm+o3YUnWt2LBG42JO528becHIfF+jPuKetDNm4p3kBEVlUMTcsVfTocknV5a7BI7acat6R9TnORl2jZCCabRIEZboFWkAsmrI8YXD0DkgSxkcqAwYPIhAqrNkWCv1874a8K4IIgqx5qZo0O6lleyp3GogsBfdQf4Yl00VFO+xq3fBXDh0n64FbBfDux+uM8XmavQOH/AP5iv+rIISIzMjMraoi6MqlVddTEsSGA0I3b+Zw7jipix+I/y9sDcTglYLypFjK6ibGxtaAOx2uzfjY0exmHTCRS42ybOilc6GkZUJkYoC/wUxJ2aJRpZRt1gdRIwxyHA8pmDLTPzFLw7svT1cwhUW0IPcijtYIsnHXEs5m4FD5jOZSOPWunmL8Vgfh6iuxu2LqDt4Hibh8ks0pUTQa4SA0sI2YMUJragSoJaroldz46GZBsHpCAOzqzl9Vgs2rS2gxWAdro3ve4F4Y8M4fyEWMMTGiqqAgWNN3v5vYAVSgCsI4crnY4dEZgRzW8mnSHLszMAgshl0qA29kHwcCZviucg5f3jM5bLmU6VSUKWsFGYjQCDtqQC+xQk6rwqbDRcicfNis5eXPOr1LCSCGUpGrIQStrZKdqYUWDb34FzwRcQtQ0kVA9TclKI3PZZSR7bb3XzuOND2P8fPgXN59YUeSUFEQ+LYkE0tBRZYkgBRvZwuf1NpdFkjWMO2nqlXWgonXIoGlBe1F73G17YdMY8W62J/jjwjziLOZkRxsxFhRdXXt58DyT7YruQ9Xss08eaVEWPdJUD6WBND4r1ah1Bl2rvWBJsC0E15xwW+v8cI4/WuVkBMTmRx/VBSsny6ZNND+0aHzwVwnjqzkoY5YpAuvlygAlSaDqyko63tak1YvvhcWAyAx87Y9DD/r54izgYowQgOVOknsDRo/of+jiQOlOEXrDOwJEgn5hBbWvK02DGCw2Y0b7VR72aq8QxJnCOnOZZiRp3XVRPnYAuy7+2vudFYlzJzsYZ3my6qqGmoIqsdwWLqemhVLvRbyAcXQCMQ5PNPFEsU4Rn1KbApqU62Dk7dI272BYo4FkzfDXuR454j0SjUdOppZZGVgQe+osxvYL71i3cQy2akKtl5441OkkVqVhYaxS7aloeaHvgSPIZ7VZzkWuiQgQEKGMYsKV1Ggsm5oWQPfF2JCSOHh2ol0njZyZDrk2UsWJNaq0sV3YiiQoPjD/ANIzwvGZIS6rKXYRyFbNNRk0r8N7D399zgbOcJ4iwmAmhLMKR3C2ADqJXoNBthoOykagTdBtwrLTozc4REMzMrJWpQ2klWpV1W17j2FljviJPoaGLHBfD+x+uAmwbw/4T9cTi8zR+IMcfY98Yp/GPtPyuWkeIrNJLGdLKiUAdj8TkDyMTFN6Jk0l2JPtB4UWMck7MzoXpUACMpolYw10UUamkYVsQQdhg8cWEYEmUZVjZQgQJSs5BJ6GFjlourp+IlQccZH1K2ahzOdeOKBYwsMRzALx0WBkLFR2JpTXahvhFluK8OmlHNZMtFICzCN7HMVq2ateX1IPhUDVqqzjoSMm0OuPZmXNZBAwZmhBnmZtABERkVdJWlY6gfh/d+lrIciLy8zlgYI9bSyOxUKTIypWrXGD3YgFqXtVnCLjvqe5mGTkkXL2tcwk6yg2JVyekGtIPsDWwxf/AEa8jcNjmliOZkeR5Dq0aiCWUOOZt8IAHbY4VJOx/k5LicftFIZDJG/K5o0RxG9LEjUZ2D9KqdNR3pHVbXew+a9S5pslGELNNmS5DIqgxRoLO60LIDU5C7AnwLSZzjOWzZGXSYZXKyvqmjbb4DfQ5UqCzflUspAJsb2t9Rccy8Z5PDOhOWUmnVjqmsjp1HdgtHq/tECsOrEp8XZeMj6sy5yUYzk0LSgA8vmDW2k3Gek0HPSe/fvis5WbQ8aNGDEWR5U+N+lnBht2Eci6krmDuL3Nb0zg2eGWnimEaPyzegigbBXvRogGwaNHDrLccWaMQMj9C6Yi0p0Ii6yxrYljqAC9tu9bYHSVhCTySpbZdeG8ZnjjWSLmTRmZ0EFrIxUXSKWphSjY6mFghhW4Ztl2zEcn3SHkhFpDKhBMgs0kTWqUenWw3PYULxTOD+j5c4SyGwhCmaVnO4ABVAnel2NEDx8sPp/sqk0kpOC3jVG6j9WWQkfWjjPm2ukdj+PCL4ymr/sIznCYZYYcxEkb8tG5nNZeYpYKxlJl2MiOm4k2rVXjEPBs855mY/o4eU/JZULJC9LqDqRZ2AcjZLBABq8VPjEM+VZ0nRWZVupuqxVB45j1bGvltRAvCLj3qmXNyF2IjDqFaONiEcgUWZbosaHjsAPF4uL5Ixz43ha009UPeCeoZMtmzKzNJITolBazIAdPnawSCp7DYbAnGjes2d8uOSzEa15ixSqjlCCCL3233HehtjJfTebjctlszKkeXdSOY9XFZBblsb06htRBBs9sGxej8pE+vM56H7sBaNl2uWTf4dIsoa71fyOCMKFl+QstNJItkWajheNn2y4pm5YDhXAUoCVGrZ7X8MU1AHBP2hZaPM5QZmJxIIGGoAkgq5Cm0/fBIIsXV4TenuNQRGKZVByiu70x1PASKZWUHc2AwZgdjY3Jx76p4ij5Fposw4zAdYuZG7D7xHXMR3BFOdG118QNGjgcVXYsc3GVx2GelfULR5LNIVdly0RZDGaZFIIKWb0laLLsaAI8VhfmMlOGiCTCTNT6SrkOskbOoA1ksTQUElQTWk9O+4A4pmFhWbKTRIMzq5uXhTmsjAElrZSU1MxOjaroFt8PMhm8o0hTNIMrHGiGEczdJCeuXmCmV9SqoY1sPngjGlQsk1OXKqs0vwLNkeff51jlmxmPF/tNzGUmMYMGbioFZaaNmDjULKkqaBAsLR+W+Gvpb7S/vTqj5Z4ldhGsofWmsgkISVUjYXsDjJwew5K6LocHcPHSfrgTTgvh/Y/XBi8zR+IOPOMA9aRF+K5lAaLThQT4LCJb/S7xvt1jBuP5GTNcRzf3dGnPOP8ARU22laNg1W2KxGGbRoPGMwq5PRl6GRy4VTJp1c3SdGlANiofqZ26WYAdiTiqca+yfNwqWiaPMKvheh6/8LGv4Nh76C4Zm0hlymbyzLlZAwUyEAqXViVAuyhFm/yn64zjNcZnkiCS5mVgo6dUjFbA8b+KxqZyprtH0PDZGmWAqUkaRYir7FS5C7g/W8foTO5FOQ0VER8spQJB0gUBY37DGS+rMuc3KmZUiMPDHzGm/DCuo3031N+gu8BcT9SurBMrmZxEEA6ZH0lj8RGo3Xjx5xDaeilH8a7FMXCMxoDGCSiAbCbUdxQHjAHnbDXKccnhrTNKEXfRrNUKsVfsMFeruDcqUSIPwpxqUi6BIsg+17EfrgUqdMmUE48o+ti3g+QbMTJDHGjvIaGsmgACzMaIoBRZP8MXD0lwjKRZmTnmB1IAhmDNyb/EDIwY2pJB2Jpgux3FhfZdGv357O4y0pX5H8MfyJxzw91aMKzRrrUlNZVKkjdVCtq2KctRuD+Zvlgb76RvhScf2fsPkyEXMkRJGmiTTpayq6m1M2lVoae1d9tO574jGQQdl7fM/wCNnE3B8u7aUaMRlUCjXpCPpLKOVMNURJP5WI7H3GDU4ZK7vGsEoZPjFxrosWNbEFRY3HexjlnDI5dHr/Gy4IQp1ZDwrL5IRsMwxiZSTHKbI60VXVRuOZ06q89Lb1itcF9Ptm3lSBoY2AZkSQdc1XsvhQO1/wCV054zk9Edc2PZ9WstSAKjJs7BeY5Z66VoUN++IvRL6OIZUKyGy26EsKbmjTqI3NLvV+2OhWkkzik4ylJwf29eii9rsUfb2Pnb5Yf8B9A5zNgNHFoRhtLJ0gjwQKLMPoMRScNifiTwysVhOakViASdId+np33rTY7Xhn6x9YM+akGUnkTLroVRGxUExLp1DyBvp2oHSDjY8tJdtlnj9P5bL5rKRvCcuqJJznZiNThQUYyitf5yDsR2IHbFelzmXWWJ5W0hpJEMjDXDvqDT0CL62Qhe1GyoAGK3luKTo6yiSRmjIpnLOoJ/K12KaqI84t/CAGjmz0apFBCTMqSjWqzMNDQrvQDeGG62nsRhG0JJ62PPs9gfh+XfnQPUjgidBesUqIDGakUb9Nje/G2GHqbk5tQVWfmKG03l5CrK6lWRjQ2K9jexxnfFfUvEJ10GeSRHsaItDGgezmJAb7b7XV4YZb1tLl4I8scwXjK1rSMl41OxXUTuBZAoa9u67UdbBuugQcJB4WkzCFY4pOo03OOsFUdgrEU21IPYG6Jx16ayRz8ixRAxNCCULPaIhYHmKoo80NZ2tSSPhoY+X0qubmaLJ52F4VAf8S4kUkUsaqD1OBdmthVknDz0Nwubh2clOaidVMQAlQa461g6y42CjY79vbY4HoXdmoyHv88FcP7H64Dfvg3h42P1xhi8zofiLeI5JZo2jewrVdd9iG+hFgWDYIsHbFN45wjPh+dlmjgkCcpVURLHJqILSamNhiBsNJIO2/fF6GK/xrhU8uZR0RCkSfhmTSyiR2Gp9JIbUqjau59sGOVdEyRnmb+zficra5iJH/ekzGo/pfb9MO+B+kM9FlpMu4jVC6SRSJy5CjIwcgqStg6V7k0LFb4tebfiGhNAgZ+Tcm39b2pQW+Gjqsn8tfmsRZyLiLKwBh20sum1JKb6SdXZzV+w1DzeNGzJRSdlbh9EZibKmLNK/OL6hKksbAVutrsX7kEE7UKrFezf2ZZ9XYRxK6flYyIrECtytmjv7ntjUc0c3UYQRElDzH7ddUAAW6Vs6rtu1bXeA8nDnkjWM8oBQiayNZ728r24va10/vG7oVgTG4p7M3b7NuI1fIQ/SZPOLBwv0dmTlmy+cgmk0kcrlToAigHfvTOGJ2YGw3yxb+JDMHMo8KKUWltiD0t1uwFjc6VjBvaifOOpjmmyfWg57/EsbBSqluwskFtOxF777jBYKKWim8M9DZnJ52ObLxmSJQVdZpY1Y6wVYbCvZh9KOAvUX2f57MSDlwJHBGuiGN8wGKrZYk3Ysk9h2AUeMXPJ5fOwDTHHGVANRlgFUKpVVQltran3sbkbVj4jOo0shRWDaQoVt/w1agBr0jU41aQb6zZ6cOw4qqM/yn2acTivl8tL7hZl0nz1LWltwO4we/o3ipvbLqxCg00dHRsKBGkCtqr+eLkhz6vr0qxcHUlFgOWtALT0nMNv9ekk3s0V5zlVtR94ZVDAEKFZtmPc1p3OxOFYlBGUTfZZxB2LOI2f95pgT39z22/TD3016UzuUp2y0Uk0SssD/eQEGsk9aEb6SzkMN6avY4tMWWzMJbTrl6lCtI5c6R0WRaj4VLH5yA7lTfiT51DpESkMZHLk3u1aUG9DSTYJ2KgfPDscY07Qh4B6NeI82bJocwoI1x5rSrFlYGTT+WU6jbD6jfFST7Jc/QGmH++H863xqXB1zSmNXRRGAQxLW3Y6SN9uyg7GyWO1YZcZ4iuXgkmbtGpNe57BRQJssQOx74XJg4KSMs4Z9nvEYdS6MrJE5HMilcMj6DYNVYYeGG4vyNsMeO+kuISyL91WPLZeKuTCsyhQwu3Kqukkknvf+JGLpwnjTyRkyR1UgQGMMQwYCn0uA6qGJUkj8pIw05y3VgnegCLOnvQ+R2Ptgc2gUFXRnXpz0lxKLOLPNIoA+JYWRRJV9DqAqkb3qIJvCjif2a56WaWXRCokkZwplBK62LVYG/fF+yHqzUJ3eNQkAXU0UnM65CNMI2ALjUAd6DEYc5HPCWNXooWFlHoMvkhhexHnA5NegcE9mPD7JM8dyuXP1kH86xb/AEr6QzEEAy8oPLlkDTgyI8ehQ34aC7pzo1bdrxeGzKAWWUACySwqu2rv2va+2JCMQ5sqONLRE+Dch2P1wDId8G8P+E/XE4vM1l4gtY6XDHH2NPw17JbF4OPjvhjjzFfj/kkq3EeFTzSMrSKMuTH0qBq6PxGNkHcuFWjalb84743kZ5m0pJoiZCrVVkvYJNgnZa06a3vVYoYswx9h8BFRyuUzoeNWeIRhhqCKBpSNQAig99Z79tNCu9CTjuQzEjxmEqvL+FjuQZDpdgp2JWMUL7639hi1Y+wcQKzk1zQizBfSZSzclbAUCqUWo2F772RffCz9kZsGAxrEBECArtZFIFF70WLNIdQ7avOLycfYfECly5PP6iuuN0CgayApZr1F9K7ruNNWdqPe8fZuDiK6wkqyVFSMEjXVIzdyGO2gbDuCLsXi6Y+wuICrLBtI1imGx7GyNtQrwe/+mJawwGPcS8f8jFtYE4lw9ZuXqJqOQSaRVMUulb5Wb+oGHhx9gWOvYFNn9FRuN5GLESa3KRlnaUm3O3dVJVPC7HeqwXlvT/KRFSSjHC0SNy0LKzbmbV3LHuR2Y7nFoGPMVxf2Ip3EOERiKOFH0CG5NKqjMzUwWRw2xIdjJ23bfCef0fCGRk16I1RVUKoDdtTsQASzhQGseTjRfJ+mO8HF/YGcZT0tFMrproagpdoUJOk6mVHJoBnGsKFoG/iG2LvvvZuyT2/WsHDt+uO8Jwb9lLoUvg/I9j9cT4+GFDHUrsbla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55304" name="Picture 8" descr="http://m.blog.hu/za/zamat/image/michelin3.jpg"/>
          <p:cNvPicPr>
            <a:picLocks noChangeAspect="1" noChangeArrowheads="1"/>
          </p:cNvPicPr>
          <p:nvPr/>
        </p:nvPicPr>
        <p:blipFill>
          <a:blip r:embed="rId2" cstate="print"/>
          <a:srcRect/>
          <a:stretch>
            <a:fillRect/>
          </a:stretch>
        </p:blipFill>
        <p:spPr bwMode="auto">
          <a:xfrm>
            <a:off x="4716016" y="72008"/>
            <a:ext cx="4427984" cy="678599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9776"/>
            <a:ext cx="7772400" cy="1143000"/>
          </a:xfrm>
        </p:spPr>
        <p:txBody>
          <a:bodyPr/>
          <a:lstStyle/>
          <a:p>
            <a:r>
              <a:rPr lang="tr-TR" i="1" dirty="0" smtClean="0">
                <a:solidFill>
                  <a:schemeClr val="tx1"/>
                </a:solidFill>
                <a:latin typeface="Baskerville Old Face" pitchFamily="18" charset="0"/>
              </a:rPr>
              <a:t>KAYNAKÇA</a:t>
            </a:r>
            <a:endParaRPr lang="tr-TR" i="1" dirty="0">
              <a:solidFill>
                <a:schemeClr val="tx1"/>
              </a:solidFill>
              <a:latin typeface="Baskerville Old Face" pitchFamily="18" charset="0"/>
            </a:endParaRPr>
          </a:p>
        </p:txBody>
      </p:sp>
      <p:sp>
        <p:nvSpPr>
          <p:cNvPr id="3" name="Content Placeholder 2"/>
          <p:cNvSpPr>
            <a:spLocks noGrp="1"/>
          </p:cNvSpPr>
          <p:nvPr>
            <p:ph sz="quarter" idx="1"/>
          </p:nvPr>
        </p:nvSpPr>
        <p:spPr>
          <a:xfrm>
            <a:off x="251520" y="1008112"/>
            <a:ext cx="8712968" cy="6021288"/>
          </a:xfrm>
        </p:spPr>
        <p:txBody>
          <a:bodyPr>
            <a:noAutofit/>
          </a:bodyPr>
          <a:lstStyle/>
          <a:p>
            <a:pPr>
              <a:buNone/>
            </a:pPr>
            <a:endParaRPr lang="tr-TR" sz="2800" dirty="0" smtClean="0">
              <a:latin typeface="Baskerville Old Face" pitchFamily="18" charset="0"/>
            </a:endParaRPr>
          </a:p>
          <a:p>
            <a:r>
              <a:rPr lang="tr-TR" sz="2800" dirty="0" smtClean="0">
                <a:latin typeface="Baskerville Old Face" pitchFamily="18" charset="0"/>
              </a:rPr>
              <a:t>Beşirli,H.(2010) ‘ Yemek, Kültür Ve Kimlik’, Milli Folklor, Yıl 22, Say› 87</a:t>
            </a:r>
          </a:p>
          <a:p>
            <a:endParaRPr lang="tr-TR" sz="2800" dirty="0" smtClean="0">
              <a:latin typeface="Baskerville Old Face" pitchFamily="18" charset="0"/>
            </a:endParaRPr>
          </a:p>
          <a:p>
            <a:r>
              <a:rPr lang="tr-TR" sz="2800" dirty="0" smtClean="0">
                <a:latin typeface="Baskerville Old Face" pitchFamily="18" charset="0"/>
              </a:rPr>
              <a:t> Esat Özata (2010) ‘Yiyecek İçecek Sektöründe Hizmet Kalitesi Ve Müşteri Memnuniyetinin Orta Restoranlarda Araştırılması Üzerine Bir Vaka Analizi’, Beykent Üniversitesi Sosyal Bilimler Enstitüsü, İstanbul.</a:t>
            </a:r>
          </a:p>
          <a:p>
            <a:endParaRPr lang="tr-TR" sz="2800" dirty="0" smtClean="0">
              <a:latin typeface="Baskerville Old Face" pitchFamily="18" charset="0"/>
            </a:endParaRPr>
          </a:p>
          <a:p>
            <a:r>
              <a:rPr lang="tr-TR" sz="2800" dirty="0" smtClean="0">
                <a:latin typeface="Baskerville Old Face" pitchFamily="18" charset="0"/>
              </a:rPr>
              <a:t>Kılınç,o.(2011)  ‘Restoran İşletmelerinde Hizmet Garantisi Uygulamaları Ve Müşteri Tercihlerine Etkileri’, Adnan Menderes Üniversitesi Sosyal Bilimler Enstitüsü, Aydın</a:t>
            </a:r>
            <a:r>
              <a:rPr lang="tr-TR" sz="2800" dirty="0" smtClean="0">
                <a:latin typeface="Baskerville Old Face" pitchFamily="18" charset="0"/>
              </a:rPr>
              <a:t>.</a:t>
            </a:r>
          </a:p>
          <a:p>
            <a:pPr>
              <a:buNone/>
            </a:pPr>
            <a:r>
              <a:rPr lang="tr-TR" sz="2800" dirty="0" smtClean="0">
                <a:latin typeface="Baskerville Old Face" pitchFamily="18" charset="0"/>
              </a:rPr>
              <a:t>.</a:t>
            </a:r>
            <a:endParaRPr lang="tr-TR" sz="2800" dirty="0" smtClean="0">
              <a:latin typeface="Baskerville Old Face"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smtClean="0">
                <a:solidFill>
                  <a:schemeClr val="tx1"/>
                </a:solidFill>
                <a:latin typeface="Baskerville Old Face" pitchFamily="18" charset="0"/>
              </a:rPr>
              <a:t>KAYNAKÇA</a:t>
            </a:r>
            <a:endParaRPr lang="tr-TR" dirty="0"/>
          </a:p>
        </p:txBody>
      </p:sp>
      <p:sp>
        <p:nvSpPr>
          <p:cNvPr id="3" name="Content Placeholder 2"/>
          <p:cNvSpPr>
            <a:spLocks noGrp="1"/>
          </p:cNvSpPr>
          <p:nvPr>
            <p:ph sz="quarter" idx="1"/>
          </p:nvPr>
        </p:nvSpPr>
        <p:spPr>
          <a:xfrm>
            <a:off x="144016" y="1196752"/>
            <a:ext cx="8964488" cy="5410200"/>
          </a:xfrm>
        </p:spPr>
        <p:txBody>
          <a:bodyPr>
            <a:noAutofit/>
          </a:bodyPr>
          <a:lstStyle/>
          <a:p>
            <a:pPr>
              <a:buNone/>
            </a:pPr>
            <a:endParaRPr lang="tr-TR" sz="2800" dirty="0" smtClean="0">
              <a:latin typeface="Baskerville Old Face" pitchFamily="18" charset="0"/>
            </a:endParaRPr>
          </a:p>
          <a:p>
            <a:endParaRPr lang="tr-TR" sz="2800" dirty="0" smtClean="0">
              <a:latin typeface="Baskerville Old Face" pitchFamily="18" charset="0"/>
            </a:endParaRPr>
          </a:p>
          <a:p>
            <a:r>
              <a:rPr lang="tr-TR" sz="2800" dirty="0" smtClean="0">
                <a:latin typeface="Baskerville Old Face" pitchFamily="18" charset="0"/>
              </a:rPr>
              <a:t>Koçbek, D.(2005) ‘Yiyecek Çecek Sektöründe Hizmet Kalitesi Ve Müşteri Memnunyeti: Etnik Restoranlara Yönelik Bir Arastırma’, Eskisehir Anadolu Üniversitesi Sosyal Bilimler Enstitüsü, Eskişehir.</a:t>
            </a:r>
          </a:p>
          <a:p>
            <a:endParaRPr lang="tr-TR" sz="2800" dirty="0" smtClean="0">
              <a:latin typeface="Baskerville Old Face" pitchFamily="18" charset="0"/>
            </a:endParaRPr>
          </a:p>
          <a:p>
            <a:r>
              <a:rPr lang="tr-TR" sz="2800" dirty="0" smtClean="0">
                <a:latin typeface="Baskerville Old Face" pitchFamily="18" charset="0"/>
              </a:rPr>
              <a:t>Petek, S.(2007) ‘Sehir İçi Restoranlarda İşletme, Marka Kavramı Ve İç Mekan Kurgusunun Alakart ve Fast Food Restoranlarda İrdelenmesi’, </a:t>
            </a:r>
            <a:r>
              <a:rPr lang="sv-SE" sz="2800" dirty="0" smtClean="0">
                <a:latin typeface="Baskerville Old Face" pitchFamily="18" charset="0"/>
              </a:rPr>
              <a:t>M</a:t>
            </a:r>
            <a:r>
              <a:rPr lang="tr-TR" sz="2800" dirty="0" smtClean="0">
                <a:latin typeface="Baskerville Old Face" pitchFamily="18" charset="0"/>
              </a:rPr>
              <a:t>i</a:t>
            </a:r>
            <a:r>
              <a:rPr lang="sv-SE" sz="2800" dirty="0" smtClean="0">
                <a:latin typeface="Baskerville Old Face" pitchFamily="18" charset="0"/>
              </a:rPr>
              <a:t>mar S</a:t>
            </a:r>
            <a:r>
              <a:rPr lang="tr-TR" sz="2800" dirty="0" smtClean="0">
                <a:latin typeface="Baskerville Old Face" pitchFamily="18" charset="0"/>
              </a:rPr>
              <a:t>i</a:t>
            </a:r>
            <a:r>
              <a:rPr lang="sv-SE" sz="2800" dirty="0" smtClean="0">
                <a:latin typeface="Baskerville Old Face" pitchFamily="18" charset="0"/>
              </a:rPr>
              <a:t>nan Güzel Sanatlar Ünverstes</a:t>
            </a:r>
            <a:r>
              <a:rPr lang="tr-TR" sz="2800" dirty="0" smtClean="0">
                <a:latin typeface="Baskerville Old Face" pitchFamily="18" charset="0"/>
              </a:rPr>
              <a:t>i Fen Bilimleri Enstitüsü, İstanbul.</a:t>
            </a:r>
          </a:p>
          <a:p>
            <a:endParaRPr lang="tr-TR" sz="2800" dirty="0">
              <a:latin typeface="Baskerville Old Face"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smtClean="0">
                <a:solidFill>
                  <a:schemeClr val="tx1"/>
                </a:solidFill>
                <a:latin typeface="Baskerville Old Face" pitchFamily="18" charset="0"/>
              </a:rPr>
              <a:t>KAYNAKÇA</a:t>
            </a:r>
            <a:endParaRPr lang="tr-TR" dirty="0"/>
          </a:p>
        </p:txBody>
      </p:sp>
      <p:sp>
        <p:nvSpPr>
          <p:cNvPr id="3" name="Content Placeholder 2"/>
          <p:cNvSpPr>
            <a:spLocks noGrp="1"/>
          </p:cNvSpPr>
          <p:nvPr>
            <p:ph sz="quarter" idx="1"/>
          </p:nvPr>
        </p:nvSpPr>
        <p:spPr>
          <a:xfrm>
            <a:off x="683568" y="1593304"/>
            <a:ext cx="7772400" cy="4572000"/>
          </a:xfrm>
        </p:spPr>
        <p:txBody>
          <a:bodyPr>
            <a:normAutofit fontScale="85000" lnSpcReduction="20000"/>
          </a:bodyPr>
          <a:lstStyle/>
          <a:p>
            <a:r>
              <a:rPr lang="tr-TR" dirty="0" smtClean="0">
                <a:hlinkClick r:id="rId2"/>
              </a:rPr>
              <a:t>http://www.elbulli.com/</a:t>
            </a:r>
            <a:endParaRPr lang="tr-TR" dirty="0" smtClean="0"/>
          </a:p>
          <a:p>
            <a:endParaRPr lang="tr-TR" dirty="0" smtClean="0"/>
          </a:p>
          <a:p>
            <a:r>
              <a:rPr lang="tr-TR" dirty="0" smtClean="0">
                <a:hlinkClick r:id="rId3"/>
              </a:rPr>
              <a:t>http://www.thefatduck.co.uk/</a:t>
            </a:r>
            <a:endParaRPr lang="tr-TR" dirty="0" smtClean="0"/>
          </a:p>
          <a:p>
            <a:endParaRPr lang="tr-TR" dirty="0" smtClean="0"/>
          </a:p>
          <a:p>
            <a:r>
              <a:rPr lang="tr-TR" u="sng" dirty="0" smtClean="0">
                <a:hlinkClick r:id="rId4"/>
              </a:rPr>
              <a:t>http:// </a:t>
            </a:r>
            <a:r>
              <a:rPr lang="tr-TR" dirty="0" smtClean="0">
                <a:hlinkClick r:id="rId5"/>
              </a:rPr>
              <a:t>www.</a:t>
            </a:r>
            <a:r>
              <a:rPr lang="tr-TR" b="1" dirty="0" smtClean="0">
                <a:hlinkClick r:id="rId5"/>
              </a:rPr>
              <a:t>michelin</a:t>
            </a:r>
            <a:r>
              <a:rPr lang="tr-TR" dirty="0" smtClean="0">
                <a:hlinkClick r:id="rId5"/>
              </a:rPr>
              <a:t>travel.com/</a:t>
            </a:r>
            <a:endParaRPr lang="tr-TR" dirty="0" smtClean="0"/>
          </a:p>
          <a:p>
            <a:endParaRPr lang="tr-TR" dirty="0" smtClean="0"/>
          </a:p>
          <a:p>
            <a:r>
              <a:rPr lang="tr-TR" dirty="0" smtClean="0">
                <a:hlinkClick r:id="rId6"/>
              </a:rPr>
              <a:t>http://noma.dk/</a:t>
            </a:r>
            <a:endParaRPr lang="tr-TR" dirty="0" smtClean="0"/>
          </a:p>
          <a:p>
            <a:pPr>
              <a:buNone/>
            </a:pPr>
            <a:endParaRPr lang="tr-TR" u="sng" dirty="0" smtClean="0">
              <a:hlinkClick r:id="rId4"/>
            </a:endParaRPr>
          </a:p>
          <a:p>
            <a:r>
              <a:rPr lang="tr-TR" u="sng" dirty="0" smtClean="0">
                <a:hlinkClick r:id="rId4"/>
              </a:rPr>
              <a:t>http://www.restaurant.org/tourism/facts.cfm</a:t>
            </a:r>
            <a:endParaRPr lang="tr-TR" u="sng" dirty="0" smtClean="0"/>
          </a:p>
          <a:p>
            <a:pPr>
              <a:buNone/>
            </a:pPr>
            <a:endParaRPr lang="tr-TR" dirty="0" smtClean="0"/>
          </a:p>
          <a:p>
            <a:r>
              <a:rPr lang="tr-TR" dirty="0" smtClean="0">
                <a:hlinkClick r:id="rId7"/>
              </a:rPr>
              <a:t>http://www.theworlds50best.com/</a:t>
            </a:r>
            <a:endParaRPr lang="tr-TR" dirty="0" smtClean="0"/>
          </a:p>
          <a:p>
            <a:endParaRPr lang="tr-TR" dirty="0" smtClean="0"/>
          </a:p>
          <a:p>
            <a:endParaRPr lang="tr-TR" dirty="0" smtClean="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406</Words>
  <Application>Microsoft Office PowerPoint</Application>
  <PresentationFormat>Ekran Gösterisi (4:3)</PresentationFormat>
  <Paragraphs>42</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Sektör analizi ve örnek çalışma</vt:lpstr>
      <vt:lpstr>Slayt 2</vt:lpstr>
      <vt:lpstr>Slayt 3</vt:lpstr>
      <vt:lpstr>Slayt 4</vt:lpstr>
      <vt:lpstr>Slayt 5</vt:lpstr>
      <vt:lpstr>Slayt 6</vt:lpstr>
      <vt:lpstr>KAYNAKÇA</vt:lpstr>
      <vt:lpstr>KAYNAKÇA</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Sektör analizi ve örnek çalışma</dc:title>
  <dc:creator>güneş</dc:creator>
  <cp:lastModifiedBy>güneş</cp:lastModifiedBy>
  <cp:revision>3</cp:revision>
  <dcterms:created xsi:type="dcterms:W3CDTF">2020-03-13T11:34:14Z</dcterms:created>
  <dcterms:modified xsi:type="dcterms:W3CDTF">2020-03-13T11:38:07Z</dcterms:modified>
</cp:coreProperties>
</file>