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345" r:id="rId2"/>
    <p:sldId id="346" r:id="rId3"/>
    <p:sldId id="551" r:id="rId4"/>
    <p:sldId id="347" r:id="rId5"/>
    <p:sldId id="349" r:id="rId6"/>
    <p:sldId id="552" r:id="rId7"/>
    <p:sldId id="350" r:id="rId8"/>
    <p:sldId id="351"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75" d="100"/>
          <a:sy n="75" d="100"/>
        </p:scale>
        <p:origin x="-1284" y="-438"/>
      </p:cViewPr>
      <p:guideLst>
        <p:guide orient="horz" pos="2160"/>
        <p:guide pos="2880"/>
      </p:guideLst>
    </p:cSldViewPr>
  </p:slideViewPr>
  <p:notesTextViewPr>
    <p:cViewPr>
      <p:scale>
        <a:sx n="100" d="100"/>
        <a:sy n="100" d="100"/>
      </p:scale>
      <p:origin x="0" y="0"/>
    </p:cViewPr>
  </p:notesTextViewPr>
  <p:sorterViewPr>
    <p:cViewPr>
      <p:scale>
        <a:sx n="33" d="100"/>
        <a:sy n="33" d="100"/>
      </p:scale>
      <p:origin x="0" y="7164"/>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9477555-F900-492F-989D-CDEC03A6849E}" type="datetimeFigureOut">
              <a:rPr lang="tr-TR" smtClean="0"/>
              <a:pPr/>
              <a:t>15.02.2018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AA5A0B5-9944-4599-A698-F82296979477}"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pPr/>
              <a:t>15.02.2018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pPr/>
              <a:t>15.02.2018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pPr/>
              <a:t>15.02.2018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pPr/>
              <a:t>15.02.2018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pPr/>
              <a:t>15.02.2018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pPr/>
              <a:t>15.02.2018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pPr/>
              <a:t>15.02.2018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pPr/>
              <a:t>15.02.2018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pPr/>
              <a:t>15.02.2018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pPr/>
              <a:t>15.02.2018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pPr/>
              <a:t>15.02.2018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pPr/>
              <a:t>15.02.2018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2">
            <a:lumMod val="60000"/>
            <a:lumOff val="40000"/>
          </a:schemeClr>
        </a:solid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chemeClr val="bg1"/>
                </a:solidFill>
              </a:rPr>
              <a:t>TÜRKİYE’NİN KARASULARI</a:t>
            </a:r>
            <a:endParaRPr lang="tr-TR" b="1" dirty="0">
              <a:solidFill>
                <a:schemeClr val="bg1"/>
              </a:solidFill>
            </a:endParaRPr>
          </a:p>
        </p:txBody>
      </p:sp>
      <p:sp>
        <p:nvSpPr>
          <p:cNvPr id="3" name="2 İçerik Yer Tutucusu"/>
          <p:cNvSpPr>
            <a:spLocks noGrp="1"/>
          </p:cNvSpPr>
          <p:nvPr>
            <p:ph idx="1"/>
          </p:nvPr>
        </p:nvSpPr>
        <p:spPr>
          <a:xfrm>
            <a:off x="457200" y="1600200"/>
            <a:ext cx="8229600" cy="4925144"/>
          </a:xfrm>
        </p:spPr>
        <p:txBody>
          <a:bodyPr>
            <a:normAutofit/>
          </a:bodyPr>
          <a:lstStyle/>
          <a:p>
            <a:r>
              <a:rPr lang="tr-TR" dirty="0" smtClean="0">
                <a:solidFill>
                  <a:schemeClr val="bg1"/>
                </a:solidFill>
              </a:rPr>
              <a:t>Türkiye</a:t>
            </a:r>
          </a:p>
          <a:p>
            <a:pPr lvl="1"/>
            <a:r>
              <a:rPr lang="tr-TR" dirty="0" err="1" smtClean="0">
                <a:solidFill>
                  <a:schemeClr val="bg1"/>
                </a:solidFill>
              </a:rPr>
              <a:t>BMDHS’ye</a:t>
            </a:r>
            <a:r>
              <a:rPr lang="tr-TR" dirty="0" smtClean="0">
                <a:solidFill>
                  <a:schemeClr val="bg1"/>
                </a:solidFill>
              </a:rPr>
              <a:t> taraf değildir.</a:t>
            </a:r>
          </a:p>
          <a:p>
            <a:pPr lvl="1"/>
            <a:r>
              <a:rPr lang="tr-TR" dirty="0" smtClean="0">
                <a:solidFill>
                  <a:schemeClr val="bg1"/>
                </a:solidFill>
              </a:rPr>
              <a:t>BMDHS m. 3 uluslararası örf ve adet hukuku kuralı değildir.</a:t>
            </a:r>
          </a:p>
          <a:p>
            <a:pPr>
              <a:buNone/>
            </a:pPr>
            <a:endParaRPr lang="tr-TR" dirty="0" smtClean="0">
              <a:solidFill>
                <a:schemeClr val="bg1"/>
              </a:solidFill>
            </a:endParaRPr>
          </a:p>
          <a:p>
            <a:r>
              <a:rPr lang="tr-TR" dirty="0" smtClean="0">
                <a:solidFill>
                  <a:schemeClr val="accent1">
                    <a:lumMod val="50000"/>
                  </a:schemeClr>
                </a:solidFill>
              </a:rPr>
              <a:t>Türkiye: </a:t>
            </a:r>
            <a:r>
              <a:rPr lang="tr-TR" b="1" dirty="0" smtClean="0">
                <a:solidFill>
                  <a:schemeClr val="accent1">
                    <a:lumMod val="50000"/>
                  </a:schemeClr>
                </a:solidFill>
              </a:rPr>
              <a:t>Karasuları Kanunu</a:t>
            </a:r>
            <a:r>
              <a:rPr lang="tr-TR" dirty="0" smtClean="0">
                <a:solidFill>
                  <a:schemeClr val="accent1">
                    <a:lumMod val="50000"/>
                  </a:schemeClr>
                </a:solidFill>
              </a:rPr>
              <a:t> </a:t>
            </a:r>
          </a:p>
          <a:p>
            <a:pPr lvl="1"/>
            <a:r>
              <a:rPr lang="tr-TR" b="1" dirty="0" smtClean="0">
                <a:solidFill>
                  <a:schemeClr val="accent1">
                    <a:lumMod val="50000"/>
                  </a:schemeClr>
                </a:solidFill>
              </a:rPr>
              <a:t>İlk Kanun:</a:t>
            </a:r>
            <a:r>
              <a:rPr lang="tr-TR" dirty="0" smtClean="0">
                <a:solidFill>
                  <a:schemeClr val="accent1">
                    <a:lumMod val="50000"/>
                  </a:schemeClr>
                </a:solidFill>
              </a:rPr>
              <a:t> 1964 tarihli ve 476 sayılı Karasuları Kanunu</a:t>
            </a:r>
            <a:endParaRPr lang="tr-TR" dirty="0">
              <a:solidFill>
                <a:schemeClr val="accent1">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20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2">
            <a:lumMod val="60000"/>
            <a:lumOff val="40000"/>
          </a:schemeClr>
        </a:solid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chemeClr val="bg1"/>
                </a:solidFill>
              </a:rPr>
              <a:t>TÜRKİYE’NİN KARASULARI</a:t>
            </a:r>
            <a:endParaRPr lang="tr-TR" b="1" dirty="0">
              <a:solidFill>
                <a:schemeClr val="bg1"/>
              </a:solidFill>
            </a:endParaRPr>
          </a:p>
        </p:txBody>
      </p:sp>
      <p:sp>
        <p:nvSpPr>
          <p:cNvPr id="3" name="2 İçerik Yer Tutucusu"/>
          <p:cNvSpPr>
            <a:spLocks noGrp="1"/>
          </p:cNvSpPr>
          <p:nvPr>
            <p:ph idx="1"/>
          </p:nvPr>
        </p:nvSpPr>
        <p:spPr>
          <a:xfrm>
            <a:off x="457200" y="1600200"/>
            <a:ext cx="8229600" cy="4925144"/>
          </a:xfrm>
        </p:spPr>
        <p:txBody>
          <a:bodyPr>
            <a:normAutofit/>
          </a:bodyPr>
          <a:lstStyle/>
          <a:p>
            <a:pPr>
              <a:spcBef>
                <a:spcPts val="1200"/>
              </a:spcBef>
              <a:spcAft>
                <a:spcPts val="1200"/>
              </a:spcAft>
            </a:pPr>
            <a:endParaRPr lang="tr-TR" dirty="0" smtClean="0">
              <a:solidFill>
                <a:schemeClr val="bg1">
                  <a:lumMod val="85000"/>
                </a:schemeClr>
              </a:solidFill>
            </a:endParaRPr>
          </a:p>
          <a:p>
            <a:pPr>
              <a:spcBef>
                <a:spcPts val="1200"/>
              </a:spcBef>
              <a:spcAft>
                <a:spcPts val="1200"/>
              </a:spcAft>
            </a:pPr>
            <a:r>
              <a:rPr lang="tr-TR" dirty="0" smtClean="0">
                <a:solidFill>
                  <a:schemeClr val="bg1">
                    <a:lumMod val="85000"/>
                  </a:schemeClr>
                </a:solidFill>
              </a:rPr>
              <a:t>476 sayılı Karasuları Kanunu</a:t>
            </a:r>
          </a:p>
          <a:p>
            <a:pPr lvl="1">
              <a:spcBef>
                <a:spcPts val="1200"/>
              </a:spcBef>
              <a:spcAft>
                <a:spcPts val="1200"/>
              </a:spcAft>
            </a:pPr>
            <a:r>
              <a:rPr lang="tr-TR" dirty="0" smtClean="0">
                <a:solidFill>
                  <a:schemeClr val="accent1">
                    <a:lumMod val="75000"/>
                  </a:schemeClr>
                </a:solidFill>
              </a:rPr>
              <a:t>İlke olarak </a:t>
            </a:r>
            <a:r>
              <a:rPr lang="tr-TR" b="1" dirty="0" smtClean="0">
                <a:solidFill>
                  <a:schemeClr val="accent1">
                    <a:lumMod val="75000"/>
                  </a:schemeClr>
                </a:solidFill>
              </a:rPr>
              <a:t>6 deniz mili</a:t>
            </a:r>
          </a:p>
          <a:p>
            <a:pPr lvl="1">
              <a:spcBef>
                <a:spcPts val="1200"/>
              </a:spcBef>
              <a:spcAft>
                <a:spcPts val="1200"/>
              </a:spcAft>
            </a:pPr>
            <a:r>
              <a:rPr lang="tr-TR" dirty="0" smtClean="0">
                <a:solidFill>
                  <a:schemeClr val="tx2">
                    <a:lumMod val="75000"/>
                  </a:schemeClr>
                </a:solidFill>
              </a:rPr>
              <a:t>Daha geniş olan devlete karşı </a:t>
            </a:r>
            <a:r>
              <a:rPr lang="tr-TR" b="1" dirty="0" smtClean="0">
                <a:solidFill>
                  <a:schemeClr val="tx2">
                    <a:lumMod val="75000"/>
                  </a:schemeClr>
                </a:solidFill>
              </a:rPr>
              <a:t>karşılıklılık esası</a:t>
            </a:r>
            <a:endParaRPr lang="tr-TR" dirty="0" smtClean="0">
              <a:solidFill>
                <a:schemeClr val="tx2">
                  <a:lumMod val="75000"/>
                </a:schemeClr>
              </a:solidFill>
            </a:endParaRPr>
          </a:p>
          <a:p>
            <a:pPr>
              <a:spcBef>
                <a:spcPts val="1200"/>
              </a:spcBef>
              <a:spcAft>
                <a:spcPts val="1200"/>
              </a:spcAft>
              <a:buNone/>
            </a:pPr>
            <a:endParaRPr lang="tr-TR" dirty="0" smtClean="0">
              <a:solidFill>
                <a:schemeClr val="bg1">
                  <a:lumMod val="85000"/>
                </a:schemeClr>
              </a:solidFill>
            </a:endParaRPr>
          </a:p>
          <a:p>
            <a:endParaRPr lang="tr-TR" dirty="0" smtClean="0">
              <a:solidFill>
                <a:schemeClr val="bg1">
                  <a:lumMod val="85000"/>
                </a:schemeClr>
              </a:solidFill>
            </a:endParaRPr>
          </a:p>
          <a:p>
            <a:endParaRPr lang="tr-TR" dirty="0">
              <a:solidFill>
                <a:schemeClr val="bg1">
                  <a:lumMod val="8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2">
            <a:lumMod val="60000"/>
            <a:lumOff val="40000"/>
          </a:schemeClr>
        </a:solidFill>
        <a:effectLst/>
      </p:bgPr>
    </p:bg>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endParaRPr lang="tr-TR" dirty="0" smtClean="0"/>
          </a:p>
          <a:p>
            <a:r>
              <a:rPr lang="tr-TR" b="1" dirty="0" smtClean="0">
                <a:solidFill>
                  <a:schemeClr val="bg1">
                    <a:lumMod val="85000"/>
                  </a:schemeClr>
                </a:solidFill>
              </a:rPr>
              <a:t>İkinci Kanun:</a:t>
            </a:r>
            <a:r>
              <a:rPr lang="tr-TR" dirty="0" smtClean="0">
                <a:solidFill>
                  <a:schemeClr val="bg1">
                    <a:lumMod val="85000"/>
                  </a:schemeClr>
                </a:solidFill>
              </a:rPr>
              <a:t> 1982 tarihli ve 2674 sayılı Karasuları Kanunu</a:t>
            </a:r>
          </a:p>
          <a:p>
            <a:pPr lvl="1"/>
            <a:r>
              <a:rPr lang="tr-TR" dirty="0" smtClean="0">
                <a:solidFill>
                  <a:schemeClr val="accent1">
                    <a:lumMod val="75000"/>
                  </a:schemeClr>
                </a:solidFill>
              </a:rPr>
              <a:t>Türk karasularının genişliği </a:t>
            </a:r>
            <a:r>
              <a:rPr lang="tr-TR" b="1" dirty="0" smtClean="0">
                <a:solidFill>
                  <a:schemeClr val="accent1">
                    <a:lumMod val="75000"/>
                  </a:schemeClr>
                </a:solidFill>
              </a:rPr>
              <a:t>6 deniz mili</a:t>
            </a:r>
            <a:endParaRPr lang="tr-TR" dirty="0" smtClean="0">
              <a:solidFill>
                <a:schemeClr val="accent1">
                  <a:lumMod val="75000"/>
                </a:schemeClr>
              </a:solidFill>
            </a:endParaRPr>
          </a:p>
          <a:p>
            <a:pPr lvl="1"/>
            <a:r>
              <a:rPr lang="tr-TR" b="1" dirty="0" smtClean="0">
                <a:solidFill>
                  <a:schemeClr val="tx2">
                    <a:lumMod val="75000"/>
                  </a:schemeClr>
                </a:solidFill>
              </a:rPr>
              <a:t>Belirli denizlerin özelliklerini göz önünde tutarak</a:t>
            </a:r>
            <a:r>
              <a:rPr lang="tr-TR" dirty="0" smtClean="0">
                <a:solidFill>
                  <a:schemeClr val="tx2">
                    <a:lumMod val="75000"/>
                  </a:schemeClr>
                </a:solidFill>
              </a:rPr>
              <a:t> ve </a:t>
            </a:r>
            <a:r>
              <a:rPr lang="tr-TR" b="1" dirty="0" smtClean="0">
                <a:solidFill>
                  <a:schemeClr val="tx2">
                    <a:lumMod val="75000"/>
                  </a:schemeClr>
                </a:solidFill>
              </a:rPr>
              <a:t>hakkaniyet ilkesine göre</a:t>
            </a:r>
            <a:r>
              <a:rPr lang="tr-TR" dirty="0" smtClean="0">
                <a:solidFill>
                  <a:schemeClr val="tx2">
                    <a:lumMod val="75000"/>
                  </a:schemeClr>
                </a:solidFill>
              </a:rPr>
              <a:t>, </a:t>
            </a:r>
            <a:r>
              <a:rPr lang="tr-TR" b="1" dirty="0" smtClean="0">
                <a:solidFill>
                  <a:schemeClr val="tx2">
                    <a:lumMod val="75000"/>
                  </a:schemeClr>
                </a:solidFill>
              </a:rPr>
              <a:t>Bakanlar Kurulu</a:t>
            </a:r>
            <a:r>
              <a:rPr lang="tr-TR" dirty="0" smtClean="0">
                <a:solidFill>
                  <a:schemeClr val="tx2">
                    <a:lumMod val="75000"/>
                  </a:schemeClr>
                </a:solidFill>
              </a:rPr>
              <a:t>, </a:t>
            </a:r>
            <a:r>
              <a:rPr lang="tr-TR" b="1" dirty="0" smtClean="0">
                <a:solidFill>
                  <a:schemeClr val="tx2">
                    <a:lumMod val="75000"/>
                  </a:schemeClr>
                </a:solidFill>
              </a:rPr>
              <a:t>6 deniz milinin üzerinde </a:t>
            </a:r>
            <a:r>
              <a:rPr lang="tr-TR" dirty="0" smtClean="0">
                <a:solidFill>
                  <a:schemeClr val="tx2">
                    <a:lumMod val="75000"/>
                  </a:schemeClr>
                </a:solidFill>
              </a:rPr>
              <a:t>genişlik tespit etmeye yetkilidir.</a:t>
            </a:r>
            <a:endParaRPr lang="tr-TR" dirty="0">
              <a:solidFill>
                <a:schemeClr val="tx2">
                  <a:lumMod val="75000"/>
                </a:schemeClr>
              </a:solidFill>
            </a:endParaRPr>
          </a:p>
        </p:txBody>
      </p:sp>
      <p:sp>
        <p:nvSpPr>
          <p:cNvPr id="4" name="1 Başlık"/>
          <p:cNvSpPr>
            <a:spLocks noGrp="1"/>
          </p:cNvSpPr>
          <p:nvPr>
            <p:ph type="title"/>
          </p:nvPr>
        </p:nvSpPr>
        <p:spPr/>
        <p:txBody>
          <a:bodyPr/>
          <a:lstStyle/>
          <a:p>
            <a:r>
              <a:rPr lang="tr-TR" b="1" dirty="0" smtClean="0">
                <a:solidFill>
                  <a:schemeClr val="bg1"/>
                </a:solidFill>
              </a:rPr>
              <a:t>TÜRKİYE’NİN KARASULARI</a:t>
            </a:r>
            <a:endParaRPr lang="tr-TR" b="1"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2">
            <a:lumMod val="60000"/>
            <a:lumOff val="40000"/>
          </a:schemeClr>
        </a:solid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chemeClr val="bg1"/>
                </a:solidFill>
              </a:rPr>
              <a:t>TÜRKİYE’NİN KARASULARI</a:t>
            </a:r>
            <a:endParaRPr lang="tr-TR" b="1" dirty="0">
              <a:solidFill>
                <a:schemeClr val="bg1"/>
              </a:solidFill>
            </a:endParaRPr>
          </a:p>
        </p:txBody>
      </p:sp>
      <p:sp>
        <p:nvSpPr>
          <p:cNvPr id="3" name="2 İçerik Yer Tutucusu"/>
          <p:cNvSpPr>
            <a:spLocks noGrp="1"/>
          </p:cNvSpPr>
          <p:nvPr>
            <p:ph idx="1"/>
          </p:nvPr>
        </p:nvSpPr>
        <p:spPr>
          <a:xfrm>
            <a:off x="457200" y="1600200"/>
            <a:ext cx="8229600" cy="1042982"/>
          </a:xfrm>
        </p:spPr>
        <p:txBody>
          <a:bodyPr>
            <a:normAutofit/>
          </a:bodyPr>
          <a:lstStyle/>
          <a:p>
            <a:r>
              <a:rPr lang="tr-TR" b="1" dirty="0" smtClean="0">
                <a:solidFill>
                  <a:schemeClr val="bg1"/>
                </a:solidFill>
              </a:rPr>
              <a:t>29.05.1982</a:t>
            </a:r>
            <a:r>
              <a:rPr lang="tr-TR" dirty="0" smtClean="0">
                <a:solidFill>
                  <a:schemeClr val="bg1"/>
                </a:solidFill>
              </a:rPr>
              <a:t> tarih, </a:t>
            </a:r>
            <a:r>
              <a:rPr lang="tr-TR" b="1" dirty="0" smtClean="0">
                <a:solidFill>
                  <a:schemeClr val="bg1"/>
                </a:solidFill>
              </a:rPr>
              <a:t>8/4742</a:t>
            </a:r>
            <a:r>
              <a:rPr lang="tr-TR" dirty="0" smtClean="0">
                <a:solidFill>
                  <a:schemeClr val="bg1"/>
                </a:solidFill>
              </a:rPr>
              <a:t> sayılı </a:t>
            </a:r>
            <a:r>
              <a:rPr lang="tr-TR" b="1" dirty="0" smtClean="0">
                <a:solidFill>
                  <a:schemeClr val="bg1"/>
                </a:solidFill>
              </a:rPr>
              <a:t>BKK</a:t>
            </a:r>
            <a:endParaRPr lang="tr-TR" dirty="0">
              <a:solidFill>
                <a:schemeClr val="bg1"/>
              </a:solidFill>
            </a:endParaRPr>
          </a:p>
        </p:txBody>
      </p:sp>
      <p:sp>
        <p:nvSpPr>
          <p:cNvPr id="4" name="2 İçerik Yer Tutucusu"/>
          <p:cNvSpPr txBox="1">
            <a:spLocks/>
          </p:cNvSpPr>
          <p:nvPr/>
        </p:nvSpPr>
        <p:spPr>
          <a:xfrm>
            <a:off x="251520" y="2571744"/>
            <a:ext cx="8640960" cy="3816424"/>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ormAutofit fontScale="550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tr-TR" sz="3600" b="1" i="0" u="none" strike="noStrike" kern="1200" cap="none" spc="0" normalizeH="0" baseline="0" noProof="0" dirty="0" smtClean="0">
                <a:ln>
                  <a:noFill/>
                </a:ln>
                <a:solidFill>
                  <a:schemeClr val="tx1"/>
                </a:solidFill>
                <a:effectLst/>
                <a:uLnTx/>
                <a:uFillTx/>
                <a:latin typeface="+mn-lt"/>
                <a:ea typeface="+mn-ea"/>
                <a:cs typeface="+mn-cs"/>
              </a:rPr>
              <a:t>	</a:t>
            </a:r>
          </a:p>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tr-TR" sz="3600" b="1" i="0" u="none" strike="noStrike" kern="1200" cap="none" spc="0" normalizeH="0" baseline="0" noProof="0" dirty="0" smtClean="0">
                <a:ln>
                  <a:noFill/>
                </a:ln>
                <a:solidFill>
                  <a:schemeClr val="tx1"/>
                </a:solidFill>
                <a:effectLst/>
                <a:uLnTx/>
                <a:uFillTx/>
                <a:latin typeface="+mn-lt"/>
                <a:ea typeface="+mn-ea"/>
                <a:cs typeface="+mn-cs"/>
              </a:rPr>
              <a:t>	KARASULARIN GENİŞLİĞİ İLE İLGİLİ OLARAK KARADENİZ VE AKDENİZ’DE MEVCUT OLAN DURUMUN SÜRDÜRÜLMESİNE İLİŞKİN KARAR</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tr-TR" sz="3600" b="1" i="0" u="none" strike="noStrike" kern="1200" cap="none" spc="0" normalizeH="0" baseline="0" noProof="0" dirty="0" smtClean="0">
                <a:ln>
                  <a:noFill/>
                </a:ln>
                <a:solidFill>
                  <a:schemeClr val="tx1"/>
                </a:solidFill>
                <a:effectLst/>
                <a:uLnTx/>
                <a:uFillTx/>
                <a:latin typeface="+mn-lt"/>
                <a:ea typeface="+mn-ea"/>
                <a:cs typeface="+mn-cs"/>
              </a:rPr>
              <a:t> </a:t>
            </a:r>
            <a:endParaRPr kumimoji="0" lang="tr-TR" sz="36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tr-TR" sz="3600" b="1" i="0" u="none" strike="noStrike" kern="1200" cap="none" spc="0" normalizeH="0" baseline="0" noProof="0" dirty="0" smtClean="0">
                <a:ln>
                  <a:noFill/>
                </a:ln>
                <a:solidFill>
                  <a:schemeClr val="tx1"/>
                </a:solidFill>
                <a:effectLst/>
                <a:uLnTx/>
                <a:uFillTx/>
                <a:latin typeface="+mn-lt"/>
                <a:ea typeface="+mn-ea"/>
                <a:cs typeface="+mn-cs"/>
              </a:rPr>
              <a:t>	Karar Sayısı		: 8/4742</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tr-TR" sz="3600" b="1" i="0" u="none" strike="noStrike" kern="1200" cap="none" spc="0" normalizeH="0" baseline="0" noProof="0" dirty="0" smtClean="0">
                <a:ln>
                  <a:noFill/>
                </a:ln>
                <a:solidFill>
                  <a:schemeClr val="tx1"/>
                </a:solidFill>
                <a:effectLst/>
                <a:uLnTx/>
                <a:uFillTx/>
                <a:latin typeface="+mn-lt"/>
                <a:ea typeface="+mn-ea"/>
                <a:cs typeface="+mn-cs"/>
              </a:rPr>
              <a:t>	Kabul Tarihi		: 29/5/1982</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tr-TR" sz="36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tr-TR" sz="3600" b="1" i="0" u="none" strike="noStrike" kern="1200" cap="none" spc="0" normalizeH="0" baseline="0" noProof="0" dirty="0" smtClean="0">
                <a:ln>
                  <a:noFill/>
                </a:ln>
                <a:solidFill>
                  <a:schemeClr val="tx1"/>
                </a:solidFill>
                <a:effectLst/>
                <a:uLnTx/>
                <a:uFillTx/>
                <a:latin typeface="+mn-lt"/>
                <a:ea typeface="+mn-ea"/>
                <a:cs typeface="+mn-cs"/>
              </a:rPr>
              <a:t>	</a:t>
            </a:r>
            <a:r>
              <a:rPr kumimoji="0" lang="tr-TR" sz="3600" b="0" i="0" u="none" strike="noStrike" kern="1200" cap="none" spc="0" normalizeH="0" baseline="0" noProof="0" dirty="0" smtClean="0">
                <a:ln>
                  <a:noFill/>
                </a:ln>
                <a:solidFill>
                  <a:schemeClr val="tx1"/>
                </a:solidFill>
                <a:effectLst/>
                <a:uLnTx/>
                <a:uFillTx/>
                <a:latin typeface="+mn-lt"/>
                <a:ea typeface="+mn-ea"/>
                <a:cs typeface="+mn-cs"/>
              </a:rPr>
              <a:t>20/5/1982 tarih ve 2674 sayılı Kanunun verdiği yetki uyarınca Türkiye’yi çevreleyen denizlerin özellikleri ile hakkaniyet ilkesi göz önünde bulundurulmak suretiyle bu Kanunun yürürlüğe girmesinden önce karasular genişliği ile ilgili olarak Karadeniz ve Akdeniz’de mevcut olan durumun sürdürülmesi; Dışişleri Bakanlığın 26/5/1982 tarih ve MİGM-MİGM-III-1365-917 sayılı yazısı üzerine Bakanlar Kurulunca kararlaştırılmıştır.</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tr-TR"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tr-TR"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tr-TR"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2">
            <a:lumMod val="60000"/>
            <a:lumOff val="40000"/>
          </a:schemeClr>
        </a:solid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chemeClr val="bg1"/>
                </a:solidFill>
              </a:rPr>
              <a:t>TÜRKİYE’NİN KARASULARI </a:t>
            </a:r>
            <a:endParaRPr lang="tr-TR" b="1" dirty="0">
              <a:solidFill>
                <a:schemeClr val="bg1"/>
              </a:solidFill>
            </a:endParaRPr>
          </a:p>
        </p:txBody>
      </p:sp>
      <p:sp>
        <p:nvSpPr>
          <p:cNvPr id="3" name="2 İçerik Yer Tutucusu"/>
          <p:cNvSpPr>
            <a:spLocks noGrp="1"/>
          </p:cNvSpPr>
          <p:nvPr>
            <p:ph idx="1"/>
          </p:nvPr>
        </p:nvSpPr>
        <p:spPr>
          <a:xfrm>
            <a:off x="457200" y="1600200"/>
            <a:ext cx="8229600" cy="4925144"/>
          </a:xfrm>
        </p:spPr>
        <p:txBody>
          <a:bodyPr>
            <a:normAutofit/>
          </a:bodyPr>
          <a:lstStyle/>
          <a:p>
            <a:pPr>
              <a:spcBef>
                <a:spcPts val="1200"/>
              </a:spcBef>
              <a:spcAft>
                <a:spcPts val="1200"/>
              </a:spcAft>
            </a:pPr>
            <a:endParaRPr lang="tr-TR" dirty="0" smtClean="0">
              <a:solidFill>
                <a:schemeClr val="bg1"/>
              </a:solidFill>
            </a:endParaRPr>
          </a:p>
          <a:p>
            <a:pPr>
              <a:spcBef>
                <a:spcPts val="1200"/>
              </a:spcBef>
              <a:spcAft>
                <a:spcPts val="1200"/>
              </a:spcAft>
            </a:pPr>
            <a:r>
              <a:rPr lang="tr-TR" dirty="0" smtClean="0">
                <a:solidFill>
                  <a:schemeClr val="bg1">
                    <a:lumMod val="85000"/>
                  </a:schemeClr>
                </a:solidFill>
              </a:rPr>
              <a:t>Türkiye’nin karasuları </a:t>
            </a:r>
          </a:p>
          <a:p>
            <a:pPr lvl="1">
              <a:spcBef>
                <a:spcPts val="1200"/>
              </a:spcBef>
              <a:spcAft>
                <a:spcPts val="1200"/>
              </a:spcAft>
            </a:pPr>
            <a:r>
              <a:rPr lang="tr-TR" b="1" dirty="0" smtClean="0">
                <a:solidFill>
                  <a:schemeClr val="tx2">
                    <a:lumMod val="75000"/>
                  </a:schemeClr>
                </a:solidFill>
              </a:rPr>
              <a:t>Akdeniz ve Karadeniz</a:t>
            </a:r>
            <a:r>
              <a:rPr lang="tr-TR" dirty="0" smtClean="0">
                <a:solidFill>
                  <a:schemeClr val="tx2">
                    <a:lumMod val="75000"/>
                  </a:schemeClr>
                </a:solidFill>
              </a:rPr>
              <a:t>: 12 mil </a:t>
            </a:r>
          </a:p>
          <a:p>
            <a:pPr lvl="1">
              <a:spcBef>
                <a:spcPts val="1200"/>
              </a:spcBef>
              <a:spcAft>
                <a:spcPts val="1200"/>
              </a:spcAft>
            </a:pPr>
            <a:r>
              <a:rPr lang="tr-TR" b="1" dirty="0" smtClean="0">
                <a:solidFill>
                  <a:schemeClr val="bg1"/>
                </a:solidFill>
              </a:rPr>
              <a:t>Ege Denizi</a:t>
            </a:r>
            <a:r>
              <a:rPr lang="tr-TR" dirty="0" smtClean="0">
                <a:solidFill>
                  <a:schemeClr val="bg1"/>
                </a:solidFill>
              </a:rPr>
              <a:t>: 6 mil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2">
            <a:lumMod val="60000"/>
            <a:lumOff val="40000"/>
          </a:schemeClr>
        </a:solidFill>
        <a:effectLst/>
      </p:bgPr>
    </p:bg>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512" y="1928802"/>
            <a:ext cx="8712968" cy="4500594"/>
          </a:xfrm>
        </p:spPr>
        <p:txBody>
          <a:bodyPr>
            <a:normAutofit/>
          </a:bodyPr>
          <a:lstStyle/>
          <a:p>
            <a:pPr>
              <a:spcBef>
                <a:spcPts val="1200"/>
              </a:spcBef>
              <a:spcAft>
                <a:spcPts val="1200"/>
              </a:spcAft>
            </a:pPr>
            <a:r>
              <a:rPr lang="tr-TR" b="1" dirty="0" smtClean="0">
                <a:solidFill>
                  <a:schemeClr val="bg1">
                    <a:lumMod val="85000"/>
                  </a:schemeClr>
                </a:solidFill>
              </a:rPr>
              <a:t>Yan sınırlar:</a:t>
            </a:r>
            <a:r>
              <a:rPr lang="tr-TR" dirty="0" smtClean="0">
                <a:solidFill>
                  <a:schemeClr val="bg1">
                    <a:lumMod val="85000"/>
                  </a:schemeClr>
                </a:solidFill>
              </a:rPr>
              <a:t> 1926 tarihli </a:t>
            </a:r>
            <a:r>
              <a:rPr lang="tr-TR" dirty="0" err="1" smtClean="0">
                <a:solidFill>
                  <a:schemeClr val="bg1">
                    <a:lumMod val="85000"/>
                  </a:schemeClr>
                </a:solidFill>
              </a:rPr>
              <a:t>Protokül’ün</a:t>
            </a:r>
            <a:r>
              <a:rPr lang="tr-TR" dirty="0" smtClean="0">
                <a:solidFill>
                  <a:schemeClr val="bg1">
                    <a:lumMod val="85000"/>
                  </a:schemeClr>
                </a:solidFill>
              </a:rPr>
              <a:t> dördüncü bölümü</a:t>
            </a:r>
          </a:p>
          <a:p>
            <a:pPr>
              <a:spcBef>
                <a:spcPts val="1200"/>
              </a:spcBef>
              <a:spcAft>
                <a:spcPts val="1200"/>
              </a:spcAft>
            </a:pPr>
            <a:r>
              <a:rPr lang="tr-TR" b="1" dirty="0" smtClean="0">
                <a:solidFill>
                  <a:schemeClr val="tx2">
                    <a:lumMod val="75000"/>
                  </a:schemeClr>
                </a:solidFill>
              </a:rPr>
              <a:t>On İki Ada:</a:t>
            </a:r>
            <a:r>
              <a:rPr lang="tr-TR" dirty="0" smtClean="0">
                <a:solidFill>
                  <a:schemeClr val="tx2">
                    <a:lumMod val="75000"/>
                  </a:schemeClr>
                </a:solidFill>
              </a:rPr>
              <a:t> Deniz sınırını nispeten düzenleyen 1932 tarihli </a:t>
            </a:r>
            <a:r>
              <a:rPr lang="tr-TR" dirty="0" err="1" smtClean="0">
                <a:solidFill>
                  <a:schemeClr val="tx2">
                    <a:lumMod val="75000"/>
                  </a:schemeClr>
                </a:solidFill>
              </a:rPr>
              <a:t>İtilafname</a:t>
            </a:r>
            <a:r>
              <a:rPr lang="tr-TR" dirty="0" smtClean="0">
                <a:solidFill>
                  <a:schemeClr val="tx2">
                    <a:lumMod val="75000"/>
                  </a:schemeClr>
                </a:solidFill>
              </a:rPr>
              <a:t> (Türkiye ve İtalya)</a:t>
            </a:r>
          </a:p>
          <a:p>
            <a:pPr lvl="1">
              <a:spcBef>
                <a:spcPts val="1200"/>
              </a:spcBef>
              <a:spcAft>
                <a:spcPts val="1200"/>
              </a:spcAft>
            </a:pPr>
            <a:r>
              <a:rPr lang="tr-TR" dirty="0" smtClean="0">
                <a:solidFill>
                  <a:schemeClr val="tx2">
                    <a:lumMod val="75000"/>
                  </a:schemeClr>
                </a:solidFill>
              </a:rPr>
              <a:t>Yunanistan, </a:t>
            </a:r>
            <a:r>
              <a:rPr lang="tr-TR" dirty="0" err="1" smtClean="0">
                <a:solidFill>
                  <a:schemeClr val="tx2">
                    <a:lumMod val="75000"/>
                  </a:schemeClr>
                </a:solidFill>
              </a:rPr>
              <a:t>İtilafname’ye</a:t>
            </a:r>
            <a:r>
              <a:rPr lang="tr-TR" dirty="0" smtClean="0">
                <a:solidFill>
                  <a:schemeClr val="tx2">
                    <a:lumMod val="75000"/>
                  </a:schemeClr>
                </a:solidFill>
              </a:rPr>
              <a:t> seleftir. </a:t>
            </a:r>
          </a:p>
          <a:p>
            <a:pPr>
              <a:spcBef>
                <a:spcPts val="1200"/>
              </a:spcBef>
              <a:spcAft>
                <a:spcPts val="1200"/>
              </a:spcAft>
            </a:pPr>
            <a:r>
              <a:rPr lang="tr-TR" b="1" dirty="0" smtClean="0">
                <a:solidFill>
                  <a:schemeClr val="tx2">
                    <a:lumMod val="50000"/>
                  </a:schemeClr>
                </a:solidFill>
              </a:rPr>
              <a:t>Orta Ege ve Kuzey Ege:</a:t>
            </a:r>
            <a:r>
              <a:rPr lang="tr-TR" dirty="0" smtClean="0">
                <a:solidFill>
                  <a:schemeClr val="tx2">
                    <a:lumMod val="50000"/>
                  </a:schemeClr>
                </a:solidFill>
              </a:rPr>
              <a:t> Anlaşma yok</a:t>
            </a:r>
          </a:p>
          <a:p>
            <a:endParaRPr lang="tr-TR" dirty="0"/>
          </a:p>
        </p:txBody>
      </p:sp>
      <p:sp>
        <p:nvSpPr>
          <p:cNvPr id="4" name="1 Başlık"/>
          <p:cNvSpPr>
            <a:spLocks noGrp="1"/>
          </p:cNvSpPr>
          <p:nvPr>
            <p:ph type="title"/>
          </p:nvPr>
        </p:nvSpPr>
        <p:spPr/>
        <p:txBody>
          <a:bodyPr>
            <a:normAutofit fontScale="90000"/>
          </a:bodyPr>
          <a:lstStyle/>
          <a:p>
            <a:r>
              <a:rPr lang="tr-TR" u="sng" dirty="0" smtClean="0">
                <a:solidFill>
                  <a:schemeClr val="bg1"/>
                </a:solidFill>
              </a:rPr>
              <a:t/>
            </a:r>
            <a:br>
              <a:rPr lang="tr-TR" u="sng" dirty="0" smtClean="0">
                <a:solidFill>
                  <a:schemeClr val="bg1"/>
                </a:solidFill>
              </a:rPr>
            </a:br>
            <a:r>
              <a:rPr lang="tr-TR" b="1" dirty="0" smtClean="0">
                <a:solidFill>
                  <a:schemeClr val="bg1"/>
                </a:solidFill>
              </a:rPr>
              <a:t>EGE DENİZİ KARASULARININ GENİŞLİĞİ SORUNU</a:t>
            </a:r>
            <a:r>
              <a:rPr lang="tr-TR" dirty="0" smtClean="0">
                <a:solidFill>
                  <a:schemeClr val="bg1"/>
                </a:solidFill>
              </a:rPr>
              <a:t/>
            </a:r>
            <a:br>
              <a:rPr lang="tr-TR" dirty="0" smtClean="0">
                <a:solidFill>
                  <a:schemeClr val="bg1"/>
                </a:solidFill>
              </a:rPr>
            </a:br>
            <a:endParaRPr lang="tr-TR" b="1"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2">
            <a:lumMod val="60000"/>
            <a:lumOff val="40000"/>
          </a:schemeClr>
        </a:solidFill>
        <a:effectLst/>
      </p:bgPr>
    </p:bg>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600200"/>
            <a:ext cx="8229600" cy="4972072"/>
          </a:xfrm>
        </p:spPr>
        <p:txBody>
          <a:bodyPr>
            <a:normAutofit fontScale="92500" lnSpcReduction="10000"/>
          </a:bodyPr>
          <a:lstStyle/>
          <a:p>
            <a:pPr>
              <a:spcBef>
                <a:spcPts val="1200"/>
              </a:spcBef>
              <a:spcAft>
                <a:spcPts val="1200"/>
              </a:spcAft>
            </a:pPr>
            <a:r>
              <a:rPr lang="tr-TR" b="1" dirty="0" smtClean="0">
                <a:solidFill>
                  <a:schemeClr val="accent1">
                    <a:lumMod val="40000"/>
                    <a:lumOff val="60000"/>
                  </a:schemeClr>
                </a:solidFill>
              </a:rPr>
              <a:t>Türkiye’nin iddiaları</a:t>
            </a:r>
          </a:p>
          <a:p>
            <a:pPr lvl="1">
              <a:spcBef>
                <a:spcPts val="1200"/>
              </a:spcBef>
              <a:spcAft>
                <a:spcPts val="1200"/>
              </a:spcAft>
            </a:pPr>
            <a:r>
              <a:rPr lang="tr-TR" b="1" dirty="0" smtClean="0">
                <a:solidFill>
                  <a:schemeClr val="accent1">
                    <a:lumMod val="20000"/>
                    <a:lumOff val="80000"/>
                  </a:schemeClr>
                </a:solidFill>
              </a:rPr>
              <a:t>Karasuları 6 mil</a:t>
            </a:r>
          </a:p>
          <a:p>
            <a:pPr lvl="1">
              <a:spcBef>
                <a:spcPts val="1200"/>
              </a:spcBef>
              <a:spcAft>
                <a:spcPts val="1200"/>
              </a:spcAft>
            </a:pPr>
            <a:r>
              <a:rPr lang="tr-TR" b="1" dirty="0" smtClean="0">
                <a:solidFill>
                  <a:schemeClr val="accent1">
                    <a:lumMod val="20000"/>
                    <a:lumOff val="80000"/>
                  </a:schemeClr>
                </a:solidFill>
              </a:rPr>
              <a:t>12 deniz mili </a:t>
            </a:r>
            <a:r>
              <a:rPr lang="tr-TR" dirty="0" smtClean="0">
                <a:solidFill>
                  <a:schemeClr val="accent1">
                    <a:lumMod val="20000"/>
                    <a:lumOff val="80000"/>
                  </a:schemeClr>
                </a:solidFill>
              </a:rPr>
              <a:t>genişliği, özellikle adalar bakımından </a:t>
            </a:r>
            <a:r>
              <a:rPr lang="tr-TR" b="1" dirty="0" smtClean="0">
                <a:solidFill>
                  <a:schemeClr val="accent1">
                    <a:lumMod val="20000"/>
                    <a:lumOff val="80000"/>
                  </a:schemeClr>
                </a:solidFill>
              </a:rPr>
              <a:t>uluslararası örf ve adet hukukunu yansıtmaz.</a:t>
            </a:r>
          </a:p>
          <a:p>
            <a:pPr lvl="1">
              <a:spcBef>
                <a:spcPts val="1200"/>
              </a:spcBef>
              <a:spcAft>
                <a:spcPts val="1200"/>
              </a:spcAft>
            </a:pPr>
            <a:r>
              <a:rPr lang="tr-TR" dirty="0" smtClean="0">
                <a:solidFill>
                  <a:schemeClr val="accent1">
                    <a:lumMod val="20000"/>
                    <a:lumOff val="80000"/>
                  </a:schemeClr>
                </a:solidFill>
              </a:rPr>
              <a:t>Karşılıklı kıyıdaş devletler, deniz alanı sınırlandırmasını </a:t>
            </a:r>
            <a:r>
              <a:rPr lang="tr-TR" b="1" dirty="0" smtClean="0">
                <a:solidFill>
                  <a:schemeClr val="accent1">
                    <a:lumMod val="20000"/>
                    <a:lumOff val="80000"/>
                  </a:schemeClr>
                </a:solidFill>
              </a:rPr>
              <a:t>coğrafi ve tarihsel özellikler</a:t>
            </a:r>
            <a:r>
              <a:rPr lang="tr-TR" dirty="0" smtClean="0">
                <a:solidFill>
                  <a:schemeClr val="accent1">
                    <a:lumMod val="20000"/>
                    <a:lumOff val="80000"/>
                  </a:schemeClr>
                </a:solidFill>
              </a:rPr>
              <a:t> de göz önüne tutularak, </a:t>
            </a:r>
            <a:r>
              <a:rPr lang="tr-TR" b="1" dirty="0" smtClean="0">
                <a:solidFill>
                  <a:schemeClr val="accent1">
                    <a:lumMod val="20000"/>
                    <a:lumOff val="80000"/>
                  </a:schemeClr>
                </a:solidFill>
              </a:rPr>
              <a:t>anlaşma ile </a:t>
            </a:r>
            <a:r>
              <a:rPr lang="tr-TR" dirty="0" smtClean="0">
                <a:solidFill>
                  <a:schemeClr val="accent1">
                    <a:lumMod val="20000"/>
                    <a:lumOff val="80000"/>
                  </a:schemeClr>
                </a:solidFill>
              </a:rPr>
              <a:t>belirlemeli. </a:t>
            </a:r>
          </a:p>
          <a:p>
            <a:pPr lvl="1">
              <a:spcBef>
                <a:spcPts val="1200"/>
              </a:spcBef>
              <a:spcAft>
                <a:spcPts val="1200"/>
              </a:spcAft>
            </a:pPr>
            <a:r>
              <a:rPr lang="tr-TR" dirty="0" smtClean="0">
                <a:solidFill>
                  <a:schemeClr val="accent1">
                    <a:lumMod val="20000"/>
                    <a:lumOff val="80000"/>
                  </a:schemeClr>
                </a:solidFill>
              </a:rPr>
              <a:t>Ege Denizi </a:t>
            </a:r>
            <a:r>
              <a:rPr lang="tr-TR" b="1" dirty="0" smtClean="0">
                <a:solidFill>
                  <a:schemeClr val="accent1">
                    <a:lumMod val="20000"/>
                    <a:lumOff val="80000"/>
                  </a:schemeClr>
                </a:solidFill>
              </a:rPr>
              <a:t>yarı kapalı bir denizdir</a:t>
            </a:r>
            <a:r>
              <a:rPr lang="tr-TR" dirty="0" smtClean="0">
                <a:solidFill>
                  <a:schemeClr val="accent1">
                    <a:lumMod val="20000"/>
                    <a:lumOff val="80000"/>
                  </a:schemeClr>
                </a:solidFill>
              </a:rPr>
              <a:t>: Kıyı devletleri hak ve yükümlüklerini kullanırken </a:t>
            </a:r>
            <a:r>
              <a:rPr lang="tr-TR" b="1" dirty="0" smtClean="0">
                <a:solidFill>
                  <a:schemeClr val="accent1">
                    <a:lumMod val="20000"/>
                    <a:lumOff val="80000"/>
                  </a:schemeClr>
                </a:solidFill>
              </a:rPr>
              <a:t>işbirliği </a:t>
            </a:r>
            <a:r>
              <a:rPr lang="tr-TR" dirty="0" smtClean="0">
                <a:solidFill>
                  <a:schemeClr val="accent1">
                    <a:lumMod val="20000"/>
                    <a:lumOff val="80000"/>
                  </a:schemeClr>
                </a:solidFill>
              </a:rPr>
              <a:t>yapmalı. </a:t>
            </a:r>
          </a:p>
          <a:p>
            <a:pPr lvl="1">
              <a:spcBef>
                <a:spcPts val="1200"/>
              </a:spcBef>
              <a:spcAft>
                <a:spcPts val="1200"/>
              </a:spcAft>
            </a:pPr>
            <a:endParaRPr lang="tr-TR" b="1" dirty="0" smtClean="0">
              <a:solidFill>
                <a:schemeClr val="accent1">
                  <a:lumMod val="50000"/>
                </a:schemeClr>
              </a:solidFill>
            </a:endParaRPr>
          </a:p>
        </p:txBody>
      </p:sp>
      <p:sp>
        <p:nvSpPr>
          <p:cNvPr id="5" name="1 Başlık"/>
          <p:cNvSpPr>
            <a:spLocks noGrp="1"/>
          </p:cNvSpPr>
          <p:nvPr>
            <p:ph type="title"/>
          </p:nvPr>
        </p:nvSpPr>
        <p:spPr/>
        <p:txBody>
          <a:bodyPr>
            <a:normAutofit fontScale="90000"/>
          </a:bodyPr>
          <a:lstStyle/>
          <a:p>
            <a:r>
              <a:rPr lang="tr-TR" b="1" u="sng" dirty="0" smtClean="0">
                <a:solidFill>
                  <a:schemeClr val="bg1"/>
                </a:solidFill>
              </a:rPr>
              <a:t/>
            </a:r>
            <a:br>
              <a:rPr lang="tr-TR" b="1" u="sng" dirty="0" smtClean="0">
                <a:solidFill>
                  <a:schemeClr val="bg1"/>
                </a:solidFill>
              </a:rPr>
            </a:br>
            <a:r>
              <a:rPr lang="tr-TR" b="1" dirty="0" smtClean="0">
                <a:solidFill>
                  <a:schemeClr val="bg1"/>
                </a:solidFill>
              </a:rPr>
              <a:t>EGE DENİZİ KARASULARININ GENİŞLİĞİ SORUNU</a:t>
            </a:r>
            <a:br>
              <a:rPr lang="tr-TR" b="1" dirty="0" smtClean="0">
                <a:solidFill>
                  <a:schemeClr val="bg1"/>
                </a:solidFill>
              </a:rPr>
            </a:br>
            <a:endParaRPr lang="tr-TR" b="1"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2">
            <a:lumMod val="60000"/>
            <a:lumOff val="40000"/>
          </a:schemeClr>
        </a:solidFill>
        <a:effectLst/>
      </p:bgPr>
    </p:bg>
    <p:spTree>
      <p:nvGrpSpPr>
        <p:cNvPr id="1" name=""/>
        <p:cNvGrpSpPr/>
        <p:nvPr/>
      </p:nvGrpSpPr>
      <p:grpSpPr>
        <a:xfrm>
          <a:off x="0" y="0"/>
          <a:ext cx="0" cy="0"/>
          <a:chOff x="0" y="0"/>
          <a:chExt cx="0" cy="0"/>
        </a:xfrm>
      </p:grpSpPr>
      <p:sp>
        <p:nvSpPr>
          <p:cNvPr id="5" name="1 Başlık"/>
          <p:cNvSpPr>
            <a:spLocks noGrp="1"/>
          </p:cNvSpPr>
          <p:nvPr>
            <p:ph type="title"/>
          </p:nvPr>
        </p:nvSpPr>
        <p:spPr/>
        <p:txBody>
          <a:bodyPr>
            <a:normAutofit fontScale="90000"/>
          </a:bodyPr>
          <a:lstStyle/>
          <a:p>
            <a:r>
              <a:rPr lang="tr-TR" u="sng" dirty="0" smtClean="0">
                <a:solidFill>
                  <a:schemeClr val="bg1"/>
                </a:solidFill>
              </a:rPr>
              <a:t/>
            </a:r>
            <a:br>
              <a:rPr lang="tr-TR" u="sng" dirty="0" smtClean="0">
                <a:solidFill>
                  <a:schemeClr val="bg1"/>
                </a:solidFill>
              </a:rPr>
            </a:br>
            <a:r>
              <a:rPr lang="tr-TR" b="1" dirty="0" smtClean="0">
                <a:solidFill>
                  <a:schemeClr val="bg1"/>
                </a:solidFill>
              </a:rPr>
              <a:t>EGE DENİZİ KARASULARININ GENİŞLİĞİ SORUNU</a:t>
            </a:r>
            <a:r>
              <a:rPr lang="tr-TR" dirty="0" smtClean="0">
                <a:solidFill>
                  <a:schemeClr val="bg1"/>
                </a:solidFill>
              </a:rPr>
              <a:t/>
            </a:r>
            <a:br>
              <a:rPr lang="tr-TR" dirty="0" smtClean="0">
                <a:solidFill>
                  <a:schemeClr val="bg1"/>
                </a:solidFill>
              </a:rPr>
            </a:br>
            <a:endParaRPr lang="tr-TR" b="1" dirty="0">
              <a:solidFill>
                <a:schemeClr val="bg1"/>
              </a:solidFill>
            </a:endParaRPr>
          </a:p>
        </p:txBody>
      </p:sp>
      <p:sp>
        <p:nvSpPr>
          <p:cNvPr id="6" name="2 İçerik Yer Tutucusu"/>
          <p:cNvSpPr txBox="1">
            <a:spLocks/>
          </p:cNvSpPr>
          <p:nvPr/>
        </p:nvSpPr>
        <p:spPr>
          <a:xfrm>
            <a:off x="457200" y="2428868"/>
            <a:ext cx="8229600" cy="3328998"/>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ts val="1200"/>
              </a:spcBef>
              <a:spcAft>
                <a:spcPts val="1200"/>
              </a:spcAft>
              <a:buClrTx/>
              <a:buSzTx/>
              <a:buFont typeface="Arial" pitchFamily="34" charset="0"/>
              <a:buChar char="•"/>
              <a:tabLst/>
              <a:defRPr/>
            </a:pPr>
            <a:r>
              <a:rPr lang="tr-TR" sz="3200" b="1" dirty="0" smtClean="0">
                <a:solidFill>
                  <a:schemeClr val="accent1">
                    <a:lumMod val="40000"/>
                    <a:lumOff val="60000"/>
                  </a:schemeClr>
                </a:solidFill>
              </a:rPr>
              <a:t>Yunanistan’ın</a:t>
            </a:r>
            <a:r>
              <a:rPr kumimoji="0" lang="tr-TR" sz="3200" b="1" i="0" u="none" strike="noStrike" kern="1200" cap="none" spc="0" normalizeH="0" baseline="0" noProof="0" dirty="0" smtClean="0">
                <a:ln>
                  <a:noFill/>
                </a:ln>
                <a:solidFill>
                  <a:schemeClr val="accent1">
                    <a:lumMod val="40000"/>
                    <a:lumOff val="60000"/>
                  </a:schemeClr>
                </a:solidFill>
                <a:effectLst/>
                <a:uLnTx/>
                <a:uFillTx/>
                <a:latin typeface="+mn-lt"/>
                <a:ea typeface="+mn-ea"/>
                <a:cs typeface="+mn-cs"/>
              </a:rPr>
              <a:t> iddiaları</a:t>
            </a:r>
          </a:p>
          <a:p>
            <a:pPr marL="742950" lvl="1" indent="-285750">
              <a:spcBef>
                <a:spcPts val="1200"/>
              </a:spcBef>
              <a:spcAft>
                <a:spcPts val="1200"/>
              </a:spcAft>
              <a:buFont typeface="Arial" pitchFamily="34" charset="0"/>
              <a:buChar char="–"/>
            </a:pPr>
            <a:r>
              <a:rPr lang="tr-TR" sz="2800" b="1" dirty="0" smtClean="0">
                <a:solidFill>
                  <a:schemeClr val="accent1">
                    <a:lumMod val="20000"/>
                    <a:lumOff val="80000"/>
                  </a:schemeClr>
                </a:solidFill>
              </a:rPr>
              <a:t>12 deniz mili </a:t>
            </a:r>
            <a:r>
              <a:rPr lang="tr-TR" sz="2800" dirty="0" smtClean="0">
                <a:solidFill>
                  <a:schemeClr val="accent1">
                    <a:lumMod val="20000"/>
                    <a:lumOff val="80000"/>
                  </a:schemeClr>
                </a:solidFill>
              </a:rPr>
              <a:t>genişliği </a:t>
            </a:r>
            <a:r>
              <a:rPr lang="tr-TR" sz="2800" b="1" dirty="0" smtClean="0">
                <a:solidFill>
                  <a:schemeClr val="accent1">
                    <a:lumMod val="20000"/>
                    <a:lumOff val="80000"/>
                  </a:schemeClr>
                </a:solidFill>
              </a:rPr>
              <a:t>uluslararası örf ve adet hukuku kuralıdır</a:t>
            </a:r>
            <a:r>
              <a:rPr lang="tr-TR" sz="2800" dirty="0" smtClean="0">
                <a:solidFill>
                  <a:schemeClr val="accent1">
                    <a:lumMod val="20000"/>
                    <a:lumOff val="80000"/>
                  </a:schemeClr>
                </a:solidFill>
              </a:rPr>
              <a:t> ve </a:t>
            </a:r>
            <a:r>
              <a:rPr lang="tr-TR" sz="2800" b="1" dirty="0" smtClean="0">
                <a:solidFill>
                  <a:schemeClr val="accent1">
                    <a:lumMod val="20000"/>
                    <a:lumOff val="80000"/>
                  </a:schemeClr>
                </a:solidFill>
              </a:rPr>
              <a:t>Ege Denizi’nde uygulanabilir.</a:t>
            </a:r>
          </a:p>
          <a:p>
            <a:pPr marL="742950" lvl="1" indent="-285750">
              <a:spcBef>
                <a:spcPts val="1200"/>
              </a:spcBef>
              <a:spcAft>
                <a:spcPts val="1200"/>
              </a:spcAft>
              <a:buFont typeface="Arial" pitchFamily="34" charset="0"/>
              <a:buChar char="–"/>
            </a:pPr>
            <a:r>
              <a:rPr lang="tr-TR" sz="2800" b="1" dirty="0" smtClean="0">
                <a:solidFill>
                  <a:schemeClr val="accent1">
                    <a:lumMod val="20000"/>
                    <a:lumOff val="80000"/>
                  </a:schemeClr>
                </a:solidFill>
              </a:rPr>
              <a:t>Karasularını saptamak </a:t>
            </a:r>
            <a:r>
              <a:rPr lang="tr-TR" sz="2800" b="1" dirty="0" smtClean="0">
                <a:solidFill>
                  <a:schemeClr val="accent1">
                    <a:lumMod val="75000"/>
                  </a:schemeClr>
                </a:solidFill>
              </a:rPr>
              <a:t>münhasıran </a:t>
            </a:r>
            <a:r>
              <a:rPr lang="tr-TR" sz="2800" b="1" dirty="0" smtClean="0">
                <a:solidFill>
                  <a:schemeClr val="accent1">
                    <a:lumMod val="20000"/>
                    <a:lumOff val="80000"/>
                  </a:schemeClr>
                </a:solidFill>
              </a:rPr>
              <a:t>devletin yetkisindedir.</a:t>
            </a:r>
          </a:p>
          <a:p>
            <a:pPr marL="742950" marR="0" lvl="1" indent="-285750" algn="l" defTabSz="914400" rtl="0" eaLnBrk="1" fontAlgn="auto" latinLnBrk="0" hangingPunct="1">
              <a:lnSpc>
                <a:spcPct val="100000"/>
              </a:lnSpc>
              <a:spcBef>
                <a:spcPts val="1200"/>
              </a:spcBef>
              <a:spcAft>
                <a:spcPts val="1200"/>
              </a:spcAft>
              <a:buClrTx/>
              <a:buSzTx/>
              <a:buFont typeface="Arial" pitchFamily="34" charset="0"/>
              <a:buChar char="–"/>
              <a:tabLst/>
              <a:defRPr/>
            </a:pPr>
            <a:endParaRPr kumimoji="0" lang="tr-TR" sz="2800" b="0" i="0" u="none" strike="noStrike" kern="1200" cap="none" spc="0" normalizeH="0" baseline="0" noProof="0" dirty="0" smtClean="0">
              <a:ln>
                <a:noFill/>
              </a:ln>
              <a:solidFill>
                <a:schemeClr val="accent1">
                  <a:lumMod val="20000"/>
                  <a:lumOff val="80000"/>
                </a:schemeClr>
              </a:solidFill>
              <a:effectLst/>
              <a:uLnTx/>
              <a:uFillTx/>
              <a:latin typeface="+mn-lt"/>
              <a:ea typeface="+mn-ea"/>
              <a:cs typeface="+mn-cs"/>
            </a:endParaRPr>
          </a:p>
          <a:p>
            <a:pPr marL="742950" marR="0" lvl="1" indent="-285750" algn="l" defTabSz="914400" rtl="0" eaLnBrk="1" fontAlgn="auto" latinLnBrk="0" hangingPunct="1">
              <a:lnSpc>
                <a:spcPct val="100000"/>
              </a:lnSpc>
              <a:spcBef>
                <a:spcPts val="1200"/>
              </a:spcBef>
              <a:spcAft>
                <a:spcPts val="1200"/>
              </a:spcAft>
              <a:buClrTx/>
              <a:buSzTx/>
              <a:buFont typeface="Arial" pitchFamily="34" charset="0"/>
              <a:buChar char="–"/>
              <a:tabLst/>
              <a:defRPr/>
            </a:pPr>
            <a:endParaRPr kumimoji="0" lang="tr-TR" sz="2800" b="1" i="0" u="none" strike="noStrike" kern="1200" cap="none" spc="0" normalizeH="0" baseline="0" noProof="0" dirty="0" smtClean="0">
              <a:ln>
                <a:noFill/>
              </a:ln>
              <a:solidFill>
                <a:schemeClr val="accent1">
                  <a:lumMod val="50000"/>
                </a:schemeClr>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dow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wipe(down)">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wipe(down)">
                                      <p:cBhvr>
                                        <p:cTn id="17"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1466</TotalTime>
  <Words>231</Words>
  <Application>Microsoft Office PowerPoint</Application>
  <PresentationFormat>Ekran Gösterisi (4:3)</PresentationFormat>
  <Paragraphs>48</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Ofis Teması</vt:lpstr>
      <vt:lpstr>TÜRKİYE’NİN KARASULARI</vt:lpstr>
      <vt:lpstr>TÜRKİYE’NİN KARASULARI</vt:lpstr>
      <vt:lpstr>TÜRKİYE’NİN KARASULARI</vt:lpstr>
      <vt:lpstr>TÜRKİYE’NİN KARASULARI</vt:lpstr>
      <vt:lpstr>TÜRKİYE’NİN KARASULARI </vt:lpstr>
      <vt:lpstr> EGE DENİZİ KARASULARININ GENİŞLİĞİ SORUNU </vt:lpstr>
      <vt:lpstr> EGE DENİZİ KARASULARININ GENİŞLİĞİ SORUNU </vt:lpstr>
      <vt:lpstr> EGE DENİZİ KARASULARININ GENİŞLİĞİ SORUNU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milletlerarası kamu hukuku</dc:title>
  <dc:creator>Erkan AKDOĞAN</dc:creator>
  <cp:lastModifiedBy>Erkan Akdogan</cp:lastModifiedBy>
  <cp:revision>224</cp:revision>
  <dcterms:modified xsi:type="dcterms:W3CDTF">2018-02-15T16:15:57Z</dcterms:modified>
</cp:coreProperties>
</file>