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1164"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1BF129-D6C5-402D-8244-2D064E64EB0F}" type="datetimeFigureOut">
              <a:rPr lang="tr-TR" smtClean="0"/>
              <a:t>10.5.2020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3A3C23-5BD4-4C6E-9D35-12AB164C7E37}" type="slidenum">
              <a:rPr lang="tr-TR" smtClean="0"/>
              <a:t>‹#›</a:t>
            </a:fld>
            <a:endParaRPr lang="tr-TR"/>
          </a:p>
        </p:txBody>
      </p:sp>
    </p:spTree>
    <p:extLst>
      <p:ext uri="{BB962C8B-B14F-4D97-AF65-F5344CB8AC3E}">
        <p14:creationId xmlns:p14="http://schemas.microsoft.com/office/powerpoint/2010/main" val="3976978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6D3A3C23-5BD4-4C6E-9D35-12AB164C7E37}" type="slidenum">
              <a:rPr lang="tr-TR" smtClean="0"/>
              <a:t>6</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12971B5F-6132-441D-9C86-45F82D556C47}" type="datetimeFigureOut">
              <a:rPr lang="tr-TR" smtClean="0"/>
              <a:t>10.5.2020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3061C24B-F199-49CC-AF9C-0B71325A7DED}"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2971B5F-6132-441D-9C86-45F82D556C47}" type="datetimeFigureOut">
              <a:rPr lang="tr-TR" smtClean="0"/>
              <a:t>10.5.2020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061C24B-F199-49CC-AF9C-0B71325A7DED}"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tayk.org.tr/kulubumuz" TargetMode="External"/><Relationship Id="rId2" Type="http://schemas.openxmlformats.org/officeDocument/2006/relationships/hyperlink" Target="https://app.box.com/s/y14lw4bb6re72jomy56l" TargetMode="External"/><Relationship Id="rId1" Type="http://schemas.openxmlformats.org/officeDocument/2006/relationships/slideLayout" Target="../slideLayouts/slideLayout2.xml"/><Relationship Id="rId5" Type="http://schemas.openxmlformats.org/officeDocument/2006/relationships/hyperlink" Target="https://www.milliyet.com.tr/yerel-haberler/istanbul/istanbul-bogazi-nda-yelken-sov-10379370" TargetMode="External"/><Relationship Id="rId4" Type="http://schemas.openxmlformats.org/officeDocument/2006/relationships/hyperlink" Target="https://www.posta.com.tr/deniz-kuvvetleri-kupasi-yat-yarisi-24002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214414" y="785794"/>
            <a:ext cx="7406640" cy="2543754"/>
          </a:xfrm>
        </p:spPr>
        <p:txBody>
          <a:bodyPr>
            <a:noAutofit/>
          </a:bodyPr>
          <a:lstStyle/>
          <a:p>
            <a:r>
              <a:rPr lang="tr-TR" sz="5400" b="1" dirty="0" smtClean="0">
                <a:solidFill>
                  <a:schemeClr val="tx2"/>
                </a:solidFill>
              </a:rPr>
              <a:t>TÜRKİYE’DE AÇIKDENİZ                       YAT YARIŞLARI </a:t>
            </a:r>
            <a:endParaRPr lang="tr-TR" sz="5400" b="1" dirty="0">
              <a:solidFill>
                <a:schemeClr val="tx2"/>
              </a:solidFill>
            </a:endParaRPr>
          </a:p>
        </p:txBody>
      </p:sp>
      <p:pic>
        <p:nvPicPr>
          <p:cNvPr id="6" name="5 Resim" descr="y2spjw2r.lcc.jpg"/>
          <p:cNvPicPr>
            <a:picLocks noChangeAspect="1"/>
          </p:cNvPicPr>
          <p:nvPr/>
        </p:nvPicPr>
        <p:blipFill>
          <a:blip r:embed="rId2"/>
          <a:stretch>
            <a:fillRect/>
          </a:stretch>
        </p:blipFill>
        <p:spPr>
          <a:xfrm>
            <a:off x="5072066" y="3786190"/>
            <a:ext cx="3645616" cy="242889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728" y="428604"/>
            <a:ext cx="7498080" cy="1143000"/>
          </a:xfrm>
        </p:spPr>
        <p:txBody>
          <a:bodyPr>
            <a:normAutofit fontScale="90000"/>
          </a:bodyPr>
          <a:lstStyle/>
          <a:p>
            <a:r>
              <a:rPr lang="tr-TR" b="1" dirty="0" smtClean="0">
                <a:latin typeface="Times New Roman" pitchFamily="18" charset="0"/>
                <a:cs typeface="Times New Roman" pitchFamily="18" charset="0"/>
              </a:rPr>
              <a:t>Deniz Kuvvetleri Kupası Yat Yarışı</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latin typeface="Times New Roman" pitchFamily="18" charset="0"/>
                <a:cs typeface="Times New Roman" pitchFamily="18" charset="0"/>
              </a:rPr>
              <a:t>Türkiye </a:t>
            </a:r>
            <a:r>
              <a:rPr lang="tr-TR" dirty="0" err="1" smtClean="0">
                <a:latin typeface="Times New Roman" pitchFamily="18" charset="0"/>
                <a:cs typeface="Times New Roman" pitchFamily="18" charset="0"/>
              </a:rPr>
              <a:t>Açıkdeniz</a:t>
            </a:r>
            <a:r>
              <a:rPr lang="tr-TR" dirty="0" smtClean="0">
                <a:latin typeface="Times New Roman" pitchFamily="18" charset="0"/>
                <a:cs typeface="Times New Roman" pitchFamily="18" charset="0"/>
              </a:rPr>
              <a:t> Yarış Kulübü ve Ege </a:t>
            </a:r>
            <a:r>
              <a:rPr lang="tr-TR" dirty="0" err="1" smtClean="0">
                <a:latin typeface="Times New Roman" pitchFamily="18" charset="0"/>
                <a:cs typeface="Times New Roman" pitchFamily="18" charset="0"/>
              </a:rPr>
              <a:t>Açıkdeniz</a:t>
            </a:r>
            <a:r>
              <a:rPr lang="tr-TR" dirty="0" smtClean="0">
                <a:latin typeface="Times New Roman" pitchFamily="18" charset="0"/>
                <a:cs typeface="Times New Roman" pitchFamily="18" charset="0"/>
              </a:rPr>
              <a:t> Yat Kulübü tarafından organize edilen ve dün startı Kuzey Deniz Saha Komutanı Tümamiral Hasan Şükrü Korlu tarafından İstanbul Boğazı’nda Çengelköy açıklarından verilen yatlar, Marmara Denizi yönünden Çanakkale Boğazı’nda giriş yaptı.</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Yatların boğaz geçişi sırasında, Gemi Trafik Hizmetleri Müdürlüğü yetkilileri, gemileri dikkatli yol almaları konusunda uyardı.</a:t>
            </a:r>
            <a:r>
              <a:rPr lang="tr-TR" dirty="0" smtClean="0"/>
              <a:t/>
            </a:r>
            <a:br>
              <a:rPr lang="tr-TR" dirty="0" smtClean="0"/>
            </a:br>
            <a:r>
              <a:rPr lang="tr-TR" dirty="0" smtClean="0"/>
              <a:t/>
            </a:r>
            <a:br>
              <a:rPr lang="tr-TR" dirty="0" smtClean="0"/>
            </a:br>
            <a:endParaRPr lang="tr-TR" dirty="0"/>
          </a:p>
        </p:txBody>
      </p:sp>
      <p:sp>
        <p:nvSpPr>
          <p:cNvPr id="4" name="3 Metin kutusu"/>
          <p:cNvSpPr txBox="1"/>
          <p:nvPr/>
        </p:nvSpPr>
        <p:spPr>
          <a:xfrm>
            <a:off x="8843918" y="6488668"/>
            <a:ext cx="300082" cy="369332"/>
          </a:xfrm>
          <a:prstGeom prst="rect">
            <a:avLst/>
          </a:prstGeom>
          <a:noFill/>
        </p:spPr>
        <p:txBody>
          <a:bodyPr wrap="none" rtlCol="0">
            <a:spAutoFit/>
          </a:bodyPr>
          <a:lstStyle/>
          <a:p>
            <a:r>
              <a:rPr lang="tr-TR" dirty="0" smtClean="0"/>
              <a:t>9</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785794"/>
            <a:ext cx="3493582" cy="5462606"/>
          </a:xfrm>
        </p:spPr>
        <p:txBody>
          <a:bodyPr>
            <a:normAutofit fontScale="85000" lnSpcReduction="10000"/>
          </a:bodyPr>
          <a:lstStyle/>
          <a:p>
            <a:r>
              <a:rPr lang="tr-TR" dirty="0" smtClean="0">
                <a:latin typeface="Times New Roman" pitchFamily="18" charset="0"/>
                <a:cs typeface="Times New Roman" pitchFamily="18" charset="0"/>
              </a:rPr>
              <a:t>Türkiye’nin yanı sıra Rusya, Yunanistan ve Almanya’dan toplam 61 yatın kayıt yaptırdığı yarış, 295 deniz mili uzunluğundaki rotada yapılacak. Organizasyon, 14 Ağustos Perşembe günü İzmir Seferihisar’daki Sığacık Körfezi’nde sona erecek.</a:t>
            </a:r>
            <a:endParaRPr lang="tr-TR" dirty="0">
              <a:latin typeface="Times New Roman" pitchFamily="18" charset="0"/>
              <a:cs typeface="Times New Roman" pitchFamily="18" charset="0"/>
            </a:endParaRPr>
          </a:p>
        </p:txBody>
      </p:sp>
      <p:pic>
        <p:nvPicPr>
          <p:cNvPr id="4" name="3 Resim" descr="5ae0a48766a97c82afd4c1c7.jpg"/>
          <p:cNvPicPr>
            <a:picLocks noChangeAspect="1"/>
          </p:cNvPicPr>
          <p:nvPr/>
        </p:nvPicPr>
        <p:blipFill>
          <a:blip r:embed="rId2"/>
          <a:stretch>
            <a:fillRect/>
          </a:stretch>
        </p:blipFill>
        <p:spPr>
          <a:xfrm>
            <a:off x="4714876" y="2500306"/>
            <a:ext cx="4140702" cy="2500330"/>
          </a:xfrm>
          <a:prstGeom prst="rect">
            <a:avLst/>
          </a:prstGeom>
        </p:spPr>
      </p:pic>
      <p:sp>
        <p:nvSpPr>
          <p:cNvPr id="5" name="4 Metin kutusu"/>
          <p:cNvSpPr txBox="1"/>
          <p:nvPr/>
        </p:nvSpPr>
        <p:spPr>
          <a:xfrm>
            <a:off x="8728502" y="6488668"/>
            <a:ext cx="415498" cy="369332"/>
          </a:xfrm>
          <a:prstGeom prst="rect">
            <a:avLst/>
          </a:prstGeom>
          <a:noFill/>
        </p:spPr>
        <p:txBody>
          <a:bodyPr wrap="none" rtlCol="0">
            <a:spAutoFit/>
          </a:bodyPr>
          <a:lstStyle/>
          <a:p>
            <a:r>
              <a:rPr lang="tr-TR" dirty="0" smtClean="0"/>
              <a:t>10</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Times New Roman" pitchFamily="18" charset="0"/>
                <a:cs typeface="Times New Roman" pitchFamily="18" charset="0"/>
              </a:rPr>
              <a:t>KAYNAKÇA</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r>
              <a:rPr lang="tr-TR" dirty="0" smtClean="0">
                <a:hlinkClick r:id="rId2"/>
              </a:rPr>
              <a:t>https://app.box.com/s/y14lw4bb6re72jomy56l</a:t>
            </a:r>
            <a:endParaRPr lang="tr-TR" dirty="0" smtClean="0"/>
          </a:p>
          <a:p>
            <a:r>
              <a:rPr lang="tr-TR" dirty="0" smtClean="0">
                <a:hlinkClick r:id="rId3"/>
              </a:rPr>
              <a:t>http://www.</a:t>
            </a:r>
            <a:r>
              <a:rPr lang="tr-TR" dirty="0" err="1" smtClean="0">
                <a:hlinkClick r:id="rId3"/>
              </a:rPr>
              <a:t>tayk</a:t>
            </a:r>
            <a:r>
              <a:rPr lang="tr-TR" dirty="0" smtClean="0">
                <a:hlinkClick r:id="rId3"/>
              </a:rPr>
              <a:t>.</a:t>
            </a:r>
            <a:r>
              <a:rPr lang="tr-TR" dirty="0" err="1" smtClean="0">
                <a:hlinkClick r:id="rId3"/>
              </a:rPr>
              <a:t>org.tr</a:t>
            </a:r>
            <a:r>
              <a:rPr lang="tr-TR" dirty="0" smtClean="0">
                <a:hlinkClick r:id="rId3"/>
              </a:rPr>
              <a:t>/</a:t>
            </a:r>
            <a:r>
              <a:rPr lang="tr-TR" dirty="0" err="1" smtClean="0">
                <a:hlinkClick r:id="rId3"/>
              </a:rPr>
              <a:t>kulubumuz</a:t>
            </a:r>
            <a:endParaRPr lang="tr-TR" dirty="0" smtClean="0"/>
          </a:p>
          <a:p>
            <a:r>
              <a:rPr lang="tr-TR" dirty="0" smtClean="0">
                <a:hlinkClick r:id="rId4"/>
              </a:rPr>
              <a:t>https://www.posta.com.tr/deniz-kuvvetleri-kupasi-yat-yarisi-240022</a:t>
            </a:r>
            <a:endParaRPr lang="tr-TR" dirty="0" smtClean="0"/>
          </a:p>
          <a:p>
            <a:r>
              <a:rPr lang="tr-TR" dirty="0" smtClean="0">
                <a:hlinkClick r:id="rId5"/>
              </a:rPr>
              <a:t>https://www.milliyet.com.tr/yerel-haberler/istanbul/istanbul-bogazi-nda-yelken-sov-10379370</a:t>
            </a:r>
            <a:endParaRPr lang="tr-TR" dirty="0"/>
          </a:p>
        </p:txBody>
      </p:sp>
      <p:sp>
        <p:nvSpPr>
          <p:cNvPr id="4" name="3 Metin kutusu"/>
          <p:cNvSpPr txBox="1"/>
          <p:nvPr/>
        </p:nvSpPr>
        <p:spPr>
          <a:xfrm>
            <a:off x="8728502" y="6488668"/>
            <a:ext cx="415498" cy="369332"/>
          </a:xfrm>
          <a:prstGeom prst="rect">
            <a:avLst/>
          </a:prstGeom>
          <a:noFill/>
        </p:spPr>
        <p:txBody>
          <a:bodyPr wrap="none" rtlCol="0">
            <a:spAutoFit/>
          </a:bodyPr>
          <a:lstStyle/>
          <a:p>
            <a:r>
              <a:rPr lang="tr-TR" dirty="0" smtClean="0"/>
              <a:t>11</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85852" y="1071546"/>
            <a:ext cx="7498080" cy="4800600"/>
          </a:xfrm>
        </p:spPr>
        <p:txBody>
          <a:bodyPr>
            <a:normAutofit fontScale="92500" lnSpcReduction="10000"/>
          </a:bodyPr>
          <a:lstStyle/>
          <a:p>
            <a:r>
              <a:rPr lang="tr-TR" dirty="0" smtClean="0">
                <a:latin typeface="Times New Roman" pitchFamily="18" charset="0"/>
                <a:cs typeface="Times New Roman" pitchFamily="18" charset="0"/>
              </a:rPr>
              <a:t>Yelkencilik zamanımızda bir hobiden daha çok spor olarak görülüyor. İnsanoğlunun denize çıkışından zamanımıza kadar yelken bir ulaşım vasıtası olarak görülmüştür. Dizel motorların gelişip kullanılmasına kadar yelken denizde tek güç olarak kalmıştır. Daha önce kullanılan buharlı gemiler bile asıl güç olarak rüzgarı kullanmıştır. Geçmişte hiçbir denizcinin (İngilizcesi “</a:t>
            </a:r>
            <a:r>
              <a:rPr lang="tr-TR" dirty="0" err="1" smtClean="0">
                <a:latin typeface="Times New Roman" pitchFamily="18" charset="0"/>
                <a:cs typeface="Times New Roman" pitchFamily="18" charset="0"/>
              </a:rPr>
              <a:t>sailor</a:t>
            </a:r>
            <a:r>
              <a:rPr lang="tr-TR" dirty="0" smtClean="0">
                <a:latin typeface="Times New Roman" pitchFamily="18" charset="0"/>
                <a:cs typeface="Times New Roman" pitchFamily="18" charset="0"/>
              </a:rPr>
              <a:t>” yani “</a:t>
            </a:r>
            <a:r>
              <a:rPr lang="tr-TR" dirty="0" err="1" smtClean="0">
                <a:latin typeface="Times New Roman" pitchFamily="18" charset="0"/>
                <a:cs typeface="Times New Roman" pitchFamily="18" charset="0"/>
              </a:rPr>
              <a:t>yelkenci”dir</a:t>
            </a:r>
            <a:r>
              <a:rPr lang="tr-TR" dirty="0" smtClean="0">
                <a:latin typeface="Times New Roman" pitchFamily="18" charset="0"/>
                <a:cs typeface="Times New Roman" pitchFamily="18" charset="0"/>
              </a:rPr>
              <a:t>) kendisini sporcu olarak gördüğünü söyleyemeyiz. </a:t>
            </a:r>
            <a:endParaRPr lang="tr-TR" dirty="0">
              <a:latin typeface="Times New Roman" pitchFamily="18" charset="0"/>
              <a:cs typeface="Times New Roman" pitchFamily="18" charset="0"/>
            </a:endParaRPr>
          </a:p>
        </p:txBody>
      </p:sp>
      <p:sp>
        <p:nvSpPr>
          <p:cNvPr id="5" name="4 Metin kutusu"/>
          <p:cNvSpPr txBox="1"/>
          <p:nvPr/>
        </p:nvSpPr>
        <p:spPr>
          <a:xfrm>
            <a:off x="8843918" y="6488668"/>
            <a:ext cx="300082" cy="369332"/>
          </a:xfrm>
          <a:prstGeom prst="rect">
            <a:avLst/>
          </a:prstGeom>
          <a:noFill/>
        </p:spPr>
        <p:txBody>
          <a:bodyPr wrap="none" rtlCol="0">
            <a:spAutoFit/>
          </a:bodyPr>
          <a:lstStyle/>
          <a:p>
            <a:r>
              <a:rPr lang="tr-TR" dirty="0" smtClean="0"/>
              <a:t>1</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1538" y="571480"/>
            <a:ext cx="3357586" cy="5715040"/>
          </a:xfrm>
        </p:spPr>
        <p:txBody>
          <a:bodyPr>
            <a:normAutofit fontScale="92500" lnSpcReduction="20000"/>
          </a:bodyPr>
          <a:lstStyle/>
          <a:p>
            <a:r>
              <a:rPr lang="tr-TR" dirty="0" smtClean="0">
                <a:latin typeface="Times New Roman" pitchFamily="18" charset="0"/>
                <a:cs typeface="Times New Roman" pitchFamily="18" charset="0"/>
              </a:rPr>
              <a:t>Hollandalıların ve İngiliz asillerinin küçük tekneleri spor için kullanması ile yelken sporu ortaya çıkmıştır.</a:t>
            </a:r>
          </a:p>
          <a:p>
            <a:r>
              <a:rPr lang="tr-TR" dirty="0" smtClean="0">
                <a:latin typeface="Times New Roman" pitchFamily="18" charset="0"/>
                <a:cs typeface="Times New Roman" pitchFamily="18" charset="0"/>
              </a:rPr>
              <a:t>Türkiye’de yelkenli yatçılığın bir spor değil bir yaşam tarzı olduğunu Türkiye’deki tekne dağılımı ile doğrulanır. </a:t>
            </a:r>
            <a:endParaRPr lang="tr-TR" dirty="0">
              <a:latin typeface="Times New Roman" pitchFamily="18" charset="0"/>
              <a:cs typeface="Times New Roman" pitchFamily="18" charset="0"/>
            </a:endParaRPr>
          </a:p>
        </p:txBody>
      </p:sp>
      <p:pic>
        <p:nvPicPr>
          <p:cNvPr id="4" name="3 Resim" descr="giqmhsrq.ljq.jpg"/>
          <p:cNvPicPr>
            <a:picLocks noChangeAspect="1"/>
          </p:cNvPicPr>
          <p:nvPr/>
        </p:nvPicPr>
        <p:blipFill>
          <a:blip r:embed="rId2"/>
          <a:stretch>
            <a:fillRect/>
          </a:stretch>
        </p:blipFill>
        <p:spPr>
          <a:xfrm>
            <a:off x="4714876" y="642918"/>
            <a:ext cx="4143104" cy="3071834"/>
          </a:xfrm>
          <a:prstGeom prst="rect">
            <a:avLst/>
          </a:prstGeom>
        </p:spPr>
      </p:pic>
      <p:sp>
        <p:nvSpPr>
          <p:cNvPr id="6" name="5 Metin kutusu"/>
          <p:cNvSpPr txBox="1"/>
          <p:nvPr/>
        </p:nvSpPr>
        <p:spPr>
          <a:xfrm>
            <a:off x="8843918" y="6488668"/>
            <a:ext cx="300082" cy="369332"/>
          </a:xfrm>
          <a:prstGeom prst="rect">
            <a:avLst/>
          </a:prstGeom>
          <a:noFill/>
        </p:spPr>
        <p:txBody>
          <a:bodyPr wrap="none" rtlCol="0">
            <a:spAutoFit/>
          </a:bodyPr>
          <a:lstStyle/>
          <a:p>
            <a:r>
              <a:rPr lang="tr-TR" dirty="0" smtClean="0"/>
              <a:t>2</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642918"/>
            <a:ext cx="7498080" cy="5605482"/>
          </a:xfrm>
        </p:spPr>
        <p:txBody>
          <a:bodyPr>
            <a:normAutofit/>
          </a:bodyPr>
          <a:lstStyle/>
          <a:p>
            <a:r>
              <a:rPr lang="tr-TR" sz="3000" dirty="0" smtClean="0">
                <a:latin typeface="Times New Roman" pitchFamily="18" charset="0"/>
                <a:cs typeface="Times New Roman" pitchFamily="18" charset="0"/>
              </a:rPr>
              <a:t>Son zamanların denizde yaşamı yelkenli yat olunca, yelkencilik de büyük ölçüde spor olarak algılandığından yelkenli yatçılık eğitimi büyük ölçüde spor ağırlıklı olarak verilmeye başlandı.</a:t>
            </a:r>
          </a:p>
          <a:p>
            <a:r>
              <a:rPr lang="tr-TR" sz="3000" dirty="0" smtClean="0">
                <a:latin typeface="Times New Roman" pitchFamily="18" charset="0"/>
                <a:cs typeface="Times New Roman" pitchFamily="18" charset="0"/>
              </a:rPr>
              <a:t>Bu konuda Türkiye’deki yarışları, yelkencilik ve yatçılık eğitim faaliyetlerini ise TÜRKİYE AÇIK DENİZ YARIŞ KULÜBÜ(TAYK) organize etmektedir. </a:t>
            </a:r>
          </a:p>
          <a:p>
            <a:endParaRPr lang="tr-TR" sz="3000" dirty="0">
              <a:latin typeface="Times New Roman" pitchFamily="18" charset="0"/>
              <a:cs typeface="Times New Roman" pitchFamily="18" charset="0"/>
            </a:endParaRPr>
          </a:p>
        </p:txBody>
      </p:sp>
      <p:sp>
        <p:nvSpPr>
          <p:cNvPr id="4" name="3 Metin kutusu"/>
          <p:cNvSpPr txBox="1"/>
          <p:nvPr/>
        </p:nvSpPr>
        <p:spPr>
          <a:xfrm>
            <a:off x="8843918" y="6488668"/>
            <a:ext cx="300082" cy="369332"/>
          </a:xfrm>
          <a:prstGeom prst="rect">
            <a:avLst/>
          </a:prstGeom>
          <a:noFill/>
        </p:spPr>
        <p:txBody>
          <a:bodyPr wrap="none" rtlCol="0">
            <a:spAutoFit/>
          </a:bodyPr>
          <a:lstStyle/>
          <a:p>
            <a:r>
              <a:rPr lang="tr-TR" dirty="0" smtClean="0"/>
              <a:t>3</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TÜRKİYE AÇIKDENİZ YARIŞ KULÜBÜ (TAYK) </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latin typeface="Times New Roman" pitchFamily="18" charset="0"/>
                <a:cs typeface="Times New Roman" pitchFamily="18" charset="0"/>
              </a:rPr>
              <a:t>08 Mayıs 1971 tarihinde; yarışlara katılan dönemin ünlü Türk yatçıları olan </a:t>
            </a:r>
            <a:r>
              <a:rPr lang="tr-TR" dirty="0" err="1" smtClean="0">
                <a:latin typeface="Times New Roman" pitchFamily="18" charset="0"/>
                <a:cs typeface="Times New Roman" pitchFamily="18" charset="0"/>
              </a:rPr>
              <a:t>Cent</a:t>
            </a:r>
            <a:r>
              <a:rPr lang="tr-TR" dirty="0" smtClean="0">
                <a:latin typeface="Times New Roman" pitchFamily="18" charset="0"/>
                <a:cs typeface="Times New Roman" pitchFamily="18" charset="0"/>
              </a:rPr>
              <a:t> ARDAN, Samim ARDUMAN, Faruk BİRGEN, Fahir ÇELİKBAŞ, İzzettin ÇİNTAV, Süleyman DİRVANA, </a:t>
            </a:r>
            <a:r>
              <a:rPr lang="tr-TR" dirty="0" err="1" smtClean="0">
                <a:latin typeface="Times New Roman" pitchFamily="18" charset="0"/>
                <a:cs typeface="Times New Roman" pitchFamily="18" charset="0"/>
              </a:rPr>
              <a:t>Spiridon</a:t>
            </a:r>
            <a:r>
              <a:rPr lang="tr-TR" dirty="0" smtClean="0">
                <a:latin typeface="Times New Roman" pitchFamily="18" charset="0"/>
                <a:cs typeface="Times New Roman" pitchFamily="18" charset="0"/>
              </a:rPr>
              <a:t> ETNOPULOS, Kerim KERİMOĞLU, Muhittin ÖNEY, Nedim ÖZGEN, </a:t>
            </a:r>
            <a:r>
              <a:rPr lang="tr-TR" dirty="0" err="1" smtClean="0">
                <a:latin typeface="Times New Roman" pitchFamily="18" charset="0"/>
                <a:cs typeface="Times New Roman" pitchFamily="18" charset="0"/>
              </a:rPr>
              <a:t>Alberto</a:t>
            </a:r>
            <a:r>
              <a:rPr lang="tr-TR" dirty="0" smtClean="0">
                <a:latin typeface="Times New Roman" pitchFamily="18" charset="0"/>
                <a:cs typeface="Times New Roman" pitchFamily="18" charset="0"/>
              </a:rPr>
              <a:t> PENHAS, İzzet PENSOY, </a:t>
            </a:r>
            <a:r>
              <a:rPr lang="tr-TR" dirty="0" err="1" smtClean="0">
                <a:latin typeface="Times New Roman" pitchFamily="18" charset="0"/>
                <a:cs typeface="Times New Roman" pitchFamily="18" charset="0"/>
              </a:rPr>
              <a:t>Şakir</a:t>
            </a:r>
            <a:r>
              <a:rPr lang="tr-TR" dirty="0" smtClean="0">
                <a:latin typeface="Times New Roman" pitchFamily="18" charset="0"/>
                <a:cs typeface="Times New Roman" pitchFamily="18" charset="0"/>
              </a:rPr>
              <a:t> SABUNCUOĞLU, Semih TUĞLU ve Muammer TUKSAVUL; </a:t>
            </a:r>
            <a:r>
              <a:rPr lang="tr-TR" dirty="0" err="1" smtClean="0">
                <a:latin typeface="Times New Roman" pitchFamily="18" charset="0"/>
                <a:cs typeface="Times New Roman" pitchFamily="18" charset="0"/>
              </a:rPr>
              <a:t>yacht</a:t>
            </a:r>
            <a:r>
              <a:rPr lang="tr-TR" dirty="0" smtClean="0">
                <a:latin typeface="Times New Roman" pitchFamily="18" charset="0"/>
                <a:cs typeface="Times New Roman" pitchFamily="18" charset="0"/>
              </a:rPr>
              <a:t> yarışlarını uluslararası kurallara göre yapmak, yine uluslararası ölçü ve handikap sistemlerini Türkiye’ye getirmek, Türkiye’de yapılacak olan yarışlara yabancı yatçıları davet etmek ve Türk </a:t>
            </a:r>
            <a:r>
              <a:rPr lang="tr-TR" dirty="0" err="1" smtClean="0">
                <a:latin typeface="Times New Roman" pitchFamily="18" charset="0"/>
                <a:cs typeface="Times New Roman" pitchFamily="18" charset="0"/>
              </a:rPr>
              <a:t>yachtçılarının</a:t>
            </a:r>
            <a:r>
              <a:rPr lang="tr-TR" dirty="0" smtClean="0">
                <a:latin typeface="Times New Roman" pitchFamily="18" charset="0"/>
                <a:cs typeface="Times New Roman" pitchFamily="18" charset="0"/>
              </a:rPr>
              <a:t> da yurt dışında yapılacak yarışlara katılarak Türk yatçılığını tanıtabilmeleri amacı ile </a:t>
            </a:r>
            <a:r>
              <a:rPr lang="tr-TR" dirty="0" err="1" smtClean="0">
                <a:latin typeface="Times New Roman" pitchFamily="18" charset="0"/>
                <a:cs typeface="Times New Roman" pitchFamily="18" charset="0"/>
              </a:rPr>
              <a:t>Açıkdeniz</a:t>
            </a:r>
            <a:r>
              <a:rPr lang="tr-TR" dirty="0" smtClean="0">
                <a:latin typeface="Times New Roman" pitchFamily="18" charset="0"/>
                <a:cs typeface="Times New Roman" pitchFamily="18" charset="0"/>
              </a:rPr>
              <a:t> Yarış Kulübü’nü (AYK) kurmuşlardır.</a:t>
            </a:r>
            <a:endParaRPr lang="tr-TR" dirty="0">
              <a:latin typeface="Times New Roman" pitchFamily="18" charset="0"/>
              <a:cs typeface="Times New Roman" pitchFamily="18" charset="0"/>
            </a:endParaRPr>
          </a:p>
        </p:txBody>
      </p:sp>
      <p:sp>
        <p:nvSpPr>
          <p:cNvPr id="4" name="3 Metin kutusu"/>
          <p:cNvSpPr txBox="1"/>
          <p:nvPr/>
        </p:nvSpPr>
        <p:spPr>
          <a:xfrm>
            <a:off x="8843918" y="6488668"/>
            <a:ext cx="300082" cy="369332"/>
          </a:xfrm>
          <a:prstGeom prst="rect">
            <a:avLst/>
          </a:prstGeom>
          <a:noFill/>
        </p:spPr>
        <p:txBody>
          <a:bodyPr wrap="none" rtlCol="0">
            <a:spAutoFit/>
          </a:bodyPr>
          <a:lstStyle/>
          <a:p>
            <a:r>
              <a:rPr lang="tr-TR" dirty="0" smtClean="0"/>
              <a:t>4</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00100" y="285728"/>
            <a:ext cx="4857784" cy="6572272"/>
          </a:xfrm>
        </p:spPr>
        <p:txBody>
          <a:bodyPr>
            <a:normAutofit fontScale="85000" lnSpcReduction="10000"/>
          </a:bodyPr>
          <a:lstStyle/>
          <a:p>
            <a:r>
              <a:rPr lang="tr-TR" dirty="0" smtClean="0">
                <a:latin typeface="Times New Roman" pitchFamily="18" charset="0"/>
                <a:cs typeface="Times New Roman" pitchFamily="18" charset="0"/>
              </a:rPr>
              <a:t>İlk uluslararası organizasyon olarak 1980 yılında La Trans </a:t>
            </a:r>
            <a:r>
              <a:rPr lang="tr-TR" dirty="0" err="1" smtClean="0">
                <a:latin typeface="Times New Roman" pitchFamily="18" charset="0"/>
                <a:cs typeface="Times New Roman" pitchFamily="18" charset="0"/>
              </a:rPr>
              <a:t>Mediterranée</a:t>
            </a:r>
            <a:r>
              <a:rPr lang="tr-TR" dirty="0" smtClean="0">
                <a:latin typeface="Times New Roman" pitchFamily="18" charset="0"/>
                <a:cs typeface="Times New Roman" pitchFamily="18" charset="0"/>
              </a:rPr>
              <a:t> yarışının bir ayağını Kuşadası’na alarak oradan Kuşadası-Pire etabını organizasyonunu yapmış, 1990’da Deniz Kuvvetleri Kupası yarışını Selanik’e uzattıktan sonra 2000 yılında </a:t>
            </a:r>
            <a:r>
              <a:rPr lang="tr-TR" dirty="0" err="1" smtClean="0">
                <a:latin typeface="Times New Roman" pitchFamily="18" charset="0"/>
                <a:cs typeface="Times New Roman" pitchFamily="18" charset="0"/>
              </a:rPr>
              <a:t>Nautical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Club</a:t>
            </a:r>
            <a:r>
              <a:rPr lang="tr-TR" dirty="0" smtClean="0">
                <a:latin typeface="Times New Roman" pitchFamily="18" charset="0"/>
                <a:cs typeface="Times New Roman" pitchFamily="18" charset="0"/>
              </a:rPr>
              <a:t> of </a:t>
            </a:r>
            <a:r>
              <a:rPr lang="tr-TR" dirty="0" err="1" smtClean="0">
                <a:latin typeface="Times New Roman" pitchFamily="18" charset="0"/>
                <a:cs typeface="Times New Roman" pitchFamily="18" charset="0"/>
              </a:rPr>
              <a:t>Thessaloniki</a:t>
            </a:r>
            <a:r>
              <a:rPr lang="tr-TR" dirty="0" smtClean="0">
                <a:latin typeface="Times New Roman" pitchFamily="18" charset="0"/>
                <a:cs typeface="Times New Roman" pitchFamily="18" charset="0"/>
              </a:rPr>
              <a:t> ile birlikte ve T.C. Dışişleri Bakanlığı’nın destekleri ile “Dostluk Kupaları-</a:t>
            </a:r>
            <a:r>
              <a:rPr lang="tr-TR" dirty="0" err="1" smtClean="0">
                <a:latin typeface="Times New Roman" pitchFamily="18" charset="0"/>
                <a:cs typeface="Times New Roman" pitchFamily="18" charset="0"/>
              </a:rPr>
              <a:t>Friendships</a:t>
            </a:r>
            <a:r>
              <a:rPr lang="tr-TR" dirty="0" smtClean="0">
                <a:latin typeface="Times New Roman" pitchFamily="18" charset="0"/>
                <a:cs typeface="Times New Roman" pitchFamily="18" charset="0"/>
              </a:rPr>
              <a:t> Cup” yarışını organize ederek, Ege Denizi’nde dostluk rüzgarlarının esmesine öncülük etmiştir.</a:t>
            </a:r>
            <a:endParaRPr lang="tr-TR" dirty="0">
              <a:latin typeface="Times New Roman" pitchFamily="18" charset="0"/>
              <a:cs typeface="Times New Roman" pitchFamily="18" charset="0"/>
            </a:endParaRPr>
          </a:p>
        </p:txBody>
      </p:sp>
      <p:pic>
        <p:nvPicPr>
          <p:cNvPr id="4" name="3 Resim" descr="OSM6778.jpg"/>
          <p:cNvPicPr>
            <a:picLocks noChangeAspect="1"/>
          </p:cNvPicPr>
          <p:nvPr/>
        </p:nvPicPr>
        <p:blipFill>
          <a:blip r:embed="rId3"/>
          <a:stretch>
            <a:fillRect/>
          </a:stretch>
        </p:blipFill>
        <p:spPr>
          <a:xfrm>
            <a:off x="5715008" y="2285992"/>
            <a:ext cx="2900490" cy="1928826"/>
          </a:xfrm>
          <a:prstGeom prst="rect">
            <a:avLst/>
          </a:prstGeom>
        </p:spPr>
      </p:pic>
      <p:sp>
        <p:nvSpPr>
          <p:cNvPr id="5" name="4 Metin kutusu"/>
          <p:cNvSpPr txBox="1"/>
          <p:nvPr/>
        </p:nvSpPr>
        <p:spPr>
          <a:xfrm>
            <a:off x="8843918" y="6488668"/>
            <a:ext cx="300082" cy="369332"/>
          </a:xfrm>
          <a:prstGeom prst="rect">
            <a:avLst/>
          </a:prstGeom>
          <a:noFill/>
        </p:spPr>
        <p:txBody>
          <a:bodyPr wrap="none" rtlCol="0">
            <a:spAutoFit/>
          </a:bodyPr>
          <a:lstStyle/>
          <a:p>
            <a:r>
              <a:rPr lang="tr-TR" dirty="0" smtClean="0"/>
              <a:t>5</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642918"/>
            <a:ext cx="7498080" cy="5605482"/>
          </a:xfrm>
        </p:spPr>
        <p:txBody>
          <a:bodyPr>
            <a:normAutofit fontScale="77500" lnSpcReduction="20000"/>
          </a:bodyPr>
          <a:lstStyle/>
          <a:p>
            <a:r>
              <a:rPr lang="tr-TR" dirty="0" smtClean="0">
                <a:latin typeface="Times New Roman" pitchFamily="18" charset="0"/>
                <a:cs typeface="Times New Roman" pitchFamily="18" charset="0"/>
              </a:rPr>
              <a:t> “Türkiye </a:t>
            </a:r>
            <a:r>
              <a:rPr lang="tr-TR" dirty="0" err="1" smtClean="0">
                <a:latin typeface="Times New Roman" pitchFamily="18" charset="0"/>
                <a:cs typeface="Times New Roman" pitchFamily="18" charset="0"/>
              </a:rPr>
              <a:t>Açıkdeniz</a:t>
            </a:r>
            <a:r>
              <a:rPr lang="tr-TR" dirty="0" smtClean="0">
                <a:latin typeface="Times New Roman" pitchFamily="18" charset="0"/>
                <a:cs typeface="Times New Roman" pitchFamily="18" charset="0"/>
              </a:rPr>
              <a:t> Yarış Kulübü” (TAYK) adını alan kulüp, isminin bir gereği olarak gerek denizci bir nesil yetişmesine katkıda bulunmak, gerekse Türkiye’nin sesini yabancı ülkelerde duyurabilmek amacıyla; Türkiye’nin bir çok bölgesinde </a:t>
            </a:r>
            <a:r>
              <a:rPr lang="tr-TR" dirty="0" err="1" smtClean="0">
                <a:latin typeface="Times New Roman" pitchFamily="18" charset="0"/>
                <a:cs typeface="Times New Roman" pitchFamily="18" charset="0"/>
              </a:rPr>
              <a:t>Göcek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Yacht</a:t>
            </a:r>
            <a:r>
              <a:rPr lang="tr-TR" dirty="0" smtClean="0">
                <a:latin typeface="Times New Roman" pitchFamily="18" charset="0"/>
                <a:cs typeface="Times New Roman" pitchFamily="18" charset="0"/>
              </a:rPr>
              <a:t> Kulübü, Marmaris </a:t>
            </a:r>
            <a:r>
              <a:rPr lang="tr-TR" dirty="0" err="1" smtClean="0">
                <a:latin typeface="Times New Roman" pitchFamily="18" charset="0"/>
                <a:cs typeface="Times New Roman" pitchFamily="18" charset="0"/>
              </a:rPr>
              <a:t>International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Yacht</a:t>
            </a:r>
            <a:r>
              <a:rPr lang="tr-TR" dirty="0" smtClean="0">
                <a:latin typeface="Times New Roman" pitchFamily="18" charset="0"/>
                <a:cs typeface="Times New Roman" pitchFamily="18" charset="0"/>
              </a:rPr>
              <a:t> Kulübü, </a:t>
            </a:r>
            <a:r>
              <a:rPr lang="tr-TR" dirty="0" err="1" smtClean="0">
                <a:latin typeface="Times New Roman" pitchFamily="18" charset="0"/>
                <a:cs typeface="Times New Roman" pitchFamily="18" charset="0"/>
              </a:rPr>
              <a:t>Turgutreis</a:t>
            </a:r>
            <a:r>
              <a:rPr lang="tr-TR" dirty="0" smtClean="0">
                <a:latin typeface="Times New Roman" pitchFamily="18" charset="0"/>
                <a:cs typeface="Times New Roman" pitchFamily="18" charset="0"/>
              </a:rPr>
              <a:t> Bodrum </a:t>
            </a:r>
            <a:r>
              <a:rPr lang="tr-TR" dirty="0" err="1" smtClean="0">
                <a:latin typeface="Times New Roman" pitchFamily="18" charset="0"/>
                <a:cs typeface="Times New Roman" pitchFamily="18" charset="0"/>
              </a:rPr>
              <a:t>Yacht</a:t>
            </a:r>
            <a:r>
              <a:rPr lang="tr-TR" dirty="0" smtClean="0">
                <a:latin typeface="Times New Roman" pitchFamily="18" charset="0"/>
                <a:cs typeface="Times New Roman" pitchFamily="18" charset="0"/>
              </a:rPr>
              <a:t> Kulübü, Ege </a:t>
            </a:r>
            <a:r>
              <a:rPr lang="tr-TR" dirty="0" err="1" smtClean="0">
                <a:latin typeface="Times New Roman" pitchFamily="18" charset="0"/>
                <a:cs typeface="Times New Roman" pitchFamily="18" charset="0"/>
              </a:rPr>
              <a:t>Açıkdeniz</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Yacht</a:t>
            </a:r>
            <a:r>
              <a:rPr lang="tr-TR" dirty="0" smtClean="0">
                <a:latin typeface="Times New Roman" pitchFamily="18" charset="0"/>
                <a:cs typeface="Times New Roman" pitchFamily="18" charset="0"/>
              </a:rPr>
              <a:t> Kulübü, Foça Yelken İhtisas Kulübü gibi yelken ve </a:t>
            </a:r>
            <a:r>
              <a:rPr lang="tr-TR" dirty="0" err="1" smtClean="0">
                <a:latin typeface="Times New Roman" pitchFamily="18" charset="0"/>
                <a:cs typeface="Times New Roman" pitchFamily="18" charset="0"/>
              </a:rPr>
              <a:t>yacht</a:t>
            </a:r>
            <a:r>
              <a:rPr lang="tr-TR" dirty="0" smtClean="0">
                <a:latin typeface="Times New Roman" pitchFamily="18" charset="0"/>
                <a:cs typeface="Times New Roman" pitchFamily="18" charset="0"/>
              </a:rPr>
              <a:t> kulüplerinin kurulmasına öncü olmuş ve İstanbul’da düzenlediği lokal yarışlar dışında tüm denizlerimizde (Deniz Kuvvetleri Kupası, Doğu Ege Yelken Haftası, Marmaris Uluslararası </a:t>
            </a:r>
            <a:r>
              <a:rPr lang="tr-TR" dirty="0" err="1" smtClean="0">
                <a:latin typeface="Times New Roman" pitchFamily="18" charset="0"/>
                <a:cs typeface="Times New Roman" pitchFamily="18" charset="0"/>
              </a:rPr>
              <a:t>Yacht</a:t>
            </a:r>
            <a:r>
              <a:rPr lang="tr-TR" dirty="0" smtClean="0">
                <a:latin typeface="Times New Roman" pitchFamily="18" charset="0"/>
                <a:cs typeface="Times New Roman" pitchFamily="18" charset="0"/>
              </a:rPr>
              <a:t> Haftası, </a:t>
            </a:r>
            <a:r>
              <a:rPr lang="tr-TR" dirty="0" err="1" smtClean="0">
                <a:latin typeface="Times New Roman" pitchFamily="18" charset="0"/>
                <a:cs typeface="Times New Roman" pitchFamily="18" charset="0"/>
              </a:rPr>
              <a:t>Göcek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Yacht</a:t>
            </a:r>
            <a:r>
              <a:rPr lang="tr-TR" dirty="0" smtClean="0">
                <a:latin typeface="Times New Roman" pitchFamily="18" charset="0"/>
                <a:cs typeface="Times New Roman" pitchFamily="18" charset="0"/>
              </a:rPr>
              <a:t> Haftası, </a:t>
            </a:r>
            <a:r>
              <a:rPr lang="tr-TR" dirty="0" err="1" smtClean="0">
                <a:latin typeface="Times New Roman" pitchFamily="18" charset="0"/>
                <a:cs typeface="Times New Roman" pitchFamily="18" charset="0"/>
              </a:rPr>
              <a:t>Göcek</a:t>
            </a:r>
            <a:r>
              <a:rPr lang="tr-TR" dirty="0" smtClean="0">
                <a:latin typeface="Times New Roman" pitchFamily="18" charset="0"/>
                <a:cs typeface="Times New Roman" pitchFamily="18" charset="0"/>
              </a:rPr>
              <a:t> Sonbahar Kupası, Bodrum Kupası, Foça </a:t>
            </a:r>
            <a:r>
              <a:rPr lang="tr-TR" dirty="0" err="1" smtClean="0">
                <a:latin typeface="Times New Roman" pitchFamily="18" charset="0"/>
                <a:cs typeface="Times New Roman" pitchFamily="18" charset="0"/>
              </a:rPr>
              <a:t>Regatta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Christmas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Regatta</a:t>
            </a:r>
            <a:r>
              <a:rPr lang="tr-TR" dirty="0" smtClean="0">
                <a:latin typeface="Times New Roman" pitchFamily="18" charset="0"/>
                <a:cs typeface="Times New Roman" pitchFamily="18" charset="0"/>
              </a:rPr>
              <a:t>, Karadeniz Kupası gibi) yarışlar organize etmektedir. TAYK diğer yelken kulüplerini rakip olarak değil, paydaş olarak görmekte ve denizcilere yakışır bir dostluk çerçevesi içinde ilişkilerini sürdürmektedir.</a:t>
            </a:r>
            <a:endParaRPr lang="tr-TR" dirty="0">
              <a:latin typeface="Times New Roman" pitchFamily="18" charset="0"/>
              <a:cs typeface="Times New Roman" pitchFamily="18" charset="0"/>
            </a:endParaRPr>
          </a:p>
        </p:txBody>
      </p:sp>
      <p:sp>
        <p:nvSpPr>
          <p:cNvPr id="4" name="3 Metin kutusu"/>
          <p:cNvSpPr txBox="1"/>
          <p:nvPr/>
        </p:nvSpPr>
        <p:spPr>
          <a:xfrm>
            <a:off x="8843918" y="6488668"/>
            <a:ext cx="300082" cy="369332"/>
          </a:xfrm>
          <a:prstGeom prst="rect">
            <a:avLst/>
          </a:prstGeom>
          <a:noFill/>
        </p:spPr>
        <p:txBody>
          <a:bodyPr wrap="none" rtlCol="0">
            <a:spAutoFit/>
          </a:bodyPr>
          <a:lstStyle/>
          <a:p>
            <a:r>
              <a:rPr lang="tr-TR" dirty="0" smtClean="0"/>
              <a:t>6</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Times New Roman" pitchFamily="18" charset="0"/>
                <a:cs typeface="Times New Roman" pitchFamily="18" charset="0"/>
              </a:rPr>
              <a:t>HABERLER </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85000" lnSpcReduction="20000"/>
          </a:bodyPr>
          <a:lstStyle/>
          <a:p>
            <a:r>
              <a:rPr lang="tr-TR" b="1" dirty="0" smtClean="0">
                <a:solidFill>
                  <a:schemeClr val="tx2"/>
                </a:solidFill>
                <a:latin typeface="Times New Roman" pitchFamily="18" charset="0"/>
                <a:cs typeface="Times New Roman" pitchFamily="18" charset="0"/>
              </a:rPr>
              <a:t>İSTANBUL BOĞAZI’NDA YELKEN ŞOV</a:t>
            </a:r>
          </a:p>
          <a:p>
            <a:r>
              <a:rPr lang="tr-TR" dirty="0" smtClean="0">
                <a:latin typeface="Times New Roman" pitchFamily="18" charset="0"/>
                <a:cs typeface="Times New Roman" pitchFamily="18" charset="0"/>
              </a:rPr>
              <a:t>İstanbul Boğazı’nda düzenlenen yelken yarışları renkli görüntüler oluşturdu. Boğazı süsleyen yelkenleri izleyen vatandaşlar “</a:t>
            </a:r>
            <a:r>
              <a:rPr lang="tr-TR" dirty="0" err="1" smtClean="0">
                <a:latin typeface="Times New Roman" pitchFamily="18" charset="0"/>
                <a:cs typeface="Times New Roman" pitchFamily="18" charset="0"/>
              </a:rPr>
              <a:t>Selfie</a:t>
            </a:r>
            <a:r>
              <a:rPr lang="tr-TR" dirty="0" smtClean="0">
                <a:latin typeface="Times New Roman" pitchFamily="18" charset="0"/>
                <a:cs typeface="Times New Roman" pitchFamily="18" charset="0"/>
              </a:rPr>
              <a:t>” yapmayı da ihmal etmedi.</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Boğazda 20 teknenin katılımıyla “</a:t>
            </a:r>
            <a:r>
              <a:rPr lang="tr-TR" dirty="0" err="1" smtClean="0">
                <a:latin typeface="Times New Roman" pitchFamily="18" charset="0"/>
                <a:cs typeface="Times New Roman" pitchFamily="18" charset="0"/>
              </a:rPr>
              <a:t>Alvimedica</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Cup’ışalım</a:t>
            </a:r>
            <a:r>
              <a:rPr lang="tr-TR" dirty="0" smtClean="0">
                <a:latin typeface="Times New Roman" pitchFamily="18" charset="0"/>
                <a:cs typeface="Times New Roman" pitchFamily="18" charset="0"/>
              </a:rPr>
              <a:t> mı?” adlı yelken yarışı yapıldı. Dolmabahçe’de start veren yelken yarışı renkli görüntüler oluşturdu. Vatandaşlar oturdukları çay bahçesinde boğazı süsleyen yelkenler ile hatıra fotoğrafı çektirdi. Sahilde bulunan bazı turistlerin ise yelken </a:t>
            </a:r>
            <a:r>
              <a:rPr lang="tr-TR" dirty="0" err="1" smtClean="0">
                <a:latin typeface="Times New Roman" pitchFamily="18" charset="0"/>
                <a:cs typeface="Times New Roman" pitchFamily="18" charset="0"/>
              </a:rPr>
              <a:t>Selfie’si</a:t>
            </a:r>
            <a:r>
              <a:rPr lang="tr-TR" dirty="0" smtClean="0">
                <a:latin typeface="Times New Roman" pitchFamily="18" charset="0"/>
                <a:cs typeface="Times New Roman" pitchFamily="18" charset="0"/>
              </a:rPr>
              <a:t> yaptığı görüldü. Yelken yarışı sebebiyle boğaz tanker trafiğine kapatıldı.</a:t>
            </a:r>
            <a:endParaRPr lang="tr-TR" b="1" dirty="0" smtClean="0">
              <a:latin typeface="Times New Roman" pitchFamily="18" charset="0"/>
              <a:cs typeface="Times New Roman" pitchFamily="18" charset="0"/>
            </a:endParaRPr>
          </a:p>
        </p:txBody>
      </p:sp>
      <p:sp>
        <p:nvSpPr>
          <p:cNvPr id="4" name="3 Metin kutusu"/>
          <p:cNvSpPr txBox="1"/>
          <p:nvPr/>
        </p:nvSpPr>
        <p:spPr>
          <a:xfrm>
            <a:off x="8843918" y="6488668"/>
            <a:ext cx="300082" cy="369332"/>
          </a:xfrm>
          <a:prstGeom prst="rect">
            <a:avLst/>
          </a:prstGeom>
          <a:noFill/>
        </p:spPr>
        <p:txBody>
          <a:bodyPr wrap="none" rtlCol="0">
            <a:spAutoFit/>
          </a:bodyPr>
          <a:lstStyle/>
          <a:p>
            <a:r>
              <a:rPr lang="tr-TR" dirty="0" smtClean="0"/>
              <a:t>7</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85786" y="285728"/>
            <a:ext cx="4136524" cy="7000948"/>
          </a:xfrm>
        </p:spPr>
        <p:txBody>
          <a:bodyPr>
            <a:normAutofit fontScale="70000" lnSpcReduction="20000"/>
          </a:bodyPr>
          <a:lstStyle/>
          <a:p>
            <a:r>
              <a:rPr lang="tr-TR" dirty="0" smtClean="0">
                <a:latin typeface="Times New Roman" pitchFamily="18" charset="0"/>
                <a:cs typeface="Times New Roman" pitchFamily="18" charset="0"/>
              </a:rPr>
              <a:t>Yelken yarışını izleyen Şahin Kılıç isimli bir vatandaş boğazın çok doğal göründüğünü belirterek, “Misafir olarak geldik izliyoruz. Daha doğal daha güzel. Büyük gemilerin olmaması çevreye duyarlı yelkenlerin yapılması bizi memnun ediyor. Keşke hep böyle olsa. İkinci kanal projesini istiyoruz. Büyük gemiler oradan gitse de burası doğal kalsa” şeklinde konuştu.</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Bir başka vatandaş ise, “Çok güzel, izlemeye geldik. Marmaris’te de oluyor bazen. Gezmeye gelmiştik duyunca da buraya geldik. Deniz sporlarını seviyoruz” dedi.</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Yarışta dereceye girenlerin ödülleri ise 18 Eylül’de düzenlenecek törenle takdim edilecek.</a:t>
            </a:r>
            <a:endParaRPr lang="tr-TR" dirty="0">
              <a:latin typeface="Times New Roman" pitchFamily="18" charset="0"/>
              <a:cs typeface="Times New Roman" pitchFamily="18" charset="0"/>
            </a:endParaRPr>
          </a:p>
        </p:txBody>
      </p:sp>
      <p:pic>
        <p:nvPicPr>
          <p:cNvPr id="4" name="3 Resim" descr="5d96284145d2a0b778324b19.jpg"/>
          <p:cNvPicPr>
            <a:picLocks noChangeAspect="1"/>
          </p:cNvPicPr>
          <p:nvPr/>
        </p:nvPicPr>
        <p:blipFill>
          <a:blip r:embed="rId2"/>
          <a:stretch>
            <a:fillRect/>
          </a:stretch>
        </p:blipFill>
        <p:spPr>
          <a:xfrm>
            <a:off x="4929158" y="1142984"/>
            <a:ext cx="4214842" cy="3381385"/>
          </a:xfrm>
          <a:prstGeom prst="rect">
            <a:avLst/>
          </a:prstGeom>
        </p:spPr>
      </p:pic>
      <p:sp>
        <p:nvSpPr>
          <p:cNvPr id="5" name="4 Metin kutusu"/>
          <p:cNvSpPr txBox="1"/>
          <p:nvPr/>
        </p:nvSpPr>
        <p:spPr>
          <a:xfrm>
            <a:off x="8843918" y="6488668"/>
            <a:ext cx="300082" cy="369332"/>
          </a:xfrm>
          <a:prstGeom prst="rect">
            <a:avLst/>
          </a:prstGeom>
          <a:noFill/>
        </p:spPr>
        <p:txBody>
          <a:bodyPr wrap="none" rtlCol="0">
            <a:spAutoFit/>
          </a:bodyPr>
          <a:lstStyle/>
          <a:p>
            <a:r>
              <a:rPr lang="tr-TR" dirty="0" smtClean="0"/>
              <a:t>8</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36</TotalTime>
  <Words>504</Words>
  <Application>Microsoft Office PowerPoint</Application>
  <PresentationFormat>Ekran Gösterisi (4:3)</PresentationFormat>
  <Paragraphs>34</Paragraphs>
  <Slides>12</Slides>
  <Notes>1</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Gündönümü</vt:lpstr>
      <vt:lpstr>TÜRKİYE’DE AÇIKDENİZ                       YAT YARIŞLARI </vt:lpstr>
      <vt:lpstr>PowerPoint Sunusu</vt:lpstr>
      <vt:lpstr>PowerPoint Sunusu</vt:lpstr>
      <vt:lpstr>PowerPoint Sunusu</vt:lpstr>
      <vt:lpstr>TÜRKİYE AÇIKDENİZ YARIŞ KULÜBÜ (TAYK) </vt:lpstr>
      <vt:lpstr>PowerPoint Sunusu</vt:lpstr>
      <vt:lpstr>PowerPoint Sunusu</vt:lpstr>
      <vt:lpstr>HABERLER </vt:lpstr>
      <vt:lpstr>PowerPoint Sunusu</vt:lpstr>
      <vt:lpstr>Deniz Kuvvetleri Kupası Yat Yarışı </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AÇIK DENİZ                       YAT YARIŞLARI</dc:title>
  <dc:creator>ERİS</dc:creator>
  <cp:lastModifiedBy>win</cp:lastModifiedBy>
  <cp:revision>5</cp:revision>
  <dcterms:created xsi:type="dcterms:W3CDTF">2020-04-19T14:44:33Z</dcterms:created>
  <dcterms:modified xsi:type="dcterms:W3CDTF">2020-05-10T15:14:37Z</dcterms:modified>
</cp:coreProperties>
</file>