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2" r:id="rId6"/>
    <p:sldId id="261"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841457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2714947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41CBF20-77B6-4138-8A9E-6DBB9B60B5C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8025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1AA33BA-4E9C-46E2-961C-607008402D2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1160894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1AA33BA-4E9C-46E2-961C-607008402D2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1CBF20-77B6-4138-8A9E-6DBB9B60B5C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8960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91AA33BA-4E9C-46E2-961C-607008402D2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1335514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3933288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1120464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3587895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1AA33BA-4E9C-46E2-961C-607008402D2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341313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1AA33BA-4E9C-46E2-961C-607008402D2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1602987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1AA33BA-4E9C-46E2-961C-607008402D2F}"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224482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1AA33BA-4E9C-46E2-961C-607008402D2F}"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1690411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A33BA-4E9C-46E2-961C-607008402D2F}"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2562694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1AA33BA-4E9C-46E2-961C-607008402D2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999545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1AA33BA-4E9C-46E2-961C-607008402D2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41CBF20-77B6-4138-8A9E-6DBB9B60B5C2}" type="slidenum">
              <a:rPr lang="tr-TR" smtClean="0"/>
              <a:t>‹#›</a:t>
            </a:fld>
            <a:endParaRPr lang="tr-TR"/>
          </a:p>
        </p:txBody>
      </p:sp>
    </p:spTree>
    <p:extLst>
      <p:ext uri="{BB962C8B-B14F-4D97-AF65-F5344CB8AC3E}">
        <p14:creationId xmlns:p14="http://schemas.microsoft.com/office/powerpoint/2010/main" val="4073134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1AA33BA-4E9C-46E2-961C-607008402D2F}" type="datetimeFigureOut">
              <a:rPr lang="tr-TR" smtClean="0"/>
              <a:t>03.05.2020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41CBF20-77B6-4138-8A9E-6DBB9B60B5C2}" type="slidenum">
              <a:rPr lang="tr-TR" smtClean="0"/>
              <a:t>‹#›</a:t>
            </a:fld>
            <a:endParaRPr lang="tr-TR"/>
          </a:p>
        </p:txBody>
      </p:sp>
    </p:spTree>
    <p:extLst>
      <p:ext uri="{BB962C8B-B14F-4D97-AF65-F5344CB8AC3E}">
        <p14:creationId xmlns:p14="http://schemas.microsoft.com/office/powerpoint/2010/main" val="54599835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Ev Başkanının Sorumluluğu</a:t>
            </a:r>
            <a:endParaRPr lang="tr-TR" dirty="0"/>
          </a:p>
        </p:txBody>
      </p:sp>
      <p:sp>
        <p:nvSpPr>
          <p:cNvPr id="3" name="İçerik Yer Tutucusu 2"/>
          <p:cNvSpPr>
            <a:spLocks noGrp="1"/>
          </p:cNvSpPr>
          <p:nvPr>
            <p:ph idx="1"/>
          </p:nvPr>
        </p:nvSpPr>
        <p:spPr/>
        <p:txBody>
          <a:bodyPr>
            <a:normAutofit/>
          </a:bodyPr>
          <a:lstStyle/>
          <a:p>
            <a:r>
              <a:rPr lang="tr-TR" b="1" dirty="0" smtClean="0"/>
              <a:t>TMK m. 369</a:t>
            </a:r>
          </a:p>
          <a:p>
            <a:pPr algn="just"/>
            <a:r>
              <a:rPr lang="tr-TR" dirty="0" smtClean="0"/>
              <a:t>«Ev </a:t>
            </a:r>
            <a:r>
              <a:rPr lang="tr-TR" dirty="0"/>
              <a:t>başkanı, ev halkından olan küçüğün, kısıtlının, akıl hastalığı veya akıl zayıflığı bulunan kişinin verdiği zarardan, alışılmış şekilde durum ve koşulların gerektirdiği dikkatle onu gözetim altında bulundurduğunu veya bu dikkat ve özeni gösterseydi dahi zararın meydana gelmesini engelleyemeyeceğini ispat etmedikçe sorumludur.</a:t>
            </a:r>
            <a:r>
              <a:rPr lang="tr-TR" dirty="0" smtClean="0"/>
              <a:t/>
            </a:r>
            <a:br>
              <a:rPr lang="tr-TR" dirty="0" smtClean="0"/>
            </a:br>
            <a:r>
              <a:rPr lang="tr-TR" dirty="0" smtClean="0"/>
              <a:t>Ev </a:t>
            </a:r>
            <a:r>
              <a:rPr lang="tr-TR" dirty="0"/>
              <a:t>başkanı, ev halkından akıl hastalığı veya akıl zayıflığı bulunanların kendilerini ya da başkalarını tehlikeye veya zarara düşürmemeleri için gerekli önlemleri almakla yükümlüdür.</a:t>
            </a:r>
            <a:r>
              <a:rPr lang="tr-TR" dirty="0" smtClean="0"/>
              <a:t/>
            </a:r>
            <a:br>
              <a:rPr lang="tr-TR" dirty="0" smtClean="0"/>
            </a:br>
            <a:r>
              <a:rPr lang="tr-TR" dirty="0" smtClean="0"/>
              <a:t>Zorunluluk </a:t>
            </a:r>
            <a:r>
              <a:rPr lang="tr-TR" dirty="0"/>
              <a:t>halinde gerekli önlemlerin alınmasını yetkili makamdan ister</a:t>
            </a:r>
            <a:r>
              <a:rPr lang="tr-TR" dirty="0" smtClean="0"/>
              <a:t>.	</a:t>
            </a:r>
            <a:endParaRPr lang="tr-TR" dirty="0"/>
          </a:p>
        </p:txBody>
      </p:sp>
    </p:spTree>
    <p:extLst>
      <p:ext uri="{BB962C8B-B14F-4D97-AF65-F5344CB8AC3E}">
        <p14:creationId xmlns:p14="http://schemas.microsoft.com/office/powerpoint/2010/main" val="4209974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dirty="0" err="1" smtClean="0"/>
              <a:t>Yarg</a:t>
            </a:r>
            <a:r>
              <a:rPr lang="tr-TR" sz="3600" dirty="0" smtClean="0"/>
              <a:t>. 3. HD, 04/03/2019, E. 2017/15204, K.</a:t>
            </a:r>
            <a:r>
              <a:rPr lang="tr-TR" sz="3600" dirty="0"/>
              <a:t> </a:t>
            </a:r>
            <a:r>
              <a:rPr lang="tr-TR" sz="3600" dirty="0" smtClean="0"/>
              <a:t>2019/1760</a:t>
            </a:r>
            <a:endParaRPr lang="tr-TR" sz="3600" dirty="0"/>
          </a:p>
        </p:txBody>
      </p:sp>
      <p:sp>
        <p:nvSpPr>
          <p:cNvPr id="3" name="İçerik Yer Tutucusu 2"/>
          <p:cNvSpPr>
            <a:spLocks noGrp="1"/>
          </p:cNvSpPr>
          <p:nvPr>
            <p:ph idx="1"/>
          </p:nvPr>
        </p:nvSpPr>
        <p:spPr/>
        <p:txBody>
          <a:bodyPr/>
          <a:lstStyle/>
          <a:p>
            <a:pPr algn="just"/>
            <a:r>
              <a:rPr lang="tr-TR" dirty="0" smtClean="0"/>
              <a:t>«Her </a:t>
            </a:r>
            <a:r>
              <a:rPr lang="tr-TR" dirty="0"/>
              <a:t>ne kadar; dosya kapsamından; davacının meslek olarak elektrik işleri ile uğraştığı ustalık ve kalfalık belgelerinin bulunduğu buna rağmen, davalı kurumdan izinsiz şekilde, elektrik kesilmeden hat çekmek üzere, hiçbir iş güvenliği önlemi almadan direğe çıktığı ve elektriğe kapılarak yüksekten düşme neticesinde yaralandığı anlaşılmakta ise de; olayda davalı ... şirketinin tamamen kusursuz olduğundan söz edilemez. Davacının mesleği ve çıkmaması gereken elektrik direğine çıkmış olması ve güvenlik önlemlerini almamış olması davalının sorumluluğunu ortadan kaldırmaz. Bu husus, ancak tazminat miktarının tayininde </a:t>
            </a:r>
            <a:r>
              <a:rPr lang="tr-TR" dirty="0" err="1"/>
              <a:t>gözönüne</a:t>
            </a:r>
            <a:r>
              <a:rPr lang="tr-TR" dirty="0"/>
              <a:t> alınmalıdır</a:t>
            </a:r>
            <a:r>
              <a:rPr lang="tr-TR" dirty="0" smtClean="0"/>
              <a:t>.»</a:t>
            </a:r>
            <a:endParaRPr lang="tr-TR" dirty="0"/>
          </a:p>
        </p:txBody>
      </p:sp>
    </p:spTree>
    <p:extLst>
      <p:ext uri="{BB962C8B-B14F-4D97-AF65-F5344CB8AC3E}">
        <p14:creationId xmlns:p14="http://schemas.microsoft.com/office/powerpoint/2010/main" val="996167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Taşınmaz Malikinin Sorumluluğu</a:t>
            </a:r>
            <a:endParaRPr lang="tr-TR" dirty="0"/>
          </a:p>
        </p:txBody>
      </p:sp>
      <p:sp>
        <p:nvSpPr>
          <p:cNvPr id="3" name="İçerik Yer Tutucusu 2"/>
          <p:cNvSpPr>
            <a:spLocks noGrp="1"/>
          </p:cNvSpPr>
          <p:nvPr>
            <p:ph idx="1"/>
          </p:nvPr>
        </p:nvSpPr>
        <p:spPr/>
        <p:txBody>
          <a:bodyPr/>
          <a:lstStyle/>
          <a:p>
            <a:r>
              <a:rPr lang="tr-TR" b="1" dirty="0" smtClean="0"/>
              <a:t>TMK m. 730</a:t>
            </a:r>
          </a:p>
          <a:p>
            <a:pPr algn="just"/>
            <a:r>
              <a:rPr lang="tr-TR" dirty="0" smtClean="0"/>
              <a:t>«Bir taşınmaz malikinin mülkiyet hakkını bu hakkın yasal kısıtlamalarına aykırı kullanması sonucunda zarar gören veya zarar tehlikesi ile karşılaşan kimse, durumun eski hale getirilmesini, tehlikenin ve uğradığı zararın giderilmesini dava edebilir. Hakim, yerel adete uygun ve kaçınılmaz taşkınlıktan doğan zararların uygun bir bedelle denkleştirilmesine karar verebilir.»</a:t>
            </a:r>
            <a:endParaRPr lang="tr-TR" dirty="0"/>
          </a:p>
        </p:txBody>
      </p:sp>
    </p:spTree>
    <p:extLst>
      <p:ext uri="{BB962C8B-B14F-4D97-AF65-F5344CB8AC3E}">
        <p14:creationId xmlns:p14="http://schemas.microsoft.com/office/powerpoint/2010/main" val="3644979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Şartları:</a:t>
            </a:r>
          </a:p>
          <a:p>
            <a:r>
              <a:rPr lang="tr-TR" dirty="0" smtClean="0"/>
              <a:t>a) Taşınmaz mal üzerinde bir ayni hak olmalıdır.</a:t>
            </a:r>
          </a:p>
          <a:p>
            <a:r>
              <a:rPr lang="tr-TR" dirty="0" smtClean="0"/>
              <a:t>b) Taşkın bir kullanma söz konusu olmalıdır.</a:t>
            </a:r>
          </a:p>
          <a:p>
            <a:endParaRPr lang="tr-TR" dirty="0"/>
          </a:p>
          <a:p>
            <a:r>
              <a:rPr lang="tr-TR" dirty="0" smtClean="0"/>
              <a:t>-Kurtuluş kanıtı getirme imkanı yoktur.</a:t>
            </a:r>
            <a:endParaRPr lang="tr-TR" dirty="0"/>
          </a:p>
        </p:txBody>
      </p:sp>
    </p:spTree>
    <p:extLst>
      <p:ext uri="{BB962C8B-B14F-4D97-AF65-F5344CB8AC3E}">
        <p14:creationId xmlns:p14="http://schemas.microsoft.com/office/powerpoint/2010/main" val="1038120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14. HD, 09.10.2019, E. 2016/14237, K.</a:t>
            </a:r>
            <a:r>
              <a:rPr lang="tr-TR" sz="3600" dirty="0"/>
              <a:t> </a:t>
            </a:r>
            <a:r>
              <a:rPr lang="tr-TR" sz="3600" dirty="0" smtClean="0"/>
              <a:t>2019/6438</a:t>
            </a:r>
            <a:endParaRPr lang="tr-TR" sz="3600" dirty="0"/>
          </a:p>
        </p:txBody>
      </p:sp>
      <p:sp>
        <p:nvSpPr>
          <p:cNvPr id="3" name="İçerik Yer Tutucusu 2"/>
          <p:cNvSpPr>
            <a:spLocks noGrp="1"/>
          </p:cNvSpPr>
          <p:nvPr>
            <p:ph idx="1"/>
          </p:nvPr>
        </p:nvSpPr>
        <p:spPr/>
        <p:txBody>
          <a:bodyPr/>
          <a:lstStyle/>
          <a:p>
            <a:pPr algn="just"/>
            <a:r>
              <a:rPr lang="tr-TR" dirty="0" smtClean="0"/>
              <a:t>«…davalı </a:t>
            </a:r>
            <a:r>
              <a:rPr lang="tr-TR" dirty="0"/>
              <a:t>tarafa ait işletmenin faaliyetinden kaynaklanan gürültünün teknik aletlerle ölçümü yapılmadan gürültü seviyesinin hoşgörü sınırlarının üzerinde olup olmadığı tespit edilmeden, yapılacak inceleme sonucunda gürültü seviyesinin hoşgörü sınırlarının üzerinde olduğunun tespiti halinde davalı tarafından alınabilecek önlemlerin neler olacağı gösterilmeden ve davalı tarafından dosyaya ibraz edilen 25/12/2013 tarihli rapor ile oluşan çelişki giderilmeden eksik araştırma ve inceleme ile yazılı olduğu şekilde hüküm kurulması doğru görülmemiş kararın bozulması gerekmiştir</a:t>
            </a:r>
            <a:r>
              <a:rPr lang="tr-TR" dirty="0" smtClean="0"/>
              <a:t>.»</a:t>
            </a:r>
            <a:endParaRPr lang="tr-TR" dirty="0"/>
          </a:p>
        </p:txBody>
      </p:sp>
    </p:spTree>
    <p:extLst>
      <p:ext uri="{BB962C8B-B14F-4D97-AF65-F5344CB8AC3E}">
        <p14:creationId xmlns:p14="http://schemas.microsoft.com/office/powerpoint/2010/main" val="2989597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14. HD, 30.10.2013, E. 2013/10462, K.</a:t>
            </a:r>
            <a:r>
              <a:rPr lang="tr-TR" sz="3600" dirty="0"/>
              <a:t> </a:t>
            </a:r>
            <a:r>
              <a:rPr lang="tr-TR" sz="3600" dirty="0" smtClean="0"/>
              <a:t>2013/13535</a:t>
            </a:r>
            <a:endParaRPr lang="tr-TR" sz="3600" dirty="0"/>
          </a:p>
        </p:txBody>
      </p:sp>
      <p:sp>
        <p:nvSpPr>
          <p:cNvPr id="3" name="İçerik Yer Tutucusu 2"/>
          <p:cNvSpPr>
            <a:spLocks noGrp="1"/>
          </p:cNvSpPr>
          <p:nvPr>
            <p:ph idx="1"/>
          </p:nvPr>
        </p:nvSpPr>
        <p:spPr/>
        <p:txBody>
          <a:bodyPr>
            <a:normAutofit/>
          </a:bodyPr>
          <a:lstStyle/>
          <a:p>
            <a:r>
              <a:rPr lang="tr-TR" dirty="0" smtClean="0"/>
              <a:t>«…davacı </a:t>
            </a:r>
            <a:r>
              <a:rPr lang="tr-TR" dirty="0"/>
              <a:t>tarafından baz istasyonları nedeniyle taşınmazında değer kaybı oluştuğundan baz istasyonunun kaldırılması bu mümkün değilse zararının giderilmesi istenmiştir.</a:t>
            </a:r>
            <a:r>
              <a:rPr lang="tr-TR" dirty="0" smtClean="0"/>
              <a:t/>
            </a:r>
            <a:br>
              <a:rPr lang="tr-TR" dirty="0" smtClean="0"/>
            </a:br>
            <a:r>
              <a:rPr lang="tr-TR" dirty="0"/>
              <a:t>Henüz zarar gerçekleşmeden ve somut bir zarar tehlikesi de mevcut değilken, </a:t>
            </a:r>
            <a:r>
              <a:rPr lang="tr-TR" dirty="0" err="1"/>
              <a:t>elatmanın</a:t>
            </a:r>
            <a:r>
              <a:rPr lang="tr-TR" dirty="0"/>
              <a:t> önlenmesi ve kal talep edilmiştir. Davacının henüz gerçekleşmemiş (güncel olmayan) gelecekte duyabileceği hukuki korunma ihtiyacı doğmadan, </a:t>
            </a:r>
            <a:r>
              <a:rPr lang="tr-TR" dirty="0" err="1"/>
              <a:t>elatmanın</a:t>
            </a:r>
            <a:r>
              <a:rPr lang="tr-TR" dirty="0"/>
              <a:t> önlenmesi ve kal davasının dinlenmesinde hukuki yarar bulunmamaktadır. Mahkemece davanın reddine karar verilmesi gerekirken davacı tarafın sübjektif kaygılarına göre (taşınmazını kiraya vermekte, satmakta, trampa etmekte) ileride sorunlar yaşayabileceği ve taşınmazının değerinde azalma olacağından bahisle kabul hükmü kurulması doğru görülmemiş, bu sebeple kararın bozulması gerekmiştir</a:t>
            </a:r>
            <a:r>
              <a:rPr lang="tr-TR" dirty="0" smtClean="0"/>
              <a:t>.»</a:t>
            </a:r>
            <a:endParaRPr lang="tr-TR" dirty="0"/>
          </a:p>
        </p:txBody>
      </p:sp>
    </p:spTree>
    <p:extLst>
      <p:ext uri="{BB962C8B-B14F-4D97-AF65-F5344CB8AC3E}">
        <p14:creationId xmlns:p14="http://schemas.microsoft.com/office/powerpoint/2010/main" val="985412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Şartları:</a:t>
            </a:r>
          </a:p>
          <a:p>
            <a:r>
              <a:rPr lang="tr-TR" dirty="0" smtClean="0"/>
              <a:t>a) Ev başkanlığı ilişkisi bulunmalıdır.</a:t>
            </a:r>
          </a:p>
          <a:p>
            <a:r>
              <a:rPr lang="tr-TR" dirty="0" smtClean="0"/>
              <a:t>b) Zarara küçüğün, kısıtlının, akıl hastası veya akıl zayıfının fiili sebep olmalıdır.</a:t>
            </a:r>
          </a:p>
          <a:p>
            <a:r>
              <a:rPr lang="tr-TR" dirty="0" smtClean="0"/>
              <a:t>c) Kurtuluş kanıtı getirilememiş olmalıdır.</a:t>
            </a:r>
            <a:endParaRPr lang="tr-TR" dirty="0"/>
          </a:p>
        </p:txBody>
      </p:sp>
    </p:spTree>
    <p:extLst>
      <p:ext uri="{BB962C8B-B14F-4D97-AF65-F5344CB8AC3E}">
        <p14:creationId xmlns:p14="http://schemas.microsoft.com/office/powerpoint/2010/main" val="1688049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HD, 18.09.2018, E. 2016/13877, K.</a:t>
            </a:r>
            <a:r>
              <a:rPr lang="tr-TR" sz="3600" dirty="0"/>
              <a:t> </a:t>
            </a:r>
            <a:r>
              <a:rPr lang="tr-TR" sz="3600" dirty="0" smtClean="0"/>
              <a:t>2018/8652</a:t>
            </a:r>
            <a:endParaRPr lang="tr-TR" sz="3600" dirty="0"/>
          </a:p>
        </p:txBody>
      </p:sp>
      <p:sp>
        <p:nvSpPr>
          <p:cNvPr id="3" name="İçerik Yer Tutucusu 2"/>
          <p:cNvSpPr>
            <a:spLocks noGrp="1"/>
          </p:cNvSpPr>
          <p:nvPr>
            <p:ph idx="1"/>
          </p:nvPr>
        </p:nvSpPr>
        <p:spPr/>
        <p:txBody>
          <a:bodyPr/>
          <a:lstStyle/>
          <a:p>
            <a:pPr algn="just"/>
            <a:r>
              <a:rPr lang="tr-TR" dirty="0" smtClean="0"/>
              <a:t>«Davacının </a:t>
            </a:r>
            <a:r>
              <a:rPr lang="tr-TR" dirty="0"/>
              <a:t>zarara uğramasına yol açan haksız fiilin gerçekleştiği tarihte, haksız fiili geçekleştirdiği ileri sürülen davalı ...'</a:t>
            </a:r>
            <a:r>
              <a:rPr lang="tr-TR" dirty="0" err="1"/>
              <a:t>ın</a:t>
            </a:r>
            <a:r>
              <a:rPr lang="tr-TR" dirty="0"/>
              <a:t> ergin olmadığı anlaşılmaktadır. Kural olarak, her dava açıldığı tarihteki koşullara göre değerlendirilir ise de; haksız fiil nedeniyle verilen zarar olay gününde meydana geldiğinden, hukuki sorunun da olay günündeki koşullara göre çözümlenmesi zorunludur. Eş söyleyişle, haksız fiili gerçekleştiren kişi, davanın açıldığı tarihte ergin olsa bile, bu durum </a:t>
            </a:r>
            <a:r>
              <a:rPr lang="tr-TR" dirty="0" err="1"/>
              <a:t>TMK'nun</a:t>
            </a:r>
            <a:r>
              <a:rPr lang="tr-TR" dirty="0"/>
              <a:t> 369. maddesinde düzenlenmiş bulunan </a:t>
            </a:r>
            <a:r>
              <a:rPr lang="tr-TR" dirty="0" smtClean="0"/>
              <a:t>ev başkanının sorumluluğunu</a:t>
            </a:r>
            <a:r>
              <a:rPr lang="tr-TR" dirty="0"/>
              <a:t> ortadan kaldırmamaktadır</a:t>
            </a:r>
            <a:r>
              <a:rPr lang="tr-TR" dirty="0" smtClean="0"/>
              <a:t>.»</a:t>
            </a:r>
            <a:endParaRPr lang="tr-TR" dirty="0"/>
          </a:p>
        </p:txBody>
      </p:sp>
    </p:spTree>
    <p:extLst>
      <p:ext uri="{BB962C8B-B14F-4D97-AF65-F5344CB8AC3E}">
        <p14:creationId xmlns:p14="http://schemas.microsoft.com/office/powerpoint/2010/main" val="361555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Yapı Malikinin Sorumluluğu</a:t>
            </a:r>
            <a:endParaRPr lang="tr-TR" dirty="0"/>
          </a:p>
        </p:txBody>
      </p:sp>
      <p:sp>
        <p:nvSpPr>
          <p:cNvPr id="3" name="İçerik Yer Tutucusu 2"/>
          <p:cNvSpPr>
            <a:spLocks noGrp="1"/>
          </p:cNvSpPr>
          <p:nvPr>
            <p:ph idx="1"/>
          </p:nvPr>
        </p:nvSpPr>
        <p:spPr/>
        <p:txBody>
          <a:bodyPr/>
          <a:lstStyle/>
          <a:p>
            <a:r>
              <a:rPr lang="tr-TR" b="1" dirty="0" smtClean="0"/>
              <a:t>TBK m. 69</a:t>
            </a:r>
          </a:p>
          <a:p>
            <a:pPr algn="just"/>
            <a:r>
              <a:rPr lang="tr-TR" dirty="0" smtClean="0"/>
              <a:t>«Bir binanın veya diğer yapı eserlerinin maliki, bunların yapımındaki bozukluklardan veya bakımındaki eksikliklerden doğan zararı gidermekle yükümlüdür. İntifa ve oturma hakkı sahipleri de, binanın bakımındaki eksikliklerden doğan zararlardan, malikle birlikte </a:t>
            </a:r>
            <a:r>
              <a:rPr lang="tr-TR" dirty="0" err="1" smtClean="0"/>
              <a:t>müteselsilen</a:t>
            </a:r>
            <a:r>
              <a:rPr lang="tr-TR" dirty="0" smtClean="0"/>
              <a:t> sorumludurlar. Sorumluların, bu sebeplerle kendilerine karşı sorumlu olan diğer kişilere rücu hakkı saklıdır.»</a:t>
            </a:r>
            <a:endParaRPr lang="tr-TR" dirty="0"/>
          </a:p>
        </p:txBody>
      </p:sp>
    </p:spTree>
    <p:extLst>
      <p:ext uri="{BB962C8B-B14F-4D97-AF65-F5344CB8AC3E}">
        <p14:creationId xmlns:p14="http://schemas.microsoft.com/office/powerpoint/2010/main" val="1952047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b="1" dirty="0" smtClean="0"/>
              <a:t>Şartları:</a:t>
            </a:r>
          </a:p>
          <a:p>
            <a:r>
              <a:rPr lang="tr-TR" dirty="0" smtClean="0"/>
              <a:t>a) Sorumlu ile yapı eseri arasında mülkiyet ilişkisi bulunmalıdır.</a:t>
            </a:r>
          </a:p>
          <a:p>
            <a:r>
              <a:rPr lang="tr-TR" dirty="0" smtClean="0"/>
              <a:t>b) Bir yapı eseri bulunmalıdır.</a:t>
            </a:r>
          </a:p>
          <a:p>
            <a:r>
              <a:rPr lang="tr-TR" dirty="0" smtClean="0"/>
              <a:t>c) Yapı eserinin yapımında bozukluk veya bakımında eksiklik olmalıdır.</a:t>
            </a:r>
          </a:p>
          <a:p>
            <a:endParaRPr lang="tr-TR" dirty="0"/>
          </a:p>
          <a:p>
            <a:pPr algn="just"/>
            <a:r>
              <a:rPr lang="tr-TR" dirty="0" smtClean="0"/>
              <a:t>- Yapı malikinin sorumluluğunda kurtuluş kanıtı getirme imkanı bulunmamaktadır.</a:t>
            </a:r>
            <a:endParaRPr lang="tr-TR" dirty="0"/>
          </a:p>
        </p:txBody>
      </p:sp>
    </p:spTree>
    <p:extLst>
      <p:ext uri="{BB962C8B-B14F-4D97-AF65-F5344CB8AC3E}">
        <p14:creationId xmlns:p14="http://schemas.microsoft.com/office/powerpoint/2010/main" val="1852544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70</a:t>
            </a:r>
          </a:p>
          <a:p>
            <a:pPr algn="just"/>
            <a:r>
              <a:rPr lang="tr-TR" dirty="0" smtClean="0"/>
              <a:t>«Bir başkasına ait bina veya diğer yapı eserlerinden zarar görme tehlikesiyle karşılaşan kişi, bu tehlikenin giderilmesi için gerekli önlemlerin alınmasını hak sahiplerinden isteyebilir. Kişilerin ve malların korunması hakkındaki kamu hukuku kuralları saklıdır.» </a:t>
            </a:r>
            <a:endParaRPr lang="tr-TR" dirty="0"/>
          </a:p>
        </p:txBody>
      </p:sp>
    </p:spTree>
    <p:extLst>
      <p:ext uri="{BB962C8B-B14F-4D97-AF65-F5344CB8AC3E}">
        <p14:creationId xmlns:p14="http://schemas.microsoft.com/office/powerpoint/2010/main" val="3660113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HD, 31.10.2019, E. 2018/6870, K.</a:t>
            </a:r>
            <a:r>
              <a:rPr lang="tr-TR" sz="3600" dirty="0"/>
              <a:t> </a:t>
            </a:r>
            <a:r>
              <a:rPr lang="tr-TR" sz="3600" dirty="0" smtClean="0"/>
              <a:t>2019/8619</a:t>
            </a:r>
            <a:endParaRPr lang="tr-TR" sz="3600" dirty="0"/>
          </a:p>
        </p:txBody>
      </p:sp>
      <p:sp>
        <p:nvSpPr>
          <p:cNvPr id="3" name="İçerik Yer Tutucusu 2"/>
          <p:cNvSpPr>
            <a:spLocks noGrp="1"/>
          </p:cNvSpPr>
          <p:nvPr>
            <p:ph idx="1"/>
          </p:nvPr>
        </p:nvSpPr>
        <p:spPr/>
        <p:txBody>
          <a:bodyPr>
            <a:normAutofit fontScale="92500" lnSpcReduction="20000"/>
          </a:bodyPr>
          <a:lstStyle/>
          <a:p>
            <a:r>
              <a:rPr lang="tr-TR" dirty="0" smtClean="0"/>
              <a:t>«Somut </a:t>
            </a:r>
            <a:r>
              <a:rPr lang="tr-TR" dirty="0"/>
              <a:t>olayda; müteveffa 2009 doğumlu ... 23/05/2013 olay tarihinde, komşunun teras katından ayağının kayması ve düşmemek için davalı kuruma ait enerji nakil hattına temas etmesi sonucunda, 28/05/2013 tarihinde vefat ettiği sabit olup; mahkemece hükme esas alınan bilirkişi raporunda, davalı kurumun % 30, davacı annenin % 10, müteveffanın % 10, dava dışı elektrik abonesi 9 </a:t>
            </a:r>
            <a:r>
              <a:rPr lang="tr-TR" dirty="0" err="1"/>
              <a:t>nolu</a:t>
            </a:r>
            <a:r>
              <a:rPr lang="tr-TR" dirty="0"/>
              <a:t> bina malikinin % 30 , olayın meydana geldiği terasın bağlı bulunduğu 7 </a:t>
            </a:r>
            <a:r>
              <a:rPr lang="tr-TR" dirty="0" err="1"/>
              <a:t>nolu</a:t>
            </a:r>
            <a:r>
              <a:rPr lang="tr-TR" dirty="0"/>
              <a:t> bina malikinin ise % 20 kusurlu olduğu açıklanmıştır. Enerji nakil hattı sahibi bulunan davalı kurum ile dava dışı 7 ve 9 numaralı bina maliklerinin </a:t>
            </a:r>
            <a:r>
              <a:rPr lang="tr-TR" dirty="0" err="1"/>
              <a:t>TBK'nın</a:t>
            </a:r>
            <a:r>
              <a:rPr lang="tr-TR" dirty="0"/>
              <a:t> 69. maddesi kapsamında, olayın meydana gelmesinde kusursuz sorumlulukları bulunmakta </a:t>
            </a:r>
            <a:r>
              <a:rPr lang="tr-TR" dirty="0" err="1" smtClean="0"/>
              <a:t>olup,müteselsilen</a:t>
            </a:r>
            <a:r>
              <a:rPr lang="tr-TR" dirty="0"/>
              <a:t> </a:t>
            </a:r>
            <a:r>
              <a:rPr lang="tr-TR" dirty="0" smtClean="0"/>
              <a:t>sorumludurlar</a:t>
            </a:r>
            <a:r>
              <a:rPr lang="tr-TR" dirty="0"/>
              <a:t>.</a:t>
            </a:r>
            <a:r>
              <a:rPr lang="tr-TR" dirty="0" smtClean="0"/>
              <a:t/>
            </a:r>
            <a:br>
              <a:rPr lang="tr-TR" dirty="0" smtClean="0"/>
            </a:br>
            <a:r>
              <a:rPr lang="tr-TR" dirty="0"/>
              <a:t>Hal böyle olunca, Bölge Adliye Mahkemesince; davalı kurum ile dava dışı bina maliklerinin kusursuz ve </a:t>
            </a:r>
            <a:r>
              <a:rPr lang="tr-TR" dirty="0" err="1"/>
              <a:t>müteselsilen</a:t>
            </a:r>
            <a:r>
              <a:rPr lang="tr-TR" dirty="0"/>
              <a:t> sorumlu oldukları dikkate alınarak, destekten yoksun kalma tazminatının ( davacı anneye ve müteveffaya atfedilen ( % 20) kusur oranında indirim yapıldıktan sonra) tamamının davalıdan müteselsil sorumluluk ilkesi gereğince tahsiline karar verilmesi gerekirken; yanılgılı değerlendirme ile davalının kusuru oranında maddi tazminata hükmedilmesi doğru görülmemiş, bozmayı gerektirmiştir</a:t>
            </a:r>
            <a:r>
              <a:rPr lang="tr-TR" dirty="0" smtClean="0"/>
              <a:t>.»</a:t>
            </a:r>
            <a:endParaRPr lang="tr-TR" dirty="0"/>
          </a:p>
        </p:txBody>
      </p:sp>
    </p:spTree>
    <p:extLst>
      <p:ext uri="{BB962C8B-B14F-4D97-AF65-F5344CB8AC3E}">
        <p14:creationId xmlns:p14="http://schemas.microsoft.com/office/powerpoint/2010/main" val="4260445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HD, 20.05.2019, E. 2018/7048, K.</a:t>
            </a:r>
            <a:r>
              <a:rPr lang="tr-TR" sz="3600" dirty="0"/>
              <a:t> </a:t>
            </a:r>
            <a:r>
              <a:rPr lang="tr-TR" sz="3600" dirty="0" smtClean="0"/>
              <a:t>2019/4682</a:t>
            </a:r>
            <a:endParaRPr lang="tr-TR" sz="3600" dirty="0"/>
          </a:p>
        </p:txBody>
      </p:sp>
      <p:sp>
        <p:nvSpPr>
          <p:cNvPr id="3" name="İçerik Yer Tutucusu 2"/>
          <p:cNvSpPr>
            <a:spLocks noGrp="1"/>
          </p:cNvSpPr>
          <p:nvPr>
            <p:ph idx="1"/>
          </p:nvPr>
        </p:nvSpPr>
        <p:spPr/>
        <p:txBody>
          <a:bodyPr>
            <a:normAutofit fontScale="92500" lnSpcReduction="20000"/>
          </a:bodyPr>
          <a:lstStyle/>
          <a:p>
            <a:pPr algn="just"/>
            <a:r>
              <a:rPr lang="tr-TR" dirty="0" smtClean="0"/>
              <a:t>«Somut </a:t>
            </a:r>
            <a:r>
              <a:rPr lang="tr-TR" dirty="0"/>
              <a:t>olayda; davacı, dava dilekçesinde yangının davalının sorumluluğunda bulunan elektrik tellerinden çıktığını ve yangın kıvılcımlarının bahçesinde bulunan ağaçlarına zarar verdiğini iddia etmiştir. Dosya kapsamından, yangının 09/07/2014 tarihinde meydana geldiği, delil tespitinin ise 12/12/2014 tarihinde davalının yokluğunda yapıldığı anlaşılmaktadır. Delil tespit dosyasında alınan elektrik mühendisi bilirkişi raporunda; dava konusu bahçenin 150 metre yakınında enerji nakil hattının bulunduğu, hattın geçtiği güzergahın altında uzun ağaçların yer aldığı, iddiaya göre elektrik tellerinden çıkan kıvılcım neticesinde yangının meydana geldiği belirtilmiş olup, gerek hükme esas alınan raporda gerekse delil tespit dosyasında yangının çıkış şekline dair somut bir saptama yapılmadığı görülmüştür.</a:t>
            </a:r>
            <a:r>
              <a:rPr lang="tr-TR" dirty="0" smtClean="0"/>
              <a:t/>
            </a:r>
            <a:br>
              <a:rPr lang="tr-TR" dirty="0" smtClean="0"/>
            </a:br>
            <a:r>
              <a:rPr lang="tr-TR" dirty="0"/>
              <a:t>Hal böyle olunca, mahkemece; davacının uğradığı iddia edilen zarar ile davalının eylemi arasında illiyet bağının kurulamadığı dikkate alınarak, ispat edilemeyen davanın reddine karar verilmesi gerekirken, eksik inceleme ve yanılgılı değerlendirme ile yazılı şekilde hüküm tesisi doğru görülmemiş, bozmayı gerektirmiştir</a:t>
            </a:r>
            <a:r>
              <a:rPr lang="tr-TR" dirty="0" smtClean="0"/>
              <a:t>.»</a:t>
            </a:r>
            <a:endParaRPr lang="tr-TR" dirty="0"/>
          </a:p>
        </p:txBody>
      </p:sp>
    </p:spTree>
    <p:extLst>
      <p:ext uri="{BB962C8B-B14F-4D97-AF65-F5344CB8AC3E}">
        <p14:creationId xmlns:p14="http://schemas.microsoft.com/office/powerpoint/2010/main" val="1080523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HD, 06.05.2019, E. 2019/316, K.</a:t>
            </a:r>
            <a:r>
              <a:rPr lang="tr-TR" sz="3600" dirty="0"/>
              <a:t> </a:t>
            </a:r>
            <a:r>
              <a:rPr lang="tr-TR" sz="3600" dirty="0" smtClean="0"/>
              <a:t>2019/4157</a:t>
            </a:r>
            <a:endParaRPr lang="tr-TR" sz="3600" dirty="0"/>
          </a:p>
        </p:txBody>
      </p:sp>
      <p:sp>
        <p:nvSpPr>
          <p:cNvPr id="3" name="İçerik Yer Tutucusu 2"/>
          <p:cNvSpPr>
            <a:spLocks noGrp="1"/>
          </p:cNvSpPr>
          <p:nvPr>
            <p:ph idx="1"/>
          </p:nvPr>
        </p:nvSpPr>
        <p:spPr/>
        <p:txBody>
          <a:bodyPr>
            <a:normAutofit fontScale="92500"/>
          </a:bodyPr>
          <a:lstStyle/>
          <a:p>
            <a:pPr algn="just"/>
            <a:r>
              <a:rPr lang="tr-TR" dirty="0" smtClean="0"/>
              <a:t>«Somut </a:t>
            </a:r>
            <a:r>
              <a:rPr lang="tr-TR" dirty="0"/>
              <a:t>olayda; olay yeri inceleme raporu, adli tıp raporu, mahkemece yargılama sırasında alınan bilirkişi raporu, tanık beyanları ve diğer belgeler dikkate alındığında; davacıların oğulları müteveffa ...'</a:t>
            </a:r>
            <a:r>
              <a:rPr lang="tr-TR" dirty="0" err="1"/>
              <a:t>ın</a:t>
            </a:r>
            <a:r>
              <a:rPr lang="tr-TR" dirty="0"/>
              <a:t>, 19.09.2010 tarihinde, evinin yakınındaki trafo direğine çıkarak elektrik hattındaki arızayı gidermeye çalıştığı esnada, elektrik akımına kapılarak vefat ettiği anlaşılmaktadır.</a:t>
            </a:r>
            <a:r>
              <a:rPr lang="tr-TR" dirty="0" smtClean="0"/>
              <a:t/>
            </a:r>
            <a:br>
              <a:rPr lang="tr-TR" dirty="0" smtClean="0"/>
            </a:br>
            <a:r>
              <a:rPr lang="tr-TR" dirty="0"/>
              <a:t>Hal böyle olunca, mahkemece; davalı ... şirketinin, özel trafonun usulüne uygun yapılıp yapılmadığını denetlemek, elektrik verdiği ve abonelik tesis ettiği hatları kontrol etmekle yükümlü olduğu ve </a:t>
            </a:r>
            <a:r>
              <a:rPr lang="tr-TR" dirty="0" err="1"/>
              <a:t>TBK'nın</a:t>
            </a:r>
            <a:r>
              <a:rPr lang="tr-TR" dirty="0"/>
              <a:t> 69.maddesine göre kusursuz sorumluluğunun bulunduğu, müteveffanın ölümünün enerji nakil hattından kaynaklandığı, dolayısıyla uygun illiyet bağının kurulduğu dikkate alınarak, taraf ve Yargıtay denetimine uygun, konusunda uzman üç kişilik bilirkişi heyetinden kusur raporu alınmak suretiyle, hasıl olacak sonuca göre bir karar verilmesi gerekirken; yanılgılı değerlendirme ile yazılı şekilde hüküm tesisi doğru görülmemiş, bozmayı gerektirmiştir</a:t>
            </a:r>
            <a:r>
              <a:rPr lang="tr-TR" dirty="0" smtClean="0"/>
              <a:t>.»</a:t>
            </a:r>
            <a:endParaRPr lang="tr-TR" dirty="0"/>
          </a:p>
        </p:txBody>
      </p:sp>
    </p:spTree>
    <p:extLst>
      <p:ext uri="{BB962C8B-B14F-4D97-AF65-F5344CB8AC3E}">
        <p14:creationId xmlns:p14="http://schemas.microsoft.com/office/powerpoint/2010/main" val="9844008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101</TotalTime>
  <Words>949</Words>
  <Application>Microsoft Office PowerPoint</Application>
  <PresentationFormat>Geniş ekran</PresentationFormat>
  <Paragraphs>40</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Duman</vt:lpstr>
      <vt:lpstr>Ev Başkanının Sorumluluğu</vt:lpstr>
      <vt:lpstr>PowerPoint Sunusu</vt:lpstr>
      <vt:lpstr>Yarg. 3. HD, 18.09.2018, E. 2016/13877, K. 2018/8652</vt:lpstr>
      <vt:lpstr>Yapı Malikinin Sorumluluğu</vt:lpstr>
      <vt:lpstr>PowerPoint Sunusu</vt:lpstr>
      <vt:lpstr>PowerPoint Sunusu</vt:lpstr>
      <vt:lpstr>Yarg. 3. HD, 31.10.2019, E. 2018/6870, K. 2019/8619</vt:lpstr>
      <vt:lpstr>Yarg. 3. HD, 20.05.2019, E. 2018/7048, K. 2019/4682</vt:lpstr>
      <vt:lpstr>Yarg. 3. HD, 06.05.2019, E. 2019/316, K. 2019/4157</vt:lpstr>
      <vt:lpstr>Yarg. 3. HD, 04/03/2019, E. 2017/15204, K. 2019/1760</vt:lpstr>
      <vt:lpstr>Taşınmaz Malikinin Sorumluluğu</vt:lpstr>
      <vt:lpstr>PowerPoint Sunusu</vt:lpstr>
      <vt:lpstr>Yarg. 14. HD, 09.10.2019, E. 2016/14237, K. 2019/6438</vt:lpstr>
      <vt:lpstr>Yarg. 14. HD, 30.10.2013, E. 2013/10462, K. 2013/13535</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 Başkanının Sorumluluğu</dc:title>
  <dc:creator>TOSHIBA</dc:creator>
  <cp:lastModifiedBy>TOSHIBA</cp:lastModifiedBy>
  <cp:revision>9</cp:revision>
  <dcterms:created xsi:type="dcterms:W3CDTF">2020-05-02T09:24:14Z</dcterms:created>
  <dcterms:modified xsi:type="dcterms:W3CDTF">2020-05-03T18:18:08Z</dcterms:modified>
</cp:coreProperties>
</file>