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89" r:id="rId7"/>
    <p:sldId id="290" r:id="rId8"/>
    <p:sldId id="261" r:id="rId9"/>
    <p:sldId id="262" r:id="rId10"/>
    <p:sldId id="263" r:id="rId11"/>
    <p:sldId id="264" r:id="rId12"/>
    <p:sldId id="265" r:id="rId13"/>
    <p:sldId id="276" r:id="rId14"/>
    <p:sldId id="277" r:id="rId15"/>
    <p:sldId id="278" r:id="rId16"/>
    <p:sldId id="279" r:id="rId17"/>
    <p:sldId id="266" r:id="rId18"/>
    <p:sldId id="321" r:id="rId19"/>
    <p:sldId id="322" r:id="rId20"/>
    <p:sldId id="323" r:id="rId21"/>
    <p:sldId id="280" r:id="rId22"/>
    <p:sldId id="281" r:id="rId23"/>
    <p:sldId id="282" r:id="rId24"/>
    <p:sldId id="283" r:id="rId25"/>
    <p:sldId id="284" r:id="rId26"/>
    <p:sldId id="285" r:id="rId27"/>
    <p:sldId id="267" r:id="rId28"/>
    <p:sldId id="286" r:id="rId29"/>
    <p:sldId id="287" r:id="rId30"/>
    <p:sldId id="288" r:id="rId31"/>
    <p:sldId id="291" r:id="rId32"/>
    <p:sldId id="268" r:id="rId33"/>
    <p:sldId id="292" r:id="rId34"/>
    <p:sldId id="269" r:id="rId35"/>
    <p:sldId id="293" r:id="rId36"/>
    <p:sldId id="270" r:id="rId37"/>
    <p:sldId id="294" r:id="rId38"/>
    <p:sldId id="271" r:id="rId39"/>
    <p:sldId id="295" r:id="rId40"/>
    <p:sldId id="272" r:id="rId41"/>
    <p:sldId id="296" r:id="rId42"/>
    <p:sldId id="319" r:id="rId43"/>
    <p:sldId id="320"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20" autoAdjust="0"/>
  </p:normalViewPr>
  <p:slideViewPr>
    <p:cSldViewPr>
      <p:cViewPr varScale="1">
        <p:scale>
          <a:sx n="50" d="100"/>
          <a:sy n="50" d="100"/>
        </p:scale>
        <p:origin x="1411"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4A267-361E-4047-9E25-6360DD5F7FD1}" type="datetimeFigureOut">
              <a:rPr lang="tr-TR" smtClean="0"/>
              <a:t>2.05.2019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2EDFD-D2D3-4ABC-8137-6715CFEE28C2}" type="slidenum">
              <a:rPr lang="tr-TR" smtClean="0"/>
              <a:t>‹#›</a:t>
            </a:fld>
            <a:endParaRPr lang="tr-TR"/>
          </a:p>
        </p:txBody>
      </p:sp>
    </p:spTree>
    <p:extLst>
      <p:ext uri="{BB962C8B-B14F-4D97-AF65-F5344CB8AC3E}">
        <p14:creationId xmlns:p14="http://schemas.microsoft.com/office/powerpoint/2010/main" val="252032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A77557F-03C5-4309-BF7A-BE91AE8EAC87}" type="slidenum">
              <a:rPr lang="tr-TR" smtClean="0"/>
              <a:pPr/>
              <a:t>1</a:t>
            </a:fld>
            <a:endParaRPr lang="tr-TR"/>
          </a:p>
        </p:txBody>
      </p:sp>
    </p:spTree>
    <p:extLst>
      <p:ext uri="{BB962C8B-B14F-4D97-AF65-F5344CB8AC3E}">
        <p14:creationId xmlns:p14="http://schemas.microsoft.com/office/powerpoint/2010/main" val="315660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732EDFD-D2D3-4ABC-8137-6715CFEE28C2}" type="slidenum">
              <a:rPr lang="tr-TR" smtClean="0"/>
              <a:t>42</a:t>
            </a:fld>
            <a:endParaRPr lang="tr-TR"/>
          </a:p>
        </p:txBody>
      </p:sp>
    </p:spTree>
    <p:extLst>
      <p:ext uri="{BB962C8B-B14F-4D97-AF65-F5344CB8AC3E}">
        <p14:creationId xmlns:p14="http://schemas.microsoft.com/office/powerpoint/2010/main" val="210418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lı Resim">
    <p:spTree>
      <p:nvGrpSpPr>
        <p:cNvPr id="1" name=""/>
        <p:cNvGrpSpPr/>
        <p:nvPr/>
      </p:nvGrpSpPr>
      <p:grpSpPr>
        <a:xfrm>
          <a:off x="0" y="0"/>
          <a:ext cx="0" cy="0"/>
          <a:chOff x="0" y="0"/>
          <a:chExt cx="0" cy="0"/>
        </a:xfrm>
      </p:grpSpPr>
      <p:sp>
        <p:nvSpPr>
          <p:cNvPr id="5" name="4 Dikdörtgen"/>
          <p:cNvSpPr>
            <a:spLocks noChangeArrowheads="1"/>
          </p:cNvSpPr>
          <p:nvPr/>
        </p:nvSpPr>
        <p:spPr bwMode="auto">
          <a:xfrm>
            <a:off x="0" y="3068960"/>
            <a:ext cx="1512000" cy="657353"/>
          </a:xfrm>
          <a:prstGeom prst="rect">
            <a:avLst/>
          </a:prstGeom>
          <a:solidFill>
            <a:schemeClr val="accent3">
              <a:lumMod val="60000"/>
              <a:lumOff val="40000"/>
            </a:schemeClr>
          </a:solidFill>
          <a:ln w="50800" cap="rnd" cmpd="dbl" algn="ctr">
            <a:noFill/>
            <a:miter lim="800000"/>
            <a:headEnd/>
            <a:tailEnd/>
          </a:ln>
        </p:spPr>
        <p:txBody>
          <a:bodyPr lIns="111063" tIns="55531" rIns="111063" bIns="55531" anchor="ctr"/>
          <a:lstStyle/>
          <a:p>
            <a:pPr algn="ctr" defTabSz="1111810" fontAlgn="auto">
              <a:spcBef>
                <a:spcPts val="0"/>
              </a:spcBef>
              <a:spcAft>
                <a:spcPts val="0"/>
              </a:spcAft>
              <a:defRPr/>
            </a:pPr>
            <a:endParaRPr lang="en-US" dirty="0">
              <a:solidFill>
                <a:schemeClr val="lt1"/>
              </a:solidFill>
              <a:latin typeface="+mn-lt"/>
              <a:cs typeface="+mn-cs"/>
            </a:endParaRPr>
          </a:p>
        </p:txBody>
      </p:sp>
      <p:sp>
        <p:nvSpPr>
          <p:cNvPr id="6" name="5 Dikdörtgen"/>
          <p:cNvSpPr>
            <a:spLocks noChangeArrowheads="1"/>
          </p:cNvSpPr>
          <p:nvPr/>
        </p:nvSpPr>
        <p:spPr bwMode="auto">
          <a:xfrm>
            <a:off x="1545866" y="3075929"/>
            <a:ext cx="7598142" cy="650384"/>
          </a:xfrm>
          <a:prstGeom prst="rect">
            <a:avLst/>
          </a:prstGeom>
          <a:solidFill>
            <a:schemeClr val="tx2">
              <a:lumMod val="60000"/>
              <a:lumOff val="40000"/>
            </a:schemeClr>
          </a:solidFill>
          <a:ln w="50800" cap="rnd" cmpd="dbl" algn="ctr">
            <a:noFill/>
            <a:miter lim="800000"/>
            <a:headEnd/>
            <a:tailEnd/>
          </a:ln>
        </p:spPr>
        <p:txBody>
          <a:bodyPr lIns="111063" tIns="55531" rIns="111063" bIns="55531" anchor="ctr"/>
          <a:lstStyle/>
          <a:p>
            <a:pPr algn="ctr" defTabSz="1111810" fontAlgn="auto">
              <a:spcBef>
                <a:spcPts val="0"/>
              </a:spcBef>
              <a:spcAft>
                <a:spcPts val="0"/>
              </a:spcAft>
              <a:defRPr/>
            </a:pPr>
            <a:endParaRPr lang="en-US" dirty="0">
              <a:solidFill>
                <a:schemeClr val="lt1"/>
              </a:solidFill>
              <a:latin typeface="+mn-lt"/>
              <a:cs typeface="+mn-cs"/>
            </a:endParaRPr>
          </a:p>
        </p:txBody>
      </p:sp>
      <p:sp>
        <p:nvSpPr>
          <p:cNvPr id="8" name="7 Dikdörtgen"/>
          <p:cNvSpPr/>
          <p:nvPr userDrawn="1"/>
        </p:nvSpPr>
        <p:spPr>
          <a:xfrm>
            <a:off x="1" y="3789040"/>
            <a:ext cx="9144000" cy="30689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7673" tIns="48836" rIns="97673" bIns="48836" anchor="ctr"/>
          <a:lstStyle/>
          <a:p>
            <a:pPr algn="ctr">
              <a:defRPr/>
            </a:pPr>
            <a:endParaRPr lang="tr-TR"/>
          </a:p>
        </p:txBody>
      </p:sp>
      <p:sp>
        <p:nvSpPr>
          <p:cNvPr id="4" name="3 Metin Yer Tutucusu"/>
          <p:cNvSpPr>
            <a:spLocks noGrp="1"/>
          </p:cNvSpPr>
          <p:nvPr>
            <p:ph type="body" sz="half" idx="2"/>
          </p:nvPr>
        </p:nvSpPr>
        <p:spPr>
          <a:xfrm>
            <a:off x="1600200" y="3823319"/>
            <a:ext cx="6716217" cy="685801"/>
          </a:xfrm>
          <a:prstGeom prst="rect">
            <a:avLst/>
          </a:prstGeom>
        </p:spPr>
        <p:txBody>
          <a:bodyPr/>
          <a:lstStyle>
            <a:lvl1pPr marL="0" indent="0">
              <a:buFontTx/>
              <a:buNone/>
              <a:defRPr sz="2100"/>
            </a:lvl1pPr>
            <a:lvl2pPr>
              <a:buFontTx/>
              <a:buNone/>
              <a:defRPr sz="1400"/>
            </a:lvl2pPr>
            <a:lvl3pPr>
              <a:buFontTx/>
              <a:buNone/>
              <a:defRPr sz="1200"/>
            </a:lvl3pPr>
            <a:lvl4pPr>
              <a:buFontTx/>
              <a:buNone/>
              <a:defRPr sz="1100"/>
            </a:lvl4pPr>
            <a:lvl5pPr>
              <a:buFontTx/>
              <a:buNone/>
              <a:defRPr sz="1100"/>
            </a:lvl5pPr>
          </a:lstStyle>
          <a:p>
            <a:pPr lvl="0"/>
            <a:r>
              <a:rPr lang="tr-TR"/>
              <a:t>Asıl metin stillerini düzenlemek için tıklatın</a:t>
            </a:r>
          </a:p>
        </p:txBody>
      </p:sp>
      <p:sp>
        <p:nvSpPr>
          <p:cNvPr id="2" name="1 Başlık"/>
          <p:cNvSpPr>
            <a:spLocks noGrp="1"/>
          </p:cNvSpPr>
          <p:nvPr>
            <p:ph type="title"/>
          </p:nvPr>
        </p:nvSpPr>
        <p:spPr>
          <a:xfrm>
            <a:off x="1687338" y="3160480"/>
            <a:ext cx="4252815" cy="434345"/>
          </a:xfrm>
          <a:prstGeom prst="rect">
            <a:avLst/>
          </a:prstGeom>
        </p:spPr>
        <p:txBody>
          <a:bodyPr/>
          <a:lstStyle>
            <a:lvl1pPr algn="l">
              <a:buNone/>
              <a:defRPr sz="3400" b="0">
                <a:solidFill>
                  <a:srgbClr val="FFFFFF"/>
                </a:solidFill>
              </a:defRPr>
            </a:lvl1pPr>
          </a:lstStyle>
          <a:p>
            <a:r>
              <a:rPr lang="tr-TR" dirty="0"/>
              <a:t>Asıl başlık stili için tıklatın</a:t>
            </a:r>
            <a:endParaRPr lang="en-US" dirty="0"/>
          </a:p>
        </p:txBody>
      </p:sp>
      <p:sp>
        <p:nvSpPr>
          <p:cNvPr id="9" name="11 Veri Yer Tutucusu"/>
          <p:cNvSpPr>
            <a:spLocks noGrp="1"/>
          </p:cNvSpPr>
          <p:nvPr>
            <p:ph type="dt" sz="half" idx="10"/>
          </p:nvPr>
        </p:nvSpPr>
        <p:spPr>
          <a:xfrm>
            <a:off x="6249018" y="6248990"/>
            <a:ext cx="2666185" cy="365128"/>
          </a:xfrm>
        </p:spPr>
        <p:txBody>
          <a:bodyPr/>
          <a:lstStyle>
            <a:lvl1pPr>
              <a:defRPr/>
            </a:lvl1pPr>
          </a:lstStyle>
          <a:p>
            <a:pPr>
              <a:defRPr/>
            </a:pPr>
            <a:fld id="{F4F5C2C6-4272-4991-B50C-12AA22C1C9DE}" type="datetime1">
              <a:rPr lang="tr-TR" smtClean="0"/>
              <a:pPr>
                <a:defRPr/>
              </a:pPr>
              <a:t>2.05.2019</a:t>
            </a:fld>
            <a:endParaRPr lang="tr-TR"/>
          </a:p>
        </p:txBody>
      </p:sp>
      <p:sp>
        <p:nvSpPr>
          <p:cNvPr id="10" name="13 Altbilgi Yer Tutucusu"/>
          <p:cNvSpPr>
            <a:spLocks noGrp="1"/>
          </p:cNvSpPr>
          <p:nvPr>
            <p:ph type="ftr" sz="quarter" idx="11"/>
          </p:nvPr>
        </p:nvSpPr>
        <p:spPr>
          <a:xfrm>
            <a:off x="1600272" y="6246202"/>
            <a:ext cx="4572001" cy="365128"/>
          </a:xfrm>
        </p:spPr>
        <p:txBody>
          <a:bodyPr/>
          <a:lstStyle>
            <a:lvl1pPr>
              <a:defRPr/>
            </a:lvl1pPr>
          </a:lstStyle>
          <a:p>
            <a:pPr>
              <a:defRPr/>
            </a:pPr>
            <a:endParaRPr lang="tr-TR" dirty="0"/>
          </a:p>
        </p:txBody>
      </p:sp>
      <p:sp>
        <p:nvSpPr>
          <p:cNvPr id="11" name="Unvan 1"/>
          <p:cNvSpPr txBox="1">
            <a:spLocks/>
          </p:cNvSpPr>
          <p:nvPr userDrawn="1"/>
        </p:nvSpPr>
        <p:spPr>
          <a:xfrm rot="19943020">
            <a:off x="23580" y="2740501"/>
            <a:ext cx="9096840" cy="1376998"/>
          </a:xfrm>
          <a:prstGeom prst="rect">
            <a:avLst/>
          </a:prstGeom>
          <a:noFill/>
          <a:ln>
            <a:noFill/>
          </a:ln>
        </p:spPr>
        <p:txBody>
          <a:bodyPr anchor="b">
            <a:normAutofit fontScale="77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78152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
        <p:nvSpPr>
          <p:cNvPr id="5" name="Unvan 1"/>
          <p:cNvSpPr txBox="1">
            <a:spLocks/>
          </p:cNvSpPr>
          <p:nvPr userDrawn="1"/>
        </p:nvSpPr>
        <p:spPr>
          <a:xfrm rot="19943020">
            <a:off x="23580" y="2740501"/>
            <a:ext cx="9096840" cy="1376998"/>
          </a:xfrm>
          <a:prstGeom prst="rect">
            <a:avLst/>
          </a:prstGeom>
          <a:noFill/>
          <a:ln>
            <a:noFill/>
          </a:ln>
        </p:spPr>
        <p:txBody>
          <a:bodyPr anchor="b">
            <a:normAutofit fontScale="77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a:xfrm>
            <a:off x="7589478" y="6381328"/>
            <a:ext cx="1230994" cy="365128"/>
          </a:xfrm>
        </p:spPr>
        <p:txBody>
          <a:bodyPr/>
          <a:lstStyle/>
          <a:p>
            <a:pPr>
              <a:defRPr/>
            </a:pPr>
            <a:fld id="{83B264C0-35AC-412E-9356-0C6C68E5B980}" type="datetime1">
              <a:rPr lang="tr-TR" smtClean="0">
                <a:effectLst>
                  <a:outerShdw blurRad="38100" dist="38100" dir="2700000" algn="tl">
                    <a:srgbClr val="000000">
                      <a:alpha val="43137"/>
                    </a:srgbClr>
                  </a:outerShdw>
                </a:effectLst>
              </a:rPr>
              <a:pPr>
                <a:defRPr/>
              </a:pPr>
              <a:t>2.05.2019</a:t>
            </a:fld>
            <a:endParaRPr lang="tr-TR" dirty="0">
              <a:effectLst>
                <a:outerShdw blurRad="38100" dist="38100" dir="2700000" algn="tl">
                  <a:srgbClr val="000000">
                    <a:alpha val="43137"/>
                  </a:srgbClr>
                </a:outerShdw>
              </a:effectLst>
            </a:endParaRPr>
          </a:p>
        </p:txBody>
      </p:sp>
      <p:sp>
        <p:nvSpPr>
          <p:cNvPr id="6" name="5 Altbilgi Yer Tutucusu"/>
          <p:cNvSpPr>
            <a:spLocks noGrp="1"/>
          </p:cNvSpPr>
          <p:nvPr>
            <p:ph type="ftr" sz="quarter" idx="11"/>
          </p:nvPr>
        </p:nvSpPr>
        <p:spPr>
          <a:xfrm>
            <a:off x="107505" y="6381328"/>
            <a:ext cx="1812772" cy="365128"/>
          </a:xfrm>
        </p:spPr>
        <p:txBody>
          <a:bodyPr/>
          <a:lstStyle/>
          <a:p>
            <a:pPr>
              <a:defRPr/>
            </a:pPr>
            <a:endParaRPr lang="tr-TR" dirty="0">
              <a:effectLst>
                <a:outerShdw blurRad="38100" dist="38100" dir="2700000" algn="tl">
                  <a:srgbClr val="000000">
                    <a:alpha val="43137"/>
                  </a:srgbClr>
                </a:outerShdw>
              </a:effectLst>
            </a:endParaRPr>
          </a:p>
        </p:txBody>
      </p:sp>
      <p:sp>
        <p:nvSpPr>
          <p:cNvPr id="9" name="8 Dikdörtgen"/>
          <p:cNvSpPr/>
          <p:nvPr/>
        </p:nvSpPr>
        <p:spPr>
          <a:xfrm>
            <a:off x="2123728" y="3068960"/>
            <a:ext cx="6775728" cy="661720"/>
          </a:xfrm>
          <a:prstGeom prst="rect">
            <a:avLst/>
          </a:prstGeom>
          <a:noFill/>
        </p:spPr>
        <p:txBody>
          <a:bodyPr wrap="square" lIns="97673" tIns="0" rIns="97673" bIns="0" anchor="ctr" anchorCtr="0">
            <a:spAutoFit/>
            <a:scene3d>
              <a:camera prst="orthographicFront"/>
              <a:lightRig rig="soft" dir="t">
                <a:rot lat="0" lon="0" rev="10800000"/>
              </a:lightRig>
            </a:scene3d>
            <a:sp3d>
              <a:bevelT w="27940" h="12700"/>
              <a:contourClr>
                <a:srgbClr val="DDDDDD"/>
              </a:contourClr>
            </a:sp3d>
          </a:bodyPr>
          <a:lstStyle/>
          <a:p>
            <a:pPr algn="ctr">
              <a:defRPr/>
            </a:pPr>
            <a:r>
              <a:rPr lang="tr-TR" sz="4300" b="1" spc="161" dirty="0">
                <a:ln w="11430"/>
                <a:solidFill>
                  <a:srgbClr val="F8F8F8"/>
                </a:solidFill>
                <a:effectLst>
                  <a:outerShdw blurRad="38100" dist="38100" dir="2700000" algn="tl">
                    <a:srgbClr val="000000">
                      <a:alpha val="43137"/>
                    </a:srgbClr>
                  </a:outerShdw>
                </a:effectLst>
              </a:rPr>
              <a:t>ÖNBÜRO YÖNETİMİ</a:t>
            </a:r>
          </a:p>
        </p:txBody>
      </p:sp>
      <p:sp>
        <p:nvSpPr>
          <p:cNvPr id="7" name="1 Başlık"/>
          <p:cNvSpPr txBox="1">
            <a:spLocks/>
          </p:cNvSpPr>
          <p:nvPr/>
        </p:nvSpPr>
        <p:spPr bwMode="auto">
          <a:xfrm>
            <a:off x="1429893" y="404664"/>
            <a:ext cx="6245961" cy="2314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673" tIns="48836" rIns="97673" bIns="48836">
            <a:spAutoFit/>
          </a:bodyPr>
          <a:lstStyle>
            <a:defPPr>
              <a:defRPr lang="tr-TR"/>
            </a:defPPr>
            <a:lvl1pPr algn="ctr">
              <a:lnSpc>
                <a:spcPct val="150000"/>
              </a:lnSpc>
              <a:defRPr sz="43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0000" endA="300" endPos="50000" dist="29997" dir="5400000" sy="-100000" algn="bl" rotWithShape="0"/>
                </a:effectLst>
              </a:defRPr>
            </a:lvl1pPr>
          </a:lstStyle>
          <a:p>
            <a:r>
              <a:rPr lang="tr-TR" sz="3200" dirty="0">
                <a:effectLst>
                  <a:outerShdw blurRad="50800" algn="tl" rotWithShape="0">
                    <a:srgbClr val="000000"/>
                  </a:outerShdw>
                  <a:reflection blurRad="12700" stA="17000" endPos="50000" dist="50800" dir="5400000" sy="-100000" algn="bl" rotWithShape="0"/>
                </a:effectLst>
              </a:rPr>
              <a:t>Ankara Üniversitesi </a:t>
            </a:r>
          </a:p>
          <a:p>
            <a:r>
              <a:rPr lang="tr-TR" sz="3200" dirty="0">
                <a:effectLst>
                  <a:outerShdw blurRad="50800" algn="tl" rotWithShape="0">
                    <a:srgbClr val="000000"/>
                  </a:outerShdw>
                  <a:reflection blurRad="12700" stA="17000" endPos="50000" dist="50800" dir="5400000" sy="-100000" algn="bl" rotWithShape="0"/>
                </a:effectLst>
              </a:rPr>
              <a:t>Beypazarı Meslek Yüksekokulu</a:t>
            </a:r>
          </a:p>
          <a:p>
            <a:r>
              <a:rPr lang="tr-TR" sz="3200" dirty="0">
                <a:effectLst>
                  <a:outerShdw blurRad="50800" algn="tl" rotWithShape="0">
                    <a:srgbClr val="000000"/>
                  </a:outerShdw>
                  <a:reflection blurRad="12700" stA="17000" endPos="50000" dist="50800" dir="5400000" sy="-100000" algn="bl" rotWithShape="0"/>
                </a:effectLst>
              </a:rPr>
              <a:t>Turizm ve Otel İşletmeciliği</a:t>
            </a:r>
          </a:p>
        </p:txBody>
      </p:sp>
      <p:sp>
        <p:nvSpPr>
          <p:cNvPr id="3" name="Dikdörtgen 2"/>
          <p:cNvSpPr/>
          <p:nvPr/>
        </p:nvSpPr>
        <p:spPr>
          <a:xfrm>
            <a:off x="107504" y="4437112"/>
            <a:ext cx="9036496" cy="1815882"/>
          </a:xfrm>
          <a:prstGeom prst="rect">
            <a:avLst/>
          </a:prstGeom>
        </p:spPr>
        <p:txBody>
          <a:bodyPr wrap="square">
            <a:spAutoFit/>
          </a:bodyPr>
          <a:lstStyle/>
          <a:p>
            <a:r>
              <a:rPr lang="tr-TR" sz="2800" b="1" dirty="0"/>
              <a:t>Dersin kodu: </a:t>
            </a:r>
            <a:r>
              <a:rPr lang="tr-TR" sz="2800" dirty="0" smtClean="0"/>
              <a:t>BTO249</a:t>
            </a:r>
            <a:endParaRPr lang="tr-TR" sz="2800" dirty="0"/>
          </a:p>
          <a:p>
            <a:r>
              <a:rPr lang="tr-TR" sz="2800" b="1" dirty="0"/>
              <a:t>Sorumlu:</a:t>
            </a:r>
            <a:r>
              <a:rPr lang="tr-TR" sz="2800" dirty="0"/>
              <a:t> </a:t>
            </a:r>
            <a:r>
              <a:rPr lang="tr-TR" sz="2800" dirty="0" err="1"/>
              <a:t>Öğr</a:t>
            </a:r>
            <a:r>
              <a:rPr lang="tr-TR" sz="2800" dirty="0"/>
              <a:t>. Gör. Fuat ATASOY</a:t>
            </a:r>
          </a:p>
          <a:p>
            <a:r>
              <a:rPr lang="tr-TR" sz="2800" b="1" dirty="0"/>
              <a:t>Ünite:</a:t>
            </a:r>
            <a:r>
              <a:rPr lang="tr-TR" sz="2800" dirty="0"/>
              <a:t> 7</a:t>
            </a:r>
          </a:p>
          <a:p>
            <a:r>
              <a:rPr lang="tr-TR" sz="2800" b="1" dirty="0"/>
              <a:t>Ünitenin adı: Önbüronun Satış ve Pazarlama Faaliyetleri</a:t>
            </a:r>
            <a:endParaRPr lang="tr-TR" sz="2800" dirty="0"/>
          </a:p>
        </p:txBody>
      </p:sp>
    </p:spTree>
    <p:custDataLst>
      <p:tags r:id="rId1"/>
    </p:custDataLst>
    <p:extLst>
      <p:ext uri="{BB962C8B-B14F-4D97-AF65-F5344CB8AC3E}">
        <p14:creationId xmlns:p14="http://schemas.microsoft.com/office/powerpoint/2010/main" val="15174266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BDFE8A5-96E8-4C50-94DB-B825B06070A7}"/>
              </a:ext>
            </a:extLst>
          </p:cNvPr>
          <p:cNvSpPr/>
          <p:nvPr/>
        </p:nvSpPr>
        <p:spPr>
          <a:xfrm>
            <a:off x="2123728" y="116632"/>
            <a:ext cx="4572000" cy="1384995"/>
          </a:xfrm>
          <a:prstGeom prst="rect">
            <a:avLst/>
          </a:prstGeom>
        </p:spPr>
        <p:txBody>
          <a:bodyPr>
            <a:spAutoFit/>
          </a:bodyPr>
          <a:lstStyle/>
          <a:p>
            <a:pPr algn="ctr"/>
            <a:r>
              <a:rPr lang="tr-TR" sz="2800" b="1" dirty="0">
                <a:latin typeface="Times New Roman" panose="02020603050405020304" pitchFamily="18" charset="0"/>
                <a:cs typeface="Times New Roman" panose="02020603050405020304" pitchFamily="18" charset="0"/>
              </a:rPr>
              <a:t>OTELE GELİŞ ŞEKİLLERİNE GÖRE MÜŞTERİLER</a:t>
            </a:r>
          </a:p>
        </p:txBody>
      </p:sp>
      <p:pic>
        <p:nvPicPr>
          <p:cNvPr id="3" name="Resim 2">
            <a:extLst>
              <a:ext uri="{FF2B5EF4-FFF2-40B4-BE49-F238E27FC236}">
                <a16:creationId xmlns:a16="http://schemas.microsoft.com/office/drawing/2014/main" id="{E6B218B0-21C7-484C-A4E1-095AB70B5675}"/>
              </a:ext>
            </a:extLst>
          </p:cNvPr>
          <p:cNvPicPr>
            <a:picLocks noChangeAspect="1"/>
          </p:cNvPicPr>
          <p:nvPr/>
        </p:nvPicPr>
        <p:blipFill>
          <a:blip r:embed="rId2"/>
          <a:stretch>
            <a:fillRect/>
          </a:stretch>
        </p:blipFill>
        <p:spPr>
          <a:xfrm>
            <a:off x="305272" y="1628800"/>
            <a:ext cx="8515200" cy="4248472"/>
          </a:xfrm>
          <a:prstGeom prst="rect">
            <a:avLst/>
          </a:prstGeom>
        </p:spPr>
      </p:pic>
    </p:spTree>
    <p:extLst>
      <p:ext uri="{BB962C8B-B14F-4D97-AF65-F5344CB8AC3E}">
        <p14:creationId xmlns:p14="http://schemas.microsoft.com/office/powerpoint/2010/main" val="387505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003CDA6-8C43-4B79-B9D8-5B2A4F609703}"/>
              </a:ext>
            </a:extLst>
          </p:cNvPr>
          <p:cNvSpPr/>
          <p:nvPr/>
        </p:nvSpPr>
        <p:spPr>
          <a:xfrm>
            <a:off x="2123728" y="188640"/>
            <a:ext cx="4572000" cy="1200329"/>
          </a:xfrm>
          <a:prstGeom prst="rect">
            <a:avLst/>
          </a:prstGeom>
        </p:spPr>
        <p:txBody>
          <a:bodyPr>
            <a:spAutoFit/>
          </a:bodyPr>
          <a:lstStyle/>
          <a:p>
            <a:pPr algn="ctr"/>
            <a:r>
              <a:rPr lang="tr-TR" sz="2400" b="1" dirty="0">
                <a:latin typeface="Times New Roman" panose="02020603050405020304" pitchFamily="18" charset="0"/>
                <a:cs typeface="Times New Roman" panose="02020603050405020304" pitchFamily="18" charset="0"/>
              </a:rPr>
              <a:t>OTEL İLE MÜŞTERİ  ARASINDAKİ İLETİŞİM KANALLARI</a:t>
            </a:r>
          </a:p>
        </p:txBody>
      </p:sp>
      <p:pic>
        <p:nvPicPr>
          <p:cNvPr id="3" name="Resim 2">
            <a:extLst>
              <a:ext uri="{FF2B5EF4-FFF2-40B4-BE49-F238E27FC236}">
                <a16:creationId xmlns:a16="http://schemas.microsoft.com/office/drawing/2014/main" id="{BF975E0B-F15F-40E1-AD56-5036BE8379F4}"/>
              </a:ext>
            </a:extLst>
          </p:cNvPr>
          <p:cNvPicPr>
            <a:picLocks noChangeAspect="1"/>
          </p:cNvPicPr>
          <p:nvPr/>
        </p:nvPicPr>
        <p:blipFill rotWithShape="1">
          <a:blip r:embed="rId2"/>
          <a:srcRect t="24521"/>
          <a:stretch/>
        </p:blipFill>
        <p:spPr>
          <a:xfrm>
            <a:off x="318592" y="1432614"/>
            <a:ext cx="8136904" cy="1920981"/>
          </a:xfrm>
          <a:prstGeom prst="rect">
            <a:avLst/>
          </a:prstGeom>
        </p:spPr>
      </p:pic>
      <p:pic>
        <p:nvPicPr>
          <p:cNvPr id="4" name="Resim 3">
            <a:extLst>
              <a:ext uri="{FF2B5EF4-FFF2-40B4-BE49-F238E27FC236}">
                <a16:creationId xmlns:a16="http://schemas.microsoft.com/office/drawing/2014/main" id="{EC37B7F1-7394-4380-AF13-44DBA0B067CD}"/>
              </a:ext>
            </a:extLst>
          </p:cNvPr>
          <p:cNvPicPr>
            <a:picLocks noChangeAspect="1"/>
          </p:cNvPicPr>
          <p:nvPr/>
        </p:nvPicPr>
        <p:blipFill>
          <a:blip r:embed="rId3"/>
          <a:stretch>
            <a:fillRect/>
          </a:stretch>
        </p:blipFill>
        <p:spPr>
          <a:xfrm>
            <a:off x="575556" y="3548051"/>
            <a:ext cx="7992888" cy="1481390"/>
          </a:xfrm>
          <a:prstGeom prst="rect">
            <a:avLst/>
          </a:prstGeom>
        </p:spPr>
      </p:pic>
      <p:pic>
        <p:nvPicPr>
          <p:cNvPr id="5" name="Resim 4">
            <a:extLst>
              <a:ext uri="{FF2B5EF4-FFF2-40B4-BE49-F238E27FC236}">
                <a16:creationId xmlns:a16="http://schemas.microsoft.com/office/drawing/2014/main" id="{4489D696-7CBB-4C99-8F16-2CC95B245029}"/>
              </a:ext>
            </a:extLst>
          </p:cNvPr>
          <p:cNvPicPr>
            <a:picLocks noChangeAspect="1"/>
          </p:cNvPicPr>
          <p:nvPr/>
        </p:nvPicPr>
        <p:blipFill>
          <a:blip r:embed="rId4"/>
          <a:stretch>
            <a:fillRect/>
          </a:stretch>
        </p:blipFill>
        <p:spPr>
          <a:xfrm>
            <a:off x="575556" y="4906810"/>
            <a:ext cx="7884876" cy="1762550"/>
          </a:xfrm>
          <a:prstGeom prst="rect">
            <a:avLst/>
          </a:prstGeom>
        </p:spPr>
      </p:pic>
    </p:spTree>
    <p:extLst>
      <p:ext uri="{BB962C8B-B14F-4D97-AF65-F5344CB8AC3E}">
        <p14:creationId xmlns:p14="http://schemas.microsoft.com/office/powerpoint/2010/main" val="331143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539552" y="188640"/>
            <a:ext cx="8604448" cy="5386090"/>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TUR OPERATÖRLERİ VE SEYAHAT ACENTELERİ İLE YAPILAN SATIŞLAR</a:t>
            </a:r>
          </a:p>
          <a:p>
            <a:pPr algn="ctr"/>
            <a:endParaRPr lang="tr-TR" sz="2400" b="1" dirty="0">
              <a:latin typeface="Times New Roman" panose="02020603050405020304" pitchFamily="18" charset="0"/>
              <a:cs typeface="Times New Roman" panose="02020603050405020304" pitchFamily="18" charset="0"/>
            </a:endParaRPr>
          </a:p>
          <a:p>
            <a:pPr algn="ctr"/>
            <a:endParaRPr lang="tr-TR" sz="2400" b="1" dirty="0">
              <a:latin typeface="Times New Roman" panose="02020603050405020304" pitchFamily="18" charset="0"/>
              <a:cs typeface="Times New Roman" panose="02020603050405020304" pitchFamily="18" charset="0"/>
            </a:endParaRPr>
          </a:p>
          <a:p>
            <a:pPr algn="ctr"/>
            <a:r>
              <a:rPr lang="tr-TR" sz="2400" dirty="0">
                <a:latin typeface="Times New Roman" panose="02020603050405020304" pitchFamily="18" charset="0"/>
                <a:cs typeface="Times New Roman" panose="02020603050405020304" pitchFamily="18" charset="0"/>
              </a:rPr>
              <a:t>Tur operatörleriyle yapılan iletişimde genellikle </a:t>
            </a:r>
            <a:r>
              <a:rPr lang="tr-TR" sz="2400" b="1" dirty="0">
                <a:latin typeface="Times New Roman" panose="02020603050405020304" pitchFamily="18" charset="0"/>
                <a:cs typeface="Times New Roman" panose="02020603050405020304" pitchFamily="18" charset="0"/>
              </a:rPr>
              <a:t>yabancı</a:t>
            </a:r>
            <a:r>
              <a:rPr lang="tr-TR" sz="2400" dirty="0">
                <a:latin typeface="Times New Roman" panose="02020603050405020304" pitchFamily="18" charset="0"/>
                <a:cs typeface="Times New Roman" panose="02020603050405020304" pitchFamily="18" charset="0"/>
              </a:rPr>
              <a:t> müşterilere</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yönelik satışlar karşımıza çıkmaktadır. Bunlar da </a:t>
            </a:r>
            <a:r>
              <a:rPr lang="tr-TR" sz="2400" b="1" dirty="0">
                <a:latin typeface="Times New Roman" panose="02020603050405020304" pitchFamily="18" charset="0"/>
                <a:cs typeface="Times New Roman" panose="02020603050405020304" pitchFamily="18" charset="0"/>
              </a:rPr>
              <a:t>çoğunlukla paket</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turlar</a:t>
            </a:r>
            <a:r>
              <a:rPr lang="tr-TR" sz="2400" dirty="0">
                <a:latin typeface="Times New Roman" panose="02020603050405020304" pitchFamily="18" charset="0"/>
                <a:cs typeface="Times New Roman" panose="02020603050405020304" pitchFamily="18" charset="0"/>
              </a:rPr>
              <a:t> şeklinde ve yabancı müşteriler olmaktadır. </a:t>
            </a:r>
            <a:r>
              <a:rPr lang="tr-TR" sz="2400" b="1" dirty="0">
                <a:latin typeface="Times New Roman" panose="02020603050405020304" pitchFamily="18" charset="0"/>
                <a:cs typeface="Times New Roman" panose="02020603050405020304" pitchFamily="18" charset="0"/>
              </a:rPr>
              <a:t>Bunun nedeni </a:t>
            </a:r>
            <a:r>
              <a:rPr lang="tr-TR" sz="2400" dirty="0">
                <a:latin typeface="Times New Roman" panose="02020603050405020304" pitchFamily="18" charset="0"/>
                <a:cs typeface="Times New Roman" panose="02020603050405020304" pitchFamily="18" charset="0"/>
              </a:rPr>
              <a:t>yerli seyahat acentelerinin yabancılar önünde zayıf olmalarıdır. Ellerinde </a:t>
            </a:r>
            <a:r>
              <a:rPr lang="tr-TR" sz="2400" b="1" dirty="0">
                <a:latin typeface="Times New Roman" panose="02020603050405020304" pitchFamily="18" charset="0"/>
                <a:cs typeface="Times New Roman" panose="02020603050405020304" pitchFamily="18" charset="0"/>
              </a:rPr>
              <a:t>yüksek bir müşteri portföyü ve güçlü sermaye </a:t>
            </a:r>
            <a:r>
              <a:rPr lang="tr-TR" sz="2400" dirty="0">
                <a:latin typeface="Times New Roman" panose="02020603050405020304" pitchFamily="18" charset="0"/>
                <a:cs typeface="Times New Roman" panose="02020603050405020304" pitchFamily="18" charset="0"/>
              </a:rPr>
              <a:t>yapılarıyla yabancı tur operatörleri ülkemizdeki konaklama ve organizasyon talebini rahatça yönlendirmektedir. Tur operatörü ve seyahat acentelerinin satışları münferit ve grup olduğu gibi yoğun sezonda daha çok </a:t>
            </a:r>
            <a:r>
              <a:rPr lang="tr-TR" sz="2400" b="1" dirty="0">
                <a:latin typeface="Times New Roman" panose="02020603050405020304" pitchFamily="18" charset="0"/>
                <a:cs typeface="Times New Roman" panose="02020603050405020304" pitchFamily="18" charset="0"/>
              </a:rPr>
              <a:t>kontenjan anlaşması </a:t>
            </a:r>
            <a:r>
              <a:rPr lang="tr-TR" sz="2400" dirty="0">
                <a:latin typeface="Times New Roman" panose="02020603050405020304" pitchFamily="18" charset="0"/>
                <a:cs typeface="Times New Roman" panose="02020603050405020304" pitchFamily="18" charset="0"/>
              </a:rPr>
              <a:t>olarak gerçekleşmektedir. </a:t>
            </a:r>
            <a:r>
              <a:rPr lang="tr-TR" sz="3200" dirty="0">
                <a:latin typeface="Times New Roman" panose="02020603050405020304" pitchFamily="18" charset="0"/>
                <a:cs typeface="Times New Roman" panose="02020603050405020304" pitchFamily="18" charset="0"/>
              </a:rPr>
              <a:t/>
            </a:r>
            <a:br>
              <a:rPr lang="tr-TR" sz="3200" dirty="0">
                <a:latin typeface="Times New Roman" panose="02020603050405020304" pitchFamily="18" charset="0"/>
                <a:cs typeface="Times New Roman" panose="02020603050405020304" pitchFamily="18" charset="0"/>
              </a:rPr>
            </a:br>
            <a:endParaRPr 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24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107504" y="188640"/>
            <a:ext cx="8784976" cy="6678751"/>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TUR OPERATÖRLERİ VE SEYAHAT ACENTELERİ İLE YAPILAN SATIŞLAR</a:t>
            </a:r>
          </a:p>
          <a:p>
            <a:pPr algn="ctr"/>
            <a:endParaRPr lang="tr-TR" sz="2400" b="1" dirty="0">
              <a:latin typeface="Times New Roman" panose="02020603050405020304" pitchFamily="18" charset="0"/>
              <a:cs typeface="Times New Roman" panose="02020603050405020304" pitchFamily="18" charset="0"/>
            </a:endParaRPr>
          </a:p>
          <a:p>
            <a:pPr algn="ctr"/>
            <a:r>
              <a:rPr lang="tr-TR" dirty="0"/>
              <a:t>Tur operatörü ve seyahat acenteleriyle çalışmanın birtakım avantajları vardır. Bu avantajlar;</a:t>
            </a:r>
          </a:p>
          <a:p>
            <a:pPr algn="ctr"/>
            <a:r>
              <a:rPr lang="tr-TR" sz="2400" dirty="0"/>
              <a:t> </a:t>
            </a:r>
            <a:br>
              <a:rPr lang="tr-TR" sz="2400" dirty="0"/>
            </a:br>
            <a:r>
              <a:rPr lang="tr-TR" dirty="0">
                <a:solidFill>
                  <a:srgbClr val="FF0000"/>
                </a:solidFill>
              </a:rPr>
              <a:t>1. Konaklama işletmesinin ürününü önceden satın alarak veya ön ödeme yaparak konaklama işletmesinin ön finansmanını sağlarlar.</a:t>
            </a:r>
            <a:br>
              <a:rPr lang="tr-TR" dirty="0">
                <a:solidFill>
                  <a:srgbClr val="FF0000"/>
                </a:solidFill>
              </a:rPr>
            </a:br>
            <a:r>
              <a:rPr lang="tr-TR" dirty="0">
                <a:solidFill>
                  <a:srgbClr val="00B0F0"/>
                </a:solidFill>
              </a:rPr>
              <a:t>2. Konaklama işletmelerine kendi yaptıkları pazar araştırmalarını aktararak hizmet ve ürün kalitesinin artırılmasına yardımcı olurlar.</a:t>
            </a:r>
            <a:br>
              <a:rPr lang="tr-TR" dirty="0">
                <a:solidFill>
                  <a:srgbClr val="00B0F0"/>
                </a:solidFill>
              </a:rPr>
            </a:br>
            <a:r>
              <a:rPr lang="tr-TR" dirty="0">
                <a:solidFill>
                  <a:srgbClr val="00B050"/>
                </a:solidFill>
              </a:rPr>
              <a:t>3. Coğrafi anlamda otel ürünlerinin geniş bir alana yayılması bir ülke veya bölgeye ulaşması aracılarla kolayca gerçekleşir.</a:t>
            </a:r>
            <a:br>
              <a:rPr lang="tr-TR" dirty="0">
                <a:solidFill>
                  <a:srgbClr val="00B050"/>
                </a:solidFill>
              </a:rPr>
            </a:br>
            <a:r>
              <a:rPr lang="tr-TR" dirty="0"/>
              <a:t>4. Bir anlamda konaklama işletmesi adına satış ve özendirme çalışması yaparlar. Konaklama işletmesinin hedef pazarın her yerinde büro açarak kendi ürününü pazarlaması imkânsızdır.</a:t>
            </a:r>
            <a:br>
              <a:rPr lang="tr-TR" dirty="0"/>
            </a:br>
            <a:r>
              <a:rPr lang="tr-TR" dirty="0">
                <a:solidFill>
                  <a:srgbClr val="FF0000"/>
                </a:solidFill>
              </a:rPr>
              <a:t>5. Ulaştırma, konaklama, transfer, rehberlik, yeme-içme, eğlence hizmetlerini bir araya getirerek tüketici için kolay elde edilir bir ürün sunarlar. Yani ürünü çekici hale getirirler.</a:t>
            </a:r>
            <a:br>
              <a:rPr lang="tr-TR" dirty="0">
                <a:solidFill>
                  <a:srgbClr val="FF0000"/>
                </a:solidFill>
              </a:rPr>
            </a:br>
            <a:r>
              <a:rPr lang="tr-TR" dirty="0">
                <a:solidFill>
                  <a:srgbClr val="0070C0"/>
                </a:solidFill>
              </a:rPr>
              <a:t>6. Aracılar kendi ülkelerindeki tüketicileri yakından tanırlar, aralarındaki yakın ilişki tüketicide güven uyandırır ve satışları yabancı bir işletmeye göre başarıyla yürütürler.</a:t>
            </a:r>
            <a:br>
              <a:rPr lang="tr-TR" dirty="0">
                <a:solidFill>
                  <a:srgbClr val="0070C0"/>
                </a:solidFill>
              </a:rPr>
            </a:br>
            <a:r>
              <a:rPr lang="tr-TR" dirty="0"/>
              <a:t>7</a:t>
            </a:r>
            <a:r>
              <a:rPr lang="tr-TR" dirty="0">
                <a:solidFill>
                  <a:srgbClr val="00B050"/>
                </a:solidFill>
              </a:rPr>
              <a:t>. Yenilikçi ve yaratıcı fikirlerle turları çekici kılma çabası içindedirler. Bu da konaklama işletmesinin ürününe yeni kullanım alanı yaratır.</a:t>
            </a:r>
            <a:r>
              <a:rPr lang="tr-TR" sz="2400" dirty="0">
                <a:solidFill>
                  <a:srgbClr val="00B050"/>
                </a:solidFill>
              </a:rPr>
              <a:t> </a:t>
            </a:r>
            <a:br>
              <a:rPr lang="tr-TR" sz="2400" dirty="0">
                <a:solidFill>
                  <a:srgbClr val="00B050"/>
                </a:solidFill>
              </a:rPr>
            </a:br>
            <a:r>
              <a:rPr lang="tr-TR" sz="2400" dirty="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
            </a:r>
            <a:br>
              <a:rPr lang="tr-TR" sz="3200" dirty="0">
                <a:latin typeface="Times New Roman" panose="02020603050405020304" pitchFamily="18" charset="0"/>
                <a:cs typeface="Times New Roman" panose="02020603050405020304" pitchFamily="18" charset="0"/>
              </a:rPr>
            </a:br>
            <a:endParaRPr 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579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107504" y="188640"/>
            <a:ext cx="8784976" cy="7294305"/>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TUR OPERATÖRLERİ VE SEYAHAT ACENTELERİ İLE YAPILAN SATIŞLAR</a:t>
            </a:r>
          </a:p>
          <a:p>
            <a:pPr algn="ctr"/>
            <a:endParaRPr lang="tr-TR" sz="2400" b="1" dirty="0">
              <a:latin typeface="Times New Roman" panose="02020603050405020304" pitchFamily="18" charset="0"/>
              <a:cs typeface="Times New Roman" panose="02020603050405020304" pitchFamily="18" charset="0"/>
            </a:endParaRPr>
          </a:p>
          <a:p>
            <a:r>
              <a:rPr lang="tr-TR" sz="2000" b="1" dirty="0">
                <a:latin typeface="Times New Roman" panose="02020603050405020304" pitchFamily="18" charset="0"/>
                <a:cs typeface="Times New Roman" panose="02020603050405020304" pitchFamily="18" charset="0"/>
              </a:rPr>
              <a:t>Tur operatörleri ve seyahat acenteleri aracılığıyla satış süreci</a:t>
            </a:r>
          </a:p>
          <a:p>
            <a:pPr algn="just"/>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Sayfiye konaklama </a:t>
            </a:r>
            <a:r>
              <a:rPr lang="tr-TR" sz="2000" dirty="0">
                <a:latin typeface="Times New Roman" panose="02020603050405020304" pitchFamily="18" charset="0"/>
                <a:cs typeface="Times New Roman" panose="02020603050405020304" pitchFamily="18" charset="0"/>
              </a:rPr>
              <a:t>işletmelerinde satış çalışmalarına </a:t>
            </a:r>
            <a:r>
              <a:rPr lang="tr-TR" sz="2000" b="1" dirty="0">
                <a:latin typeface="Times New Roman" panose="02020603050405020304" pitchFamily="18" charset="0"/>
                <a:cs typeface="Times New Roman" panose="02020603050405020304" pitchFamily="18" charset="0"/>
              </a:rPr>
              <a:t>bir sene </a:t>
            </a:r>
            <a:r>
              <a:rPr lang="tr-TR" sz="2000" dirty="0">
                <a:latin typeface="Times New Roman" panose="02020603050405020304" pitchFamily="18" charset="0"/>
                <a:cs typeface="Times New Roman" panose="02020603050405020304" pitchFamily="18" charset="0"/>
              </a:rPr>
              <a:t>önceden başlanmaktadır. Tur operatörleri ve seyahat acenteleriyle bir sonraki sene için </a:t>
            </a:r>
            <a:r>
              <a:rPr lang="tr-TR" sz="2000" b="1" dirty="0">
                <a:latin typeface="Times New Roman" panose="02020603050405020304" pitchFamily="18" charset="0"/>
                <a:cs typeface="Times New Roman" panose="02020603050405020304" pitchFamily="18" charset="0"/>
              </a:rPr>
              <a:t>kontenjan anlaşmaları </a:t>
            </a:r>
            <a:r>
              <a:rPr lang="tr-TR" sz="2000" dirty="0">
                <a:latin typeface="Times New Roman" panose="02020603050405020304" pitchFamily="18" charset="0"/>
                <a:cs typeface="Times New Roman" panose="02020603050405020304" pitchFamily="18" charset="0"/>
              </a:rPr>
              <a:t>yapılır. Sezon boyunca devamlı olarak gelecek </a:t>
            </a:r>
            <a:r>
              <a:rPr lang="tr-TR" sz="2000" b="1" dirty="0">
                <a:latin typeface="Times New Roman" panose="02020603050405020304" pitchFamily="18" charset="0"/>
                <a:cs typeface="Times New Roman" panose="02020603050405020304" pitchFamily="18" charset="0"/>
              </a:rPr>
              <a:t>'Paket Tur' </a:t>
            </a: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Package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Tour</a:t>
            </a:r>
            <a:r>
              <a:rPr lang="tr-TR" sz="2000" dirty="0">
                <a:latin typeface="Times New Roman" panose="02020603050405020304" pitchFamily="18" charset="0"/>
                <a:cs typeface="Times New Roman" panose="02020603050405020304" pitchFamily="18" charset="0"/>
              </a:rPr>
              <a:t> - </a:t>
            </a:r>
            <a:r>
              <a:rPr lang="tr-TR" sz="2000" dirty="0" err="1">
                <a:latin typeface="Times New Roman" panose="02020603050405020304" pitchFamily="18" charset="0"/>
                <a:cs typeface="Times New Roman" panose="02020603050405020304" pitchFamily="18" charset="0"/>
              </a:rPr>
              <a:t>Inclusive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Tour</a:t>
            </a:r>
            <a:r>
              <a:rPr lang="tr-TR" sz="2000" dirty="0">
                <a:latin typeface="Times New Roman" panose="02020603050405020304" pitchFamily="18" charset="0"/>
                <a:cs typeface="Times New Roman" panose="02020603050405020304" pitchFamily="18" charset="0"/>
              </a:rPr>
              <a:t>) müşterisi için anlaşma yapılarak acentelerin oda yüzdeleri belirlenir. Anlaşmaların içeriğinde şunlar bulunmaktadır:</a:t>
            </a:r>
          </a:p>
          <a:p>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Kaç oda kontenjan ayrıldığı,</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Anlaşmanın hangi tarihler arasında geçerli olduğu,</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Oda ve tek kişi fiyatları (</a:t>
            </a:r>
            <a:r>
              <a:rPr lang="tr-TR" sz="2000" dirty="0" err="1">
                <a:latin typeface="Times New Roman" panose="02020603050405020304" pitchFamily="18" charset="0"/>
                <a:cs typeface="Times New Roman" panose="02020603050405020304" pitchFamily="18" charset="0"/>
              </a:rPr>
              <a:t>per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person</a:t>
            </a:r>
            <a:r>
              <a:rPr lang="tr-TR" sz="2000" dirty="0">
                <a:latin typeface="Times New Roman" panose="02020603050405020304" pitchFamily="18" charset="0"/>
                <a:cs typeface="Times New Roman" panose="02020603050405020304" pitchFamily="18" charset="0"/>
              </a:rPr>
              <a:t> : </a:t>
            </a:r>
            <a:r>
              <a:rPr lang="tr-TR" sz="2000" dirty="0" err="1">
                <a:latin typeface="Times New Roman" panose="02020603050405020304" pitchFamily="18" charset="0"/>
                <a:cs typeface="Times New Roman" panose="02020603050405020304" pitchFamily="18" charset="0"/>
              </a:rPr>
              <a:t>pp</a:t>
            </a:r>
            <a:r>
              <a:rPr lang="tr-TR" sz="2000" dirty="0">
                <a:latin typeface="Times New Roman" panose="02020603050405020304" pitchFamily="18" charset="0"/>
                <a:cs typeface="Times New Roman" panose="02020603050405020304" pitchFamily="18" charset="0"/>
              </a:rPr>
              <a:t>),</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Çocuk,yaşlı</a:t>
            </a:r>
            <a:r>
              <a:rPr lang="tr-TR" sz="2000" dirty="0">
                <a:latin typeface="Times New Roman" panose="02020603050405020304" pitchFamily="18" charset="0"/>
                <a:cs typeface="Times New Roman" panose="02020603050405020304" pitchFamily="18" charset="0"/>
              </a:rPr>
              <a:t>, balayı odası vb.  İndirimler, </a:t>
            </a:r>
            <a:r>
              <a:rPr lang="tr-TR" sz="2000" dirty="0" err="1">
                <a:latin typeface="Times New Roman" panose="02020603050405020304" pitchFamily="18" charset="0"/>
                <a:cs typeface="Times New Roman" panose="02020603050405020304" pitchFamily="18" charset="0"/>
              </a:rPr>
              <a:t>freeler</a:t>
            </a:r>
            <a:r>
              <a:rPr lang="tr-TR" sz="2000" dirty="0">
                <a:latin typeface="Times New Roman" panose="02020603050405020304" pitchFamily="18" charset="0"/>
                <a:cs typeface="Times New Roman" panose="02020603050405020304" pitchFamily="18" charset="0"/>
              </a:rPr>
              <a:t> ve koşulları,</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Hangi pansiyon planının esas alındığı, (BB, HB, FB, ALL </a:t>
            </a:r>
            <a:r>
              <a:rPr lang="tr-TR" sz="2000" dirty="0" err="1">
                <a:latin typeface="Times New Roman" panose="02020603050405020304" pitchFamily="18" charset="0"/>
                <a:cs typeface="Times New Roman" panose="02020603050405020304" pitchFamily="18" charset="0"/>
              </a:rPr>
              <a:t>Inclusive</a:t>
            </a:r>
            <a:r>
              <a:rPr lang="tr-TR" sz="2000" dirty="0">
                <a:latin typeface="Times New Roman" panose="02020603050405020304" pitchFamily="18" charset="0"/>
                <a:cs typeface="Times New Roman" panose="02020603050405020304" pitchFamily="18" charset="0"/>
              </a:rPr>
              <a:t>)</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Ödeme durumu ve fiyatlamada esas alınan dövizin cinsi, ödeme koşulları</a:t>
            </a:r>
          </a:p>
          <a:p>
            <a:r>
              <a:rPr lang="tr-TR" sz="2000" dirty="0">
                <a:latin typeface="Times New Roman" panose="02020603050405020304" pitchFamily="18" charset="0"/>
                <a:cs typeface="Times New Roman" panose="02020603050405020304" pitchFamily="18" charset="0"/>
              </a:rPr>
              <a:t>• No Show koşulları</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Anlaşmazlık durumunda hangi hukuksal mercilere başvurulacağı</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İşletmelerin isimleri, yetkililerin imzaları tarih ve karşılıklı yükümlülükler. </a:t>
            </a:r>
            <a:r>
              <a:rPr lang="tr-TR" dirty="0"/>
              <a:t/>
            </a:r>
            <a:br>
              <a:rPr lang="tr-TR" dirty="0"/>
            </a:br>
            <a:r>
              <a:rPr lang="tr-TR" sz="2400" dirty="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
            </a:r>
            <a:br>
              <a:rPr lang="tr-TR" sz="3200" dirty="0">
                <a:latin typeface="Times New Roman" panose="02020603050405020304" pitchFamily="18" charset="0"/>
                <a:cs typeface="Times New Roman" panose="02020603050405020304" pitchFamily="18" charset="0"/>
              </a:rPr>
            </a:br>
            <a:endParaRPr 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59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107504" y="188640"/>
            <a:ext cx="8784976" cy="5940088"/>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TUR OPERATÖRLERİ VE SEYAHAT ACENTELERİ İLE YAPILAN SATIŞLAR</a:t>
            </a:r>
          </a:p>
          <a:p>
            <a:pPr algn="ctr"/>
            <a:endParaRPr lang="tr-TR" sz="2400" b="1"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Kontenjan antlaşma direk tur operatörü ya da temsilcisi olan seyahat acentesi ile yapılabilir.</a:t>
            </a:r>
          </a:p>
          <a:p>
            <a:pPr algn="just"/>
            <a:endParaRPr lang="tr-TR" sz="280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Kontenjan antlaşması ile operatör ya da acenteye özel fiyatlar ve koşullar sağlanır. Bununla birlikte onlardan yüksek doluluk oranına katkı yapmaları beklenir.</a:t>
            </a:r>
          </a:p>
          <a:p>
            <a:pPr algn="just"/>
            <a:endParaRPr lang="tr-TR" sz="280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Kontenjan antlaşması yapılmayan acentelere </a:t>
            </a:r>
            <a:r>
              <a:rPr lang="tr-TR" sz="2800" b="1" dirty="0">
                <a:solidFill>
                  <a:srgbClr val="FF0000"/>
                </a:solidFill>
                <a:latin typeface="Times New Roman" panose="02020603050405020304" pitchFamily="18" charset="0"/>
                <a:cs typeface="Times New Roman" panose="02020603050405020304" pitchFamily="18" charset="0"/>
              </a:rPr>
              <a:t>sor-sat</a:t>
            </a:r>
            <a:r>
              <a:rPr lang="tr-TR" sz="2800" dirty="0">
                <a:latin typeface="Times New Roman" panose="02020603050405020304" pitchFamily="18" charset="0"/>
                <a:cs typeface="Times New Roman" panose="02020603050405020304" pitchFamily="18" charset="0"/>
              </a:rPr>
              <a:t> fiyatları gönderilir. Bu fiyatlar kontenjan antlaşmalarına göre biraz daha yüksek olabilir. Mümkün olduğunca peşin ödeme ile çalışılır.</a:t>
            </a:r>
            <a:endParaRPr lang="tr-T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0411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107504" y="188640"/>
            <a:ext cx="8784976" cy="1200329"/>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TUR OPERATÖRLERİ VE SEYAHAT ACENTELERİ İLE YAPILAN SATIŞLAR</a:t>
            </a:r>
          </a:p>
          <a:p>
            <a:pPr algn="ctr"/>
            <a:endParaRPr lang="tr-TR" sz="2400" b="1"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13DB2093-12ED-4F5C-BA63-187F90A57E37}"/>
              </a:ext>
            </a:extLst>
          </p:cNvPr>
          <p:cNvPicPr>
            <a:picLocks noChangeAspect="1"/>
          </p:cNvPicPr>
          <p:nvPr/>
        </p:nvPicPr>
        <p:blipFill>
          <a:blip r:embed="rId2"/>
          <a:stretch>
            <a:fillRect/>
          </a:stretch>
        </p:blipFill>
        <p:spPr>
          <a:xfrm>
            <a:off x="971600" y="1029134"/>
            <a:ext cx="7344816" cy="5620952"/>
          </a:xfrm>
          <a:prstGeom prst="rect">
            <a:avLst/>
          </a:prstGeom>
        </p:spPr>
      </p:pic>
    </p:spTree>
    <p:extLst>
      <p:ext uri="{BB962C8B-B14F-4D97-AF65-F5344CB8AC3E}">
        <p14:creationId xmlns:p14="http://schemas.microsoft.com/office/powerpoint/2010/main" val="106372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8037EA6-61E3-4F4C-9776-E576C3C5BD98}"/>
              </a:ext>
            </a:extLst>
          </p:cNvPr>
          <p:cNvPicPr>
            <a:picLocks noChangeAspect="1"/>
          </p:cNvPicPr>
          <p:nvPr/>
        </p:nvPicPr>
        <p:blipFill>
          <a:blip r:embed="rId2"/>
          <a:stretch>
            <a:fillRect/>
          </a:stretch>
        </p:blipFill>
        <p:spPr>
          <a:xfrm>
            <a:off x="1547664" y="309562"/>
            <a:ext cx="7200799" cy="6238875"/>
          </a:xfrm>
          <a:prstGeom prst="rect">
            <a:avLst/>
          </a:prstGeom>
        </p:spPr>
      </p:pic>
    </p:spTree>
    <p:extLst>
      <p:ext uri="{BB962C8B-B14F-4D97-AF65-F5344CB8AC3E}">
        <p14:creationId xmlns:p14="http://schemas.microsoft.com/office/powerpoint/2010/main" val="1058828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3A14FD2-B2A1-48CE-8F38-55470551622F}"/>
              </a:ext>
            </a:extLst>
          </p:cNvPr>
          <p:cNvPicPr>
            <a:picLocks noChangeAspect="1"/>
          </p:cNvPicPr>
          <p:nvPr/>
        </p:nvPicPr>
        <p:blipFill>
          <a:blip r:embed="rId2"/>
          <a:stretch>
            <a:fillRect/>
          </a:stretch>
        </p:blipFill>
        <p:spPr>
          <a:xfrm>
            <a:off x="755576" y="366712"/>
            <a:ext cx="7632848" cy="6124575"/>
          </a:xfrm>
          <a:prstGeom prst="rect">
            <a:avLst/>
          </a:prstGeom>
        </p:spPr>
      </p:pic>
    </p:spTree>
    <p:extLst>
      <p:ext uri="{BB962C8B-B14F-4D97-AF65-F5344CB8AC3E}">
        <p14:creationId xmlns:p14="http://schemas.microsoft.com/office/powerpoint/2010/main" val="339767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1B05324-DFFC-4C8A-A5D6-2DC21C81C0DF}"/>
              </a:ext>
            </a:extLst>
          </p:cNvPr>
          <p:cNvPicPr>
            <a:picLocks noChangeAspect="1"/>
          </p:cNvPicPr>
          <p:nvPr/>
        </p:nvPicPr>
        <p:blipFill>
          <a:blip r:embed="rId2"/>
          <a:stretch>
            <a:fillRect/>
          </a:stretch>
        </p:blipFill>
        <p:spPr>
          <a:xfrm>
            <a:off x="899592" y="0"/>
            <a:ext cx="6768752" cy="6858000"/>
          </a:xfrm>
          <a:prstGeom prst="rect">
            <a:avLst/>
          </a:prstGeom>
        </p:spPr>
      </p:pic>
    </p:spTree>
    <p:extLst>
      <p:ext uri="{BB962C8B-B14F-4D97-AF65-F5344CB8AC3E}">
        <p14:creationId xmlns:p14="http://schemas.microsoft.com/office/powerpoint/2010/main" val="112638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11CDC26-B32A-4B08-8DDC-10C8B995507A}"/>
              </a:ext>
            </a:extLst>
          </p:cNvPr>
          <p:cNvPicPr>
            <a:picLocks noChangeAspect="1"/>
          </p:cNvPicPr>
          <p:nvPr/>
        </p:nvPicPr>
        <p:blipFill>
          <a:blip r:embed="rId2"/>
          <a:stretch>
            <a:fillRect/>
          </a:stretch>
        </p:blipFill>
        <p:spPr>
          <a:xfrm>
            <a:off x="827584" y="116632"/>
            <a:ext cx="7416824" cy="6741367"/>
          </a:xfrm>
          <a:prstGeom prst="rect">
            <a:avLst/>
          </a:prstGeom>
        </p:spPr>
      </p:pic>
    </p:spTree>
    <p:extLst>
      <p:ext uri="{BB962C8B-B14F-4D97-AF65-F5344CB8AC3E}">
        <p14:creationId xmlns:p14="http://schemas.microsoft.com/office/powerpoint/2010/main" val="1964029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4D5C2E5-248F-42AC-B7DA-FDD7AB497F3A}"/>
              </a:ext>
            </a:extLst>
          </p:cNvPr>
          <p:cNvPicPr>
            <a:picLocks noChangeAspect="1"/>
          </p:cNvPicPr>
          <p:nvPr/>
        </p:nvPicPr>
        <p:blipFill>
          <a:blip r:embed="rId2"/>
          <a:stretch>
            <a:fillRect/>
          </a:stretch>
        </p:blipFill>
        <p:spPr>
          <a:xfrm>
            <a:off x="971600" y="9766"/>
            <a:ext cx="6984775" cy="6731602"/>
          </a:xfrm>
          <a:prstGeom prst="rect">
            <a:avLst/>
          </a:prstGeom>
        </p:spPr>
      </p:pic>
    </p:spTree>
    <p:extLst>
      <p:ext uri="{BB962C8B-B14F-4D97-AF65-F5344CB8AC3E}">
        <p14:creationId xmlns:p14="http://schemas.microsoft.com/office/powerpoint/2010/main" val="131853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107504" y="188640"/>
            <a:ext cx="9036496" cy="6001643"/>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SATIŞ OFİSLERİ VE MERKEZİ REZERVASYON OFİSLERİ</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ARACILIĞIYLA SATIŞLAR</a:t>
            </a:r>
            <a:r>
              <a:rPr lang="tr-TR" sz="2400" dirty="0">
                <a:latin typeface="Times New Roman" panose="02020603050405020304" pitchFamily="18" charset="0"/>
                <a:cs typeface="Times New Roman" panose="02020603050405020304" pitchFamily="18" charset="0"/>
              </a:rPr>
              <a:t> </a:t>
            </a:r>
          </a:p>
          <a:p>
            <a:pPr algn="ctr"/>
            <a:endParaRPr lang="tr-TR" sz="2400" dirty="0">
              <a:latin typeface="Times New Roman" panose="02020603050405020304" pitchFamily="18" charset="0"/>
              <a:cs typeface="Times New Roman" panose="02020603050405020304" pitchFamily="18" charset="0"/>
            </a:endParaRPr>
          </a:p>
          <a:p>
            <a:pPr algn="ctr"/>
            <a:endParaRPr lang="tr-TR" sz="2400" dirty="0">
              <a:latin typeface="Times New Roman" panose="02020603050405020304" pitchFamily="18" charset="0"/>
              <a:cs typeface="Times New Roman" panose="02020603050405020304" pitchFamily="18" charset="0"/>
            </a:endParaRPr>
          </a:p>
          <a:p>
            <a:pPr algn="ctr"/>
            <a:r>
              <a:rPr lang="tr-TR" sz="2400" dirty="0">
                <a:latin typeface="Times New Roman" panose="02020603050405020304" pitchFamily="18" charset="0"/>
                <a:cs typeface="Times New Roman" panose="02020603050405020304" pitchFamily="18" charset="0"/>
              </a:rPr>
              <a:t>Otel işletmelerinin müşteri potansiyelinin </a:t>
            </a:r>
            <a:r>
              <a:rPr lang="tr-TR" sz="2400" b="1" dirty="0">
                <a:latin typeface="Times New Roman" panose="02020603050405020304" pitchFamily="18" charset="0"/>
                <a:cs typeface="Times New Roman" panose="02020603050405020304" pitchFamily="18" charset="0"/>
              </a:rPr>
              <a:t>yoğun olduğu büyük şehirlerde </a:t>
            </a:r>
            <a:r>
              <a:rPr lang="tr-TR" sz="2400" dirty="0">
                <a:latin typeface="Times New Roman" panose="02020603050405020304" pitchFamily="18" charset="0"/>
                <a:cs typeface="Times New Roman" panose="02020603050405020304" pitchFamily="18" charset="0"/>
              </a:rPr>
              <a:t>rezervasyon ve satış ofisleri vardır. </a:t>
            </a:r>
            <a:r>
              <a:rPr lang="tr-TR" sz="2400" b="1" dirty="0">
                <a:solidFill>
                  <a:srgbClr val="FF0000"/>
                </a:solidFill>
                <a:latin typeface="Times New Roman" panose="02020603050405020304" pitchFamily="18" charset="0"/>
                <a:cs typeface="Times New Roman" panose="02020603050405020304" pitchFamily="18" charset="0"/>
              </a:rPr>
              <a:t>Münferit ve gruplara </a:t>
            </a:r>
            <a:r>
              <a:rPr lang="tr-TR" sz="2400" dirty="0">
                <a:latin typeface="Times New Roman" panose="02020603050405020304" pitchFamily="18" charset="0"/>
                <a:cs typeface="Times New Roman" panose="02020603050405020304" pitchFamily="18" charset="0"/>
              </a:rPr>
              <a:t>yönelik satış ve pazarlama etkinliklerini bu ofisler aracılığıyla yürütürler. Konaklama işletmeleri bütün şehirlere satış ofisi </a:t>
            </a:r>
            <a:r>
              <a:rPr lang="tr-TR" sz="2400" b="1" dirty="0">
                <a:latin typeface="Times New Roman" panose="02020603050405020304" pitchFamily="18" charset="0"/>
                <a:cs typeface="Times New Roman" panose="02020603050405020304" pitchFamily="18" charset="0"/>
              </a:rPr>
              <a:t>açamayacağından</a:t>
            </a:r>
            <a:r>
              <a:rPr lang="tr-TR" sz="2400" dirty="0">
                <a:latin typeface="Times New Roman" panose="02020603050405020304" pitchFamily="18" charset="0"/>
                <a:cs typeface="Times New Roman" panose="02020603050405020304" pitchFamily="18" charset="0"/>
              </a:rPr>
              <a:t> rezervasyon ofisi olarak çalışan seyahat acenteleriyle anlaşarak ürünlerini pazarlamada onları </a:t>
            </a:r>
            <a:r>
              <a:rPr lang="tr-TR" sz="2400" b="1" dirty="0">
                <a:latin typeface="Times New Roman" panose="02020603050405020304" pitchFamily="18" charset="0"/>
                <a:cs typeface="Times New Roman" panose="02020603050405020304" pitchFamily="18" charset="0"/>
              </a:rPr>
              <a:t>yetkilendirerek</a:t>
            </a:r>
            <a:r>
              <a:rPr lang="tr-TR" sz="2400" dirty="0">
                <a:latin typeface="Times New Roman" panose="02020603050405020304" pitchFamily="18" charset="0"/>
                <a:cs typeface="Times New Roman" panose="02020603050405020304" pitchFamily="18" charset="0"/>
              </a:rPr>
              <a:t> diğerlerinin önünde bu acentelere ürün pazarlama üstünlüğü sağlayabilirler. Satışlar münferit müşterilere ve grup satışlarına yönelik olmaktadır.</a:t>
            </a:r>
            <a:r>
              <a:rPr lang="tr-TR" sz="3200" dirty="0">
                <a:latin typeface="Times New Roman" panose="02020603050405020304" pitchFamily="18" charset="0"/>
                <a:cs typeface="Times New Roman" panose="02020603050405020304" pitchFamily="18" charset="0"/>
              </a:rPr>
              <a:t> </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
            </a:r>
            <a:br>
              <a:rPr lang="tr-TR" sz="3200" dirty="0">
                <a:latin typeface="Times New Roman" panose="02020603050405020304" pitchFamily="18" charset="0"/>
                <a:cs typeface="Times New Roman" panose="02020603050405020304" pitchFamily="18" charset="0"/>
              </a:rPr>
            </a:br>
            <a:endParaRPr 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34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107504" y="188640"/>
            <a:ext cx="9036496" cy="6370975"/>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SATIŞ OFİSLERİ VE MERKEZİ REZERVASYON OFİSLERİ</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ARACILIĞIYLA SATIŞLAR</a:t>
            </a:r>
            <a:r>
              <a:rPr lang="tr-TR" sz="2400" dirty="0">
                <a:latin typeface="Times New Roman" panose="02020603050405020304" pitchFamily="18" charset="0"/>
                <a:cs typeface="Times New Roman" panose="02020603050405020304" pitchFamily="18" charset="0"/>
              </a:rPr>
              <a:t> </a:t>
            </a:r>
          </a:p>
          <a:p>
            <a:pPr algn="ctr"/>
            <a:endParaRPr lang="tr-TR" sz="2400" dirty="0">
              <a:latin typeface="Times New Roman" panose="02020603050405020304" pitchFamily="18" charset="0"/>
              <a:cs typeface="Times New Roman" panose="02020603050405020304" pitchFamily="18" charset="0"/>
            </a:endParaRPr>
          </a:p>
          <a:p>
            <a:pPr algn="ctr"/>
            <a:endParaRPr lang="tr-TR" sz="2400" dirty="0">
              <a:latin typeface="Times New Roman" panose="02020603050405020304" pitchFamily="18" charset="0"/>
              <a:cs typeface="Times New Roman" panose="02020603050405020304" pitchFamily="18" charset="0"/>
            </a:endParaRPr>
          </a:p>
          <a:p>
            <a:pPr algn="ctr"/>
            <a:r>
              <a:rPr lang="tr-TR" sz="2400" b="1" dirty="0">
                <a:latin typeface="Times New Roman" panose="02020603050405020304" pitchFamily="18" charset="0"/>
                <a:cs typeface="Times New Roman" panose="02020603050405020304" pitchFamily="18" charset="0"/>
              </a:rPr>
              <a:t>Merkezi rezervasyon ofisleri </a:t>
            </a:r>
            <a:r>
              <a:rPr lang="tr-TR" sz="2400" dirty="0">
                <a:latin typeface="Times New Roman" panose="02020603050405020304" pitchFamily="18" charset="0"/>
                <a:cs typeface="Times New Roman" panose="02020603050405020304" pitchFamily="18" charset="0"/>
              </a:rPr>
              <a:t>(</a:t>
            </a:r>
            <a:r>
              <a:rPr lang="tr-TR" sz="2400" b="1" dirty="0">
                <a:solidFill>
                  <a:srgbClr val="FF0000"/>
                </a:solidFill>
                <a:latin typeface="Times New Roman" panose="02020603050405020304" pitchFamily="18" charset="0"/>
                <a:cs typeface="Times New Roman" panose="02020603050405020304" pitchFamily="18" charset="0"/>
              </a:rPr>
              <a:t>Central </a:t>
            </a:r>
            <a:r>
              <a:rPr lang="tr-TR" sz="2400" b="1" dirty="0" err="1">
                <a:solidFill>
                  <a:srgbClr val="FF0000"/>
                </a:solidFill>
                <a:latin typeface="Times New Roman" panose="02020603050405020304" pitchFamily="18" charset="0"/>
                <a:cs typeface="Times New Roman" panose="02020603050405020304" pitchFamily="18" charset="0"/>
              </a:rPr>
              <a:t>Reservation</a:t>
            </a:r>
            <a:r>
              <a:rPr lang="tr-TR" sz="2400" b="1" dirty="0">
                <a:solidFill>
                  <a:srgbClr val="FF0000"/>
                </a:solidFill>
                <a:latin typeface="Times New Roman" panose="02020603050405020304" pitchFamily="18" charset="0"/>
                <a:cs typeface="Times New Roman" panose="02020603050405020304" pitchFamily="18" charset="0"/>
              </a:rPr>
              <a:t> Office - CRO</a:t>
            </a:r>
            <a:r>
              <a:rPr lang="tr-TR" sz="2400" dirty="0">
                <a:latin typeface="Times New Roman" panose="02020603050405020304" pitchFamily="18" charset="0"/>
                <a:cs typeface="Times New Roman" panose="02020603050405020304" pitchFamily="18" charset="0"/>
              </a:rPr>
              <a:t>) olarak karşımıza çıkan bu uygulama; </a:t>
            </a:r>
            <a:r>
              <a:rPr lang="tr-TR" sz="2400" b="1" dirty="0">
                <a:solidFill>
                  <a:srgbClr val="0070C0"/>
                </a:solidFill>
                <a:latin typeface="Times New Roman" panose="02020603050405020304" pitchFamily="18" charset="0"/>
                <a:cs typeface="Times New Roman" panose="02020603050405020304" pitchFamily="18" charset="0"/>
              </a:rPr>
              <a:t>konaklama işletmeleri, seyahat acenteleri, araç kiralama hizmetleri ve havayolu firmaları arasındaki iletişimi sağlayan dünya geneline yaygın bilgisayar ağına sahip rezervasyon organizasyonlarıdır.</a:t>
            </a:r>
            <a:r>
              <a:rPr lang="tr-TR" sz="2400" dirty="0">
                <a:latin typeface="Times New Roman" panose="02020603050405020304" pitchFamily="18" charset="0"/>
                <a:cs typeface="Times New Roman" panose="02020603050405020304" pitchFamily="18" charset="0"/>
              </a:rPr>
              <a:t> Bu ofisler, yaptıkları hizmetler karşılığında işletmelerden belirli oranlarda </a:t>
            </a:r>
            <a:r>
              <a:rPr lang="tr-TR" sz="2400" b="1" dirty="0">
                <a:solidFill>
                  <a:srgbClr val="FF0000"/>
                </a:solidFill>
                <a:latin typeface="Times New Roman" panose="02020603050405020304" pitchFamily="18" charset="0"/>
                <a:cs typeface="Times New Roman" panose="02020603050405020304" pitchFamily="18" charset="0"/>
              </a:rPr>
              <a:t>komisyon </a:t>
            </a:r>
            <a:r>
              <a:rPr lang="tr-TR" sz="2400" dirty="0">
                <a:latin typeface="Times New Roman" panose="02020603050405020304" pitchFamily="18" charset="0"/>
                <a:cs typeface="Times New Roman" panose="02020603050405020304" pitchFamily="18" charset="0"/>
              </a:rPr>
              <a:t>alırlar. Sistem yardımıyla, dünya bir iletişim ağıyla sarılarak, </a:t>
            </a:r>
            <a:r>
              <a:rPr lang="tr-TR" sz="2400" b="1" dirty="0">
                <a:latin typeface="Times New Roman" panose="02020603050405020304" pitchFamily="18" charset="0"/>
                <a:cs typeface="Times New Roman" panose="02020603050405020304" pitchFamily="18" charset="0"/>
              </a:rPr>
              <a:t>tüm rezervasyonlar tek elden </a:t>
            </a:r>
            <a:r>
              <a:rPr lang="tr-TR" sz="2400" dirty="0">
                <a:latin typeface="Times New Roman" panose="02020603050405020304" pitchFamily="18" charset="0"/>
                <a:cs typeface="Times New Roman" panose="02020603050405020304" pitchFamily="18" charset="0"/>
              </a:rPr>
              <a:t>yürütülür. Zamanla bilgisayar teknolojisinde sağlanan gelişme ile</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birlikte artan </a:t>
            </a:r>
            <a:r>
              <a:rPr lang="tr-TR" sz="2400" b="1" dirty="0">
                <a:latin typeface="Times New Roman" panose="02020603050405020304" pitchFamily="18" charset="0"/>
                <a:cs typeface="Times New Roman" panose="02020603050405020304" pitchFamily="18" charset="0"/>
              </a:rPr>
              <a:t>online iletişim </a:t>
            </a:r>
            <a:r>
              <a:rPr lang="tr-TR" sz="2400" dirty="0">
                <a:latin typeface="Times New Roman" panose="02020603050405020304" pitchFamily="18" charset="0"/>
                <a:cs typeface="Times New Roman" panose="02020603050405020304" pitchFamily="18" charset="0"/>
              </a:rPr>
              <a:t>olanakları, konaklama endüstrisi ile merkezi rezervasyon ofisi arasındaki haberleşmeyi en üst düzeye çıkarmıştır. Böylece Merkezi Rezervasyon Ofislerinin işletme rezervasyonlarındaki yüzde olarak payı da artmıştır. </a:t>
            </a:r>
            <a:br>
              <a:rPr lang="tr-TR" sz="2400" dirty="0">
                <a:latin typeface="Times New Roman" panose="02020603050405020304" pitchFamily="18" charset="0"/>
                <a:cs typeface="Times New Roman" panose="02020603050405020304" pitchFamily="18" charset="0"/>
              </a:rPr>
            </a:b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690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107504" y="188640"/>
            <a:ext cx="9036496" cy="6309420"/>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MÜŞTERİLERİN İŞLETMEYE BAŞVURUDA BULUNMASIYLA</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OLUŞAN İLETİŞİM VE SATIŞLAR</a:t>
            </a:r>
            <a:r>
              <a:rPr lang="tr-TR" sz="3200" dirty="0">
                <a:latin typeface="Times New Roman" panose="02020603050405020304" pitchFamily="18" charset="0"/>
                <a:cs typeface="Times New Roman" panose="02020603050405020304" pitchFamily="18" charset="0"/>
              </a:rPr>
              <a:t> </a:t>
            </a:r>
            <a:br>
              <a:rPr lang="tr-TR" sz="32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a:p>
            <a:pPr algn="ctr"/>
            <a:r>
              <a:rPr lang="tr-TR" sz="2800" b="1" dirty="0">
                <a:latin typeface="Times New Roman" panose="02020603050405020304" pitchFamily="18" charset="0"/>
                <a:cs typeface="Times New Roman" panose="02020603050405020304" pitchFamily="18" charset="0"/>
              </a:rPr>
              <a:t>Yazılı talepler</a:t>
            </a:r>
          </a:p>
          <a:p>
            <a:pPr algn="ct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Bir müşteriden alınabilecek bir mektup, bu tür mektuplar muhtemelen pek çok işletmeye gönderilmiş olduğundan kesinlikle bir mektupla yanıtlanmamalıdır. Telefonla verilecek yanıt, işletmeyi bir adım önde götürecektir, Zaten olasılıkla mektupta yeterli ayrıntının bulunması da zordur. </a:t>
            </a:r>
            <a:r>
              <a:rPr lang="tr-TR" sz="2800" b="1" dirty="0">
                <a:solidFill>
                  <a:srgbClr val="FF0000"/>
                </a:solidFill>
                <a:latin typeface="Times New Roman" panose="02020603050405020304" pitchFamily="18" charset="0"/>
                <a:cs typeface="Times New Roman" panose="02020603050405020304" pitchFamily="18" charset="0"/>
              </a:rPr>
              <a:t>Bu ilk temasta potansiyel müşteri işletmeye, işletmeyi</a:t>
            </a:r>
            <a:br>
              <a:rPr lang="tr-TR" sz="2800" b="1" dirty="0">
                <a:solidFill>
                  <a:srgbClr val="FF0000"/>
                </a:solidFill>
                <a:latin typeface="Times New Roman" panose="02020603050405020304" pitchFamily="18" charset="0"/>
                <a:cs typeface="Times New Roman" panose="02020603050405020304" pitchFamily="18" charset="0"/>
              </a:rPr>
            </a:br>
            <a:r>
              <a:rPr lang="tr-TR" sz="2800" b="1" dirty="0">
                <a:solidFill>
                  <a:srgbClr val="FF0000"/>
                </a:solidFill>
                <a:latin typeface="Times New Roman" panose="02020603050405020304" pitchFamily="18" charset="0"/>
                <a:cs typeface="Times New Roman" panose="02020603050405020304" pitchFamily="18" charset="0"/>
              </a:rPr>
              <a:t>gezip görme, aktivite alanlarını ziyaret ve belki de bir öğle yemeği için çağrılabilir.</a:t>
            </a:r>
            <a:r>
              <a:rPr lang="tr-TR" sz="3600" b="1" dirty="0">
                <a:solidFill>
                  <a:srgbClr val="FF0000"/>
                </a:solidFill>
                <a:latin typeface="Times New Roman" panose="02020603050405020304" pitchFamily="18" charset="0"/>
                <a:cs typeface="Times New Roman" panose="02020603050405020304" pitchFamily="18" charset="0"/>
              </a:rPr>
              <a:t> </a:t>
            </a:r>
            <a:r>
              <a:rPr lang="tr-TR" sz="3600" dirty="0">
                <a:latin typeface="Times New Roman" panose="02020603050405020304" pitchFamily="18" charset="0"/>
                <a:cs typeface="Times New Roman" panose="02020603050405020304" pitchFamily="18" charset="0"/>
              </a:rPr>
              <a:t/>
            </a:r>
            <a:br>
              <a:rPr lang="tr-TR" sz="3600" dirty="0">
                <a:latin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955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107504" y="188640"/>
            <a:ext cx="9036496" cy="7201972"/>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MÜŞTERİLERİN İŞLETMEYE BAŞVURUDA BULUNMASIYLA</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OLUŞAN İLETİŞİM VE SATIŞLAR</a:t>
            </a:r>
            <a:r>
              <a:rPr lang="tr-TR" sz="3200" dirty="0">
                <a:latin typeface="Times New Roman" panose="02020603050405020304" pitchFamily="18" charset="0"/>
                <a:cs typeface="Times New Roman" panose="02020603050405020304" pitchFamily="18" charset="0"/>
              </a:rPr>
              <a:t> </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a:p>
            <a:pPr algn="ctr"/>
            <a:r>
              <a:rPr lang="tr-TR" sz="2200" b="1" dirty="0">
                <a:latin typeface="Times New Roman" panose="02020603050405020304" pitchFamily="18" charset="0"/>
                <a:cs typeface="Times New Roman" panose="02020603050405020304" pitchFamily="18" charset="0"/>
              </a:rPr>
              <a:t>Şahsen yapılan talepler</a:t>
            </a:r>
            <a:br>
              <a:rPr lang="tr-TR" sz="2200" b="1"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Potansiyel müşterinin randevusuz olarak işletmeye bizzat gelmesi durumunda:</a:t>
            </a:r>
          </a:p>
          <a:p>
            <a:pPr algn="ct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Müşteri halkla ilişkiler temsilcileri tarafından karşılanmalıdır.</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Anlaşmayı satış temsilcisi yada ön büro yetkilisi yapacaksa konuğa yer gösterilerek rahat etmesi sağlamalıdır.</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Müşterinin adı alınmalı satış sorumlularına yada ön büro yetkilisine en kısa sürede bildirilmelidir. Eğer müşterinin bekletilmesi gerekiyorsa bekletilmesinin nedeni ve tahmini süre iletilmelidir. </a:t>
            </a:r>
          </a:p>
          <a:p>
            <a:pPr algn="ctr"/>
            <a:r>
              <a:rPr lang="tr-TR" sz="2200" dirty="0">
                <a:latin typeface="Times New Roman" panose="02020603050405020304" pitchFamily="18" charset="0"/>
                <a:cs typeface="Times New Roman" panose="02020603050405020304" pitchFamily="18" charset="0"/>
              </a:rPr>
              <a:t>• Konuğa, sıcak veya soğuk ikramda bulunarak, bekleme süresinde</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sıkılmaması için okuyacak bir şeyler verilmelidir. Okuyacak malzeme, işletmede daha önce yapılmış organizasyonların fotoğraflarını, önceki müşterilerin teşekkür mektuplarını içeren dosyalar ya da tanıtım amaçlı basılmış katalog, broşürler vb. yada örnek mönüler, odalar hakkında bilgi verir evrak niteliğinde olmalıdır.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endParaRPr lang="tr-T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32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107504" y="188640"/>
            <a:ext cx="9036496" cy="6124754"/>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MÜŞTERİLERİN İŞLETMEYE BAŞVURUDA BULUNMASIYLA</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OLUŞAN İLETİŞİM VE SATIŞLAR</a:t>
            </a:r>
            <a:r>
              <a:rPr lang="tr-TR" sz="3200" dirty="0">
                <a:latin typeface="Times New Roman" panose="02020603050405020304" pitchFamily="18" charset="0"/>
                <a:cs typeface="Times New Roman" panose="02020603050405020304" pitchFamily="18" charset="0"/>
              </a:rPr>
              <a:t> </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a:p>
            <a:pPr algn="ctr"/>
            <a:r>
              <a:rPr lang="tr-TR" b="1" dirty="0">
                <a:latin typeface="Times New Roman" panose="02020603050405020304" pitchFamily="18" charset="0"/>
                <a:cs typeface="Times New Roman" panose="02020603050405020304" pitchFamily="18" charset="0"/>
              </a:rPr>
              <a:t>Telefonla yapılan talepler</a:t>
            </a:r>
          </a:p>
          <a:p>
            <a:pPr algn="ct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Müşteri işletmeye telefonla ulaştı ise zaten bir tercih yapmış durumdadır ve bu müşteri kesinlikle kaçırılmamalıdır. Ne türden olursa olsun telefonlar işletmede </a:t>
            </a:r>
            <a:r>
              <a:rPr lang="tr-TR" sz="2000" b="1" dirty="0">
                <a:solidFill>
                  <a:srgbClr val="FF0000"/>
                </a:solidFill>
                <a:latin typeface="Times New Roman" panose="02020603050405020304" pitchFamily="18" charset="0"/>
                <a:cs typeface="Times New Roman" panose="02020603050405020304" pitchFamily="18" charset="0"/>
              </a:rPr>
              <a:t>üç zil sesi </a:t>
            </a:r>
            <a:r>
              <a:rPr lang="tr-TR" sz="2000" dirty="0">
                <a:latin typeface="Times New Roman" panose="02020603050405020304" pitchFamily="18" charset="0"/>
                <a:cs typeface="Times New Roman" panose="02020603050405020304" pitchFamily="18" charset="0"/>
              </a:rPr>
              <a:t>süresi içerisinde yanıtlanmak, </a:t>
            </a:r>
            <a:r>
              <a:rPr lang="tr-TR" sz="2000" b="1" dirty="0">
                <a:solidFill>
                  <a:srgbClr val="FF0000"/>
                </a:solidFill>
                <a:latin typeface="Times New Roman" panose="02020603050405020304" pitchFamily="18" charset="0"/>
                <a:cs typeface="Times New Roman" panose="02020603050405020304" pitchFamily="18" charset="0"/>
              </a:rPr>
              <a:t>kibar nazik </a:t>
            </a:r>
            <a:r>
              <a:rPr lang="tr-TR" sz="2000" dirty="0">
                <a:latin typeface="Times New Roman" panose="02020603050405020304" pitchFamily="18" charset="0"/>
                <a:cs typeface="Times New Roman" panose="02020603050405020304" pitchFamily="18" charset="0"/>
              </a:rPr>
              <a:t>bir karşılama sunulmalı ve arayan kişi telefonda </a:t>
            </a:r>
            <a:r>
              <a:rPr lang="tr-TR" sz="2000" b="1" dirty="0">
                <a:solidFill>
                  <a:srgbClr val="FF0000"/>
                </a:solidFill>
                <a:latin typeface="Times New Roman" panose="02020603050405020304" pitchFamily="18" charset="0"/>
                <a:cs typeface="Times New Roman" panose="02020603050405020304" pitchFamily="18" charset="0"/>
              </a:rPr>
              <a:t>Kesinlikle bekletilmemelidir</a:t>
            </a:r>
            <a:r>
              <a:rPr lang="tr-TR" sz="2000" dirty="0">
                <a:latin typeface="Times New Roman" panose="02020603050405020304" pitchFamily="18" charset="0"/>
                <a:cs typeface="Times New Roman" panose="02020603050405020304" pitchFamily="18" charset="0"/>
              </a:rPr>
              <a:t>. Eğer çalışanın müşteriyi bekletmesi gerekiyorsa bunu arayan kişiye bildirmeli ve ne kadar bekleteceği konusunda müşteriyi bilgilendirmelidir. Uzun süre bekletilen ve sürekli bir yerlere aktarılan müşteri olasılıkla </a:t>
            </a:r>
            <a:r>
              <a:rPr lang="tr-TR" sz="2000" b="1" dirty="0">
                <a:solidFill>
                  <a:srgbClr val="FF0000"/>
                </a:solidFill>
                <a:latin typeface="Times New Roman" panose="02020603050405020304" pitchFamily="18" charset="0"/>
                <a:cs typeface="Times New Roman" panose="02020603050405020304" pitchFamily="18" charset="0"/>
              </a:rPr>
              <a:t>telefonu öfkeyle kapatıp </a:t>
            </a:r>
            <a:r>
              <a:rPr lang="tr-TR" sz="2000" dirty="0">
                <a:latin typeface="Times New Roman" panose="02020603050405020304" pitchFamily="18" charset="0"/>
                <a:cs typeface="Times New Roman" panose="02020603050405020304" pitchFamily="18" charset="0"/>
              </a:rPr>
              <a:t>bir başka işletmeyi arayacaktır. Talep telefonlarının ilgili bölüm tarafından etkin bir şekilde yanıtlanması için kayıt defteri ve diğer bilgiler (örnek mönüler, salon kapasiteleri, fiyat listeleri vb.) el altında hazır tutulmalıdır. Telefonda anlaşmaya varılması durumunda, daha sonra doğabilecek</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sorunları önlemek için müşteriden talep ile ilgili ayrıntılar yazılı olarak istenmelidir</a:t>
            </a:r>
            <a:r>
              <a:rPr lang="tr-TR" dirty="0">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endParaRPr lang="tr-T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688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107504" y="188640"/>
            <a:ext cx="9036496" cy="461665"/>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ŞİRKET ANTLAŞMASI ÖRNEĞİ</a:t>
            </a:r>
            <a:endParaRPr lang="tr-TR" sz="3200"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FF64B13A-6590-413E-91FE-8515B48CD5C1}"/>
              </a:ext>
            </a:extLst>
          </p:cNvPr>
          <p:cNvPicPr>
            <a:picLocks noChangeAspect="1"/>
          </p:cNvPicPr>
          <p:nvPr/>
        </p:nvPicPr>
        <p:blipFill>
          <a:blip r:embed="rId2"/>
          <a:stretch>
            <a:fillRect/>
          </a:stretch>
        </p:blipFill>
        <p:spPr>
          <a:xfrm>
            <a:off x="755576" y="764704"/>
            <a:ext cx="7488832" cy="5926608"/>
          </a:xfrm>
          <a:prstGeom prst="rect">
            <a:avLst/>
          </a:prstGeom>
        </p:spPr>
      </p:pic>
    </p:spTree>
    <p:extLst>
      <p:ext uri="{BB962C8B-B14F-4D97-AF65-F5344CB8AC3E}">
        <p14:creationId xmlns:p14="http://schemas.microsoft.com/office/powerpoint/2010/main" val="853815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9796D39-BB8D-4DC5-9C00-22C766F74CCE}"/>
              </a:ext>
            </a:extLst>
          </p:cNvPr>
          <p:cNvPicPr>
            <a:picLocks noChangeAspect="1"/>
          </p:cNvPicPr>
          <p:nvPr/>
        </p:nvPicPr>
        <p:blipFill>
          <a:blip r:embed="rId2"/>
          <a:stretch>
            <a:fillRect/>
          </a:stretch>
        </p:blipFill>
        <p:spPr>
          <a:xfrm>
            <a:off x="683568" y="295275"/>
            <a:ext cx="7776864" cy="6267450"/>
          </a:xfrm>
          <a:prstGeom prst="rect">
            <a:avLst/>
          </a:prstGeom>
        </p:spPr>
      </p:pic>
    </p:spTree>
    <p:extLst>
      <p:ext uri="{BB962C8B-B14F-4D97-AF65-F5344CB8AC3E}">
        <p14:creationId xmlns:p14="http://schemas.microsoft.com/office/powerpoint/2010/main" val="1823864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0" y="188640"/>
            <a:ext cx="9036496" cy="6370975"/>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MÜŞTERİLERİN İŞLETMEYE BAŞVURUDA BULUNMASIYLA</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OLUŞAN İLETİŞİM VE SATIŞLAR</a:t>
            </a:r>
            <a:r>
              <a:rPr lang="tr-TR" sz="3200" dirty="0">
                <a:latin typeface="Times New Roman" panose="02020603050405020304" pitchFamily="18" charset="0"/>
                <a:cs typeface="Times New Roman" panose="02020603050405020304" pitchFamily="18" charset="0"/>
              </a:rPr>
              <a:t> </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a:p>
            <a:pPr algn="ctr"/>
            <a:r>
              <a:rPr lang="tr-TR" sz="2400" b="1" dirty="0">
                <a:latin typeface="Times New Roman" panose="02020603050405020304" pitchFamily="18" charset="0"/>
                <a:cs typeface="Times New Roman" panose="02020603050405020304" pitchFamily="18" charset="0"/>
              </a:rPr>
              <a:t>Bireysel Müşterilere Yönelik Satış Geliştirme Çabaları</a:t>
            </a:r>
            <a:r>
              <a:rPr lang="tr-TR" sz="2400" dirty="0">
                <a:latin typeface="Times New Roman" panose="02020603050405020304" pitchFamily="18" charset="0"/>
                <a:cs typeface="Times New Roman" panose="02020603050405020304" pitchFamily="18" charset="0"/>
              </a:rPr>
              <a:t> </a:t>
            </a:r>
          </a:p>
          <a:p>
            <a:pPr algn="ct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Rezervasyonsuz gelen </a:t>
            </a:r>
            <a:r>
              <a:rPr lang="tr-TR" sz="2400" b="1" dirty="0">
                <a:latin typeface="Times New Roman" panose="02020603050405020304" pitchFamily="18" charset="0"/>
                <a:cs typeface="Times New Roman" panose="02020603050405020304" pitchFamily="18" charset="0"/>
              </a:rPr>
              <a:t>kapı müşterilerine( </a:t>
            </a:r>
            <a:r>
              <a:rPr lang="tr-TR" sz="2400" b="1" dirty="0" err="1">
                <a:latin typeface="Times New Roman" panose="02020603050405020304" pitchFamily="18" charset="0"/>
                <a:cs typeface="Times New Roman" panose="02020603050405020304" pitchFamily="18" charset="0"/>
              </a:rPr>
              <a:t>walk</a:t>
            </a:r>
            <a:r>
              <a:rPr lang="tr-TR" sz="2400" b="1" dirty="0">
                <a:latin typeface="Times New Roman" panose="02020603050405020304" pitchFamily="18" charset="0"/>
                <a:cs typeface="Times New Roman" panose="02020603050405020304" pitchFamily="18" charset="0"/>
              </a:rPr>
              <a:t>-in ya da çat kapı)</a:t>
            </a:r>
            <a:r>
              <a:rPr lang="tr-TR" sz="2400" dirty="0">
                <a:latin typeface="Times New Roman" panose="02020603050405020304" pitchFamily="18" charset="0"/>
                <a:cs typeface="Times New Roman" panose="02020603050405020304" pitchFamily="18" charset="0"/>
              </a:rPr>
              <a:t>oda satışı ön büro personelinin en çok yaptığı </a:t>
            </a:r>
            <a:r>
              <a:rPr lang="tr-TR" sz="2400" b="1" dirty="0">
                <a:latin typeface="Times New Roman" panose="02020603050405020304" pitchFamily="18" charset="0"/>
                <a:cs typeface="Times New Roman" panose="02020603050405020304" pitchFamily="18" charset="0"/>
              </a:rPr>
              <a:t>satış türüdür</a:t>
            </a:r>
            <a:r>
              <a:rPr lang="tr-TR" sz="2400" dirty="0">
                <a:latin typeface="Times New Roman" panose="02020603050405020304" pitchFamily="18" charset="0"/>
                <a:cs typeface="Times New Roman" panose="02020603050405020304" pitchFamily="18" charset="0"/>
              </a:rPr>
              <a:t>. Müşteri otele </a:t>
            </a:r>
            <a:r>
              <a:rPr lang="tr-TR" sz="2400" b="1" dirty="0">
                <a:latin typeface="Times New Roman" panose="02020603050405020304" pitchFamily="18" charset="0"/>
                <a:cs typeface="Times New Roman" panose="02020603050405020304" pitchFamily="18" charset="0"/>
              </a:rPr>
              <a:t>ilk defa </a:t>
            </a:r>
            <a:r>
              <a:rPr lang="tr-TR" sz="2400" dirty="0">
                <a:latin typeface="Times New Roman" panose="02020603050405020304" pitchFamily="18" charset="0"/>
                <a:cs typeface="Times New Roman" panose="02020603050405020304" pitchFamily="18" charset="0"/>
              </a:rPr>
              <a:t>geliyorsa odaların özellikleri sıralanmalı ve müşterinin kafasında odanın resmi çizilmelidir. İkna etmek amacıyla boş odalardan ( </a:t>
            </a:r>
            <a:r>
              <a:rPr lang="tr-TR" sz="2400" b="1" dirty="0" err="1">
                <a:latin typeface="Times New Roman" panose="02020603050405020304" pitchFamily="18" charset="0"/>
                <a:cs typeface="Times New Roman" panose="02020603050405020304" pitchFamily="18" charset="0"/>
              </a:rPr>
              <a:t>show</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room</a:t>
            </a:r>
            <a:r>
              <a:rPr lang="tr-TR" sz="2400" dirty="0">
                <a:latin typeface="Times New Roman" panose="02020603050405020304" pitchFamily="18" charset="0"/>
                <a:cs typeface="Times New Roman" panose="02020603050405020304" pitchFamily="18" charset="0"/>
              </a:rPr>
              <a:t>) bir tanesi gösterilebilir.</a:t>
            </a:r>
          </a:p>
          <a:p>
            <a:pPr algn="ct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Mümkünse </a:t>
            </a:r>
            <a:r>
              <a:rPr lang="tr-TR" sz="2400" b="1" dirty="0">
                <a:latin typeface="Times New Roman" panose="02020603050405020304" pitchFamily="18" charset="0"/>
                <a:cs typeface="Times New Roman" panose="02020603050405020304" pitchFamily="18" charset="0"/>
              </a:rPr>
              <a:t>fiyat en son </a:t>
            </a:r>
            <a:r>
              <a:rPr lang="tr-TR" sz="2400" dirty="0">
                <a:latin typeface="Times New Roman" panose="02020603050405020304" pitchFamily="18" charset="0"/>
                <a:cs typeface="Times New Roman" panose="02020603050405020304" pitchFamily="18" charset="0"/>
              </a:rPr>
              <a:t>söylenmeli, fiyatla ilgili sorulara odanın ya da</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hizmetin bir özelliği ile yanıt verilmelidir. Örneğin, </a:t>
            </a:r>
            <a:r>
              <a:rPr lang="tr-TR" sz="2400" b="1" dirty="0">
                <a:latin typeface="Times New Roman" panose="02020603050405020304" pitchFamily="18" charset="0"/>
                <a:cs typeface="Times New Roman" panose="02020603050405020304" pitchFamily="18" charset="0"/>
              </a:rPr>
              <a:t>'odamız deniz</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manzaralı ve balkonlu</a:t>
            </a:r>
            <a:r>
              <a:rPr lang="tr-TR" sz="2400" dirty="0">
                <a:latin typeface="Times New Roman" panose="02020603050405020304" pitchFamily="18" charset="0"/>
                <a:cs typeface="Times New Roman" panose="02020603050405020304" pitchFamily="18" charset="0"/>
              </a:rPr>
              <a:t>' veya </a:t>
            </a:r>
            <a:r>
              <a:rPr lang="tr-TR" sz="2400" b="1" dirty="0">
                <a:latin typeface="Times New Roman" panose="02020603050405020304" pitchFamily="18" charset="0"/>
                <a:cs typeface="Times New Roman" panose="02020603050405020304" pitchFamily="18" charset="0"/>
              </a:rPr>
              <a:t>'odada internet bağlantısı mevcut' </a:t>
            </a:r>
            <a:r>
              <a:rPr lang="tr-TR" sz="2400" dirty="0">
                <a:latin typeface="Times New Roman" panose="02020603050405020304" pitchFamily="18" charset="0"/>
                <a:cs typeface="Times New Roman" panose="02020603050405020304" pitchFamily="18" charset="0"/>
              </a:rPr>
              <a:t>gibi</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odaların özellikleri ön plana çıkarılmalıdır</a:t>
            </a: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45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107504" y="188640"/>
            <a:ext cx="9036496" cy="6432530"/>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MÜŞTERİLERİN İŞLETMEYE BAŞVURUDA BULUNMASIYLA</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OLUŞAN İLETİŞİM VE SATIŞLAR</a:t>
            </a:r>
            <a:r>
              <a:rPr lang="tr-TR" sz="3200" dirty="0">
                <a:latin typeface="Times New Roman" panose="02020603050405020304" pitchFamily="18" charset="0"/>
                <a:cs typeface="Times New Roman" panose="02020603050405020304" pitchFamily="18" charset="0"/>
              </a:rPr>
              <a:t> </a:t>
            </a:r>
            <a:br>
              <a:rPr lang="tr-TR" sz="3200"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Bireysel Müşterilere Yönelik Satış Geliştirme Çabaları</a:t>
            </a:r>
            <a:r>
              <a:rPr lang="tr-TR" sz="2400" dirty="0">
                <a:latin typeface="Times New Roman" panose="02020603050405020304" pitchFamily="18" charset="0"/>
                <a:cs typeface="Times New Roman" panose="02020603050405020304" pitchFamily="18" charset="0"/>
              </a:rPr>
              <a:t> </a:t>
            </a:r>
          </a:p>
          <a:p>
            <a:pPr algn="ct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Ön büroda en çok bilinen temel satış tekniklerinden biri </a:t>
            </a:r>
            <a:r>
              <a:rPr lang="tr-TR" sz="2200" b="1" dirty="0">
                <a:solidFill>
                  <a:srgbClr val="FF0000"/>
                </a:solidFill>
                <a:latin typeface="Times New Roman" panose="02020603050405020304" pitchFamily="18" charset="0"/>
                <a:cs typeface="Times New Roman" panose="02020603050405020304" pitchFamily="18" charset="0"/>
              </a:rPr>
              <a:t>yüksek fiyattan </a:t>
            </a:r>
            <a:r>
              <a:rPr lang="tr-TR" sz="2200" dirty="0">
                <a:latin typeface="Times New Roman" panose="02020603050405020304" pitchFamily="18" charset="0"/>
                <a:cs typeface="Times New Roman" panose="02020603050405020304" pitchFamily="18" charset="0"/>
              </a:rPr>
              <a:t>satıştır. İngilizce </a:t>
            </a:r>
            <a:r>
              <a:rPr lang="tr-TR" sz="2200" b="1" dirty="0">
                <a:solidFill>
                  <a:srgbClr val="FF0000"/>
                </a:solidFill>
                <a:latin typeface="Times New Roman" panose="02020603050405020304" pitchFamily="18" charset="0"/>
                <a:cs typeface="Times New Roman" panose="02020603050405020304" pitchFamily="18" charset="0"/>
              </a:rPr>
              <a:t>'</a:t>
            </a:r>
            <a:r>
              <a:rPr lang="tr-TR" sz="2200" b="1" dirty="0" err="1">
                <a:solidFill>
                  <a:srgbClr val="FF0000"/>
                </a:solidFill>
                <a:latin typeface="Times New Roman" panose="02020603050405020304" pitchFamily="18" charset="0"/>
                <a:cs typeface="Times New Roman" panose="02020603050405020304" pitchFamily="18" charset="0"/>
              </a:rPr>
              <a:t>upselling</a:t>
            </a:r>
            <a:r>
              <a:rPr lang="tr-TR" sz="2200" b="1" dirty="0">
                <a:solidFill>
                  <a:srgbClr val="FF0000"/>
                </a:solidFill>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 olarak anılan bu teknikte amaç en</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yüksek fiyatlı hizmeti satmaktır. Bazı müşteriler için fiyat, satın alacağı hizmetin odak noktasıdır. Tecrübeli bir ön büro personeli müşteriyi</a:t>
            </a:r>
            <a:br>
              <a:rPr lang="tr-TR" sz="2200" dirty="0">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iyi değerlendirmeli </a:t>
            </a:r>
            <a:r>
              <a:rPr lang="tr-TR" sz="2200" dirty="0">
                <a:latin typeface="Times New Roman" panose="02020603050405020304" pitchFamily="18" charset="0"/>
                <a:cs typeface="Times New Roman" panose="02020603050405020304" pitchFamily="18" charset="0"/>
              </a:rPr>
              <a:t>ve </a:t>
            </a:r>
            <a:r>
              <a:rPr lang="tr-TR" sz="2200" b="1" dirty="0">
                <a:solidFill>
                  <a:srgbClr val="FF0000"/>
                </a:solidFill>
                <a:latin typeface="Times New Roman" panose="02020603050405020304" pitchFamily="18" charset="0"/>
                <a:cs typeface="Times New Roman" panose="02020603050405020304" pitchFamily="18" charset="0"/>
              </a:rPr>
              <a:t>onun ihtiyacını</a:t>
            </a:r>
            <a:r>
              <a:rPr lang="tr-TR" sz="2200" dirty="0">
                <a:latin typeface="Times New Roman" panose="02020603050405020304" pitchFamily="18" charset="0"/>
                <a:cs typeface="Times New Roman" panose="02020603050405020304" pitchFamily="18" charset="0"/>
              </a:rPr>
              <a:t> karşılayacak önerilerde bulunmalıdır. Ön büro personeli fiyat sunumunda kendine güvenmeli, nadir olarak en düşük fiyatı sunmalıdır. </a:t>
            </a:r>
            <a:r>
              <a:rPr lang="tr-TR" sz="2200" b="1" dirty="0">
                <a:latin typeface="Times New Roman" panose="02020603050405020304" pitchFamily="18" charset="0"/>
                <a:cs typeface="Times New Roman" panose="02020603050405020304" pitchFamily="18" charset="0"/>
              </a:rPr>
              <a:t>Tercih edilen yaklaşım çoğunlukla en yüksekten başlayarak fiyat seçeneklerini sunmaktır. </a:t>
            </a:r>
            <a:r>
              <a:rPr lang="tr-TR" sz="2200" dirty="0">
                <a:solidFill>
                  <a:srgbClr val="FF0000"/>
                </a:solidFill>
                <a:latin typeface="Times New Roman" panose="02020603050405020304" pitchFamily="18" charset="0"/>
                <a:cs typeface="Times New Roman" panose="02020603050405020304" pitchFamily="18" charset="0"/>
              </a:rPr>
              <a:t>Bu arada hizmetin özellikleri mutlaka vurgulanmalıdır. </a:t>
            </a:r>
            <a:r>
              <a:rPr lang="tr-TR" sz="2200" dirty="0">
                <a:latin typeface="Times New Roman" panose="02020603050405020304" pitchFamily="18" charset="0"/>
                <a:cs typeface="Times New Roman" panose="02020603050405020304" pitchFamily="18" charset="0"/>
              </a:rPr>
              <a:t>Örneğin, </a:t>
            </a:r>
            <a:r>
              <a:rPr lang="tr-TR" sz="2200" b="1" dirty="0">
                <a:solidFill>
                  <a:srgbClr val="FF0000"/>
                </a:solidFill>
                <a:latin typeface="Times New Roman" panose="02020603050405020304" pitchFamily="18" charset="0"/>
                <a:cs typeface="Times New Roman" panose="02020603050405020304" pitchFamily="18" charset="0"/>
              </a:rPr>
              <a:t>'</a:t>
            </a:r>
            <a:r>
              <a:rPr lang="tr-TR" sz="2200" b="1" dirty="0" err="1">
                <a:solidFill>
                  <a:srgbClr val="FF0000"/>
                </a:solidFill>
                <a:latin typeface="Times New Roman" panose="02020603050405020304" pitchFamily="18" charset="0"/>
                <a:cs typeface="Times New Roman" panose="02020603050405020304" pitchFamily="18" charset="0"/>
              </a:rPr>
              <a:t>club</a:t>
            </a:r>
            <a:r>
              <a:rPr lang="tr-TR" sz="2200" b="1" dirty="0">
                <a:solidFill>
                  <a:srgbClr val="FF0000"/>
                </a:solidFill>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katında oda satışı yapılmaya çalışılıyorsa, '</a:t>
            </a:r>
            <a:r>
              <a:rPr lang="tr-TR" sz="2200" dirty="0" err="1">
                <a:latin typeface="Times New Roman" panose="02020603050405020304" pitchFamily="18" charset="0"/>
                <a:cs typeface="Times New Roman" panose="02020603050405020304" pitchFamily="18" charset="0"/>
              </a:rPr>
              <a:t>royal</a:t>
            </a:r>
            <a:r>
              <a:rPr lang="tr-TR" sz="2200" dirty="0">
                <a:latin typeface="Times New Roman" panose="02020603050405020304" pitchFamily="18" charset="0"/>
                <a:cs typeface="Times New Roman" panose="02020603050405020304" pitchFamily="18" charset="0"/>
              </a:rPr>
              <a:t> katındaki odalarda günlük gazeteleriniz ve </a:t>
            </a:r>
            <a:r>
              <a:rPr lang="tr-TR" sz="2200" dirty="0" err="1">
                <a:latin typeface="Times New Roman" panose="02020603050405020304" pitchFamily="18" charset="0"/>
                <a:cs typeface="Times New Roman" panose="02020603050405020304" pitchFamily="18" charset="0"/>
              </a:rPr>
              <a:t>minibar</a:t>
            </a:r>
            <a:r>
              <a:rPr lang="tr-TR" sz="2200" dirty="0">
                <a:latin typeface="Times New Roman" panose="02020603050405020304" pitchFamily="18" charset="0"/>
                <a:cs typeface="Times New Roman" panose="02020603050405020304" pitchFamily="18" charset="0"/>
              </a:rPr>
              <a:t> oda fiyatının içinde ve standart odaya göre sadece 20 dolar daha fazla ödeyerek bu hizmetten faydalanabilirsiniz’ gibi ifadelerle verilen hizmetin niteliği ön plana çıkarılmalıdır. </a:t>
            </a:r>
            <a:br>
              <a:rPr lang="tr-TR" sz="2200" dirty="0">
                <a:latin typeface="Times New Roman" panose="02020603050405020304" pitchFamily="18" charset="0"/>
                <a:cs typeface="Times New Roman" panose="02020603050405020304" pitchFamily="18" charset="0"/>
              </a:rPr>
            </a:br>
            <a:endParaRPr lang="tr-T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0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81F433D-3E2C-4002-9CFE-6B12C2C32893}"/>
              </a:ext>
            </a:extLst>
          </p:cNvPr>
          <p:cNvPicPr>
            <a:picLocks noChangeAspect="1"/>
          </p:cNvPicPr>
          <p:nvPr/>
        </p:nvPicPr>
        <p:blipFill>
          <a:blip r:embed="rId2"/>
          <a:stretch>
            <a:fillRect/>
          </a:stretch>
        </p:blipFill>
        <p:spPr>
          <a:xfrm>
            <a:off x="1403648" y="260648"/>
            <a:ext cx="6480719" cy="6120680"/>
          </a:xfrm>
          <a:prstGeom prst="rect">
            <a:avLst/>
          </a:prstGeom>
        </p:spPr>
      </p:pic>
    </p:spTree>
    <p:extLst>
      <p:ext uri="{BB962C8B-B14F-4D97-AF65-F5344CB8AC3E}">
        <p14:creationId xmlns:p14="http://schemas.microsoft.com/office/powerpoint/2010/main" val="487481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107504" y="188640"/>
            <a:ext cx="9036496" cy="5570756"/>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MÜŞTERİLERİN İŞLETMEYE BAŞVURUDA BULUNMASIYLA</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OLUŞAN İLETİŞİM VE SATIŞLAR</a:t>
            </a:r>
            <a:r>
              <a:rPr lang="tr-TR" sz="3200" dirty="0">
                <a:latin typeface="Times New Roman" panose="02020603050405020304" pitchFamily="18" charset="0"/>
                <a:cs typeface="Times New Roman" panose="02020603050405020304" pitchFamily="18" charset="0"/>
              </a:rPr>
              <a:t> </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a:p>
            <a:pPr algn="ctr"/>
            <a:r>
              <a:rPr lang="tr-TR" sz="2400" b="1" dirty="0">
                <a:latin typeface="Times New Roman" panose="02020603050405020304" pitchFamily="18" charset="0"/>
                <a:cs typeface="Times New Roman" panose="02020603050405020304" pitchFamily="18" charset="0"/>
              </a:rPr>
              <a:t>Bireysel Müşterilere Yönelik Satış Geliştirme Çabaları</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a:p>
            <a:pPr algn="ctr"/>
            <a:r>
              <a:rPr lang="tr-TR" sz="2400" dirty="0">
                <a:latin typeface="Times New Roman" panose="02020603050405020304" pitchFamily="18" charset="0"/>
                <a:cs typeface="Times New Roman" panose="02020603050405020304" pitchFamily="18" charset="0"/>
              </a:rPr>
              <a:t>Ön bürodaki diğer bir satış tekniği de </a:t>
            </a:r>
            <a:r>
              <a:rPr lang="tr-TR" sz="2400" b="1" dirty="0">
                <a:latin typeface="Times New Roman" panose="02020603050405020304" pitchFamily="18" charset="0"/>
                <a:cs typeface="Times New Roman" panose="02020603050405020304" pitchFamily="18" charset="0"/>
              </a:rPr>
              <a:t>çapraz satıştır. </a:t>
            </a:r>
            <a:r>
              <a:rPr lang="tr-TR" sz="2400" dirty="0">
                <a:latin typeface="Times New Roman" panose="02020603050405020304" pitchFamily="18" charset="0"/>
                <a:cs typeface="Times New Roman" panose="02020603050405020304" pitchFamily="18" charset="0"/>
              </a:rPr>
              <a:t>İngilizce </a:t>
            </a:r>
            <a:r>
              <a:rPr lang="tr-TR" sz="2400" b="1" dirty="0">
                <a:solidFill>
                  <a:srgbClr val="FF0000"/>
                </a:solidFill>
                <a:latin typeface="Times New Roman" panose="02020603050405020304" pitchFamily="18" charset="0"/>
                <a:cs typeface="Times New Roman" panose="02020603050405020304" pitchFamily="18" charset="0"/>
              </a:rPr>
              <a:t>'</a:t>
            </a:r>
            <a:r>
              <a:rPr lang="tr-TR" sz="2400" b="1" dirty="0" err="1">
                <a:solidFill>
                  <a:srgbClr val="FF0000"/>
                </a:solidFill>
                <a:latin typeface="Times New Roman" panose="02020603050405020304" pitchFamily="18" charset="0"/>
                <a:cs typeface="Times New Roman" panose="02020603050405020304" pitchFamily="18" charset="0"/>
              </a:rPr>
              <a:t>crossselling</a:t>
            </a:r>
            <a:r>
              <a:rPr lang="tr-TR" sz="2400" b="1" dirty="0">
                <a:solidFill>
                  <a:srgbClr val="FF0000"/>
                </a:solidFill>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 olarak anılan bu teknikte amaç </a:t>
            </a:r>
            <a:r>
              <a:rPr lang="tr-TR" sz="2400" b="1" dirty="0">
                <a:latin typeface="Times New Roman" panose="02020603050405020304" pitchFamily="18" charset="0"/>
                <a:cs typeface="Times New Roman" panose="02020603050405020304" pitchFamily="18" charset="0"/>
              </a:rPr>
              <a:t>otelin diğer hizmetlerinin</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satışlarını artırmaktır. </a:t>
            </a:r>
            <a:r>
              <a:rPr lang="tr-TR" sz="2400" dirty="0">
                <a:latin typeface="Times New Roman" panose="02020603050405020304" pitchFamily="18" charset="0"/>
                <a:cs typeface="Times New Roman" panose="02020603050405020304" pitchFamily="18" charset="0"/>
              </a:rPr>
              <a:t>Ön büro personeli müşterilerle sürekli temas</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halindedir ve müşteri bir ihtiyacı için ön büroya başvurduğunda otel</a:t>
            </a:r>
            <a:br>
              <a:rPr lang="tr-TR" sz="2400"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içi etkinliklerin tanıtımını </a:t>
            </a:r>
            <a:r>
              <a:rPr lang="tr-TR" sz="2400" dirty="0">
                <a:latin typeface="Times New Roman" panose="02020603050405020304" pitchFamily="18" charset="0"/>
                <a:cs typeface="Times New Roman" panose="02020603050405020304" pitchFamily="18" charset="0"/>
              </a:rPr>
              <a:t>yapabilir. </a:t>
            </a:r>
            <a:r>
              <a:rPr lang="tr-TR" sz="2400" dirty="0">
                <a:solidFill>
                  <a:srgbClr val="FF0000"/>
                </a:solidFill>
                <a:latin typeface="Times New Roman" panose="02020603050405020304" pitchFamily="18" charset="0"/>
                <a:cs typeface="Times New Roman" panose="02020603050405020304" pitchFamily="18" charset="0"/>
              </a:rPr>
              <a:t>Otele yeni giriş yapan müşterilere</a:t>
            </a:r>
            <a:br>
              <a:rPr lang="tr-TR" sz="2400" dirty="0">
                <a:solidFill>
                  <a:srgbClr val="FF0000"/>
                </a:solidFill>
                <a:latin typeface="Times New Roman" panose="02020603050405020304" pitchFamily="18" charset="0"/>
                <a:cs typeface="Times New Roman" panose="02020603050405020304" pitchFamily="18" charset="0"/>
              </a:rPr>
            </a:br>
            <a:r>
              <a:rPr lang="tr-TR" sz="2400" dirty="0">
                <a:solidFill>
                  <a:srgbClr val="FF0000"/>
                </a:solidFill>
                <a:latin typeface="Times New Roman" panose="02020603050405020304" pitchFamily="18" charset="0"/>
                <a:cs typeface="Times New Roman" panose="02020603050405020304" pitchFamily="18" charset="0"/>
              </a:rPr>
              <a:t>kayıt aşamasında otelin diğer birimleri tanıtılmalı, oda servisinden</a:t>
            </a:r>
            <a:br>
              <a:rPr lang="tr-TR" sz="2400" dirty="0">
                <a:solidFill>
                  <a:srgbClr val="FF0000"/>
                </a:solidFill>
                <a:latin typeface="Times New Roman" panose="02020603050405020304" pitchFamily="18" charset="0"/>
                <a:cs typeface="Times New Roman" panose="02020603050405020304" pitchFamily="18" charset="0"/>
              </a:rPr>
            </a:br>
            <a:r>
              <a:rPr lang="tr-TR" sz="2400" dirty="0">
                <a:solidFill>
                  <a:srgbClr val="FF0000"/>
                </a:solidFill>
                <a:latin typeface="Times New Roman" panose="02020603050405020304" pitchFamily="18" charset="0"/>
                <a:cs typeface="Times New Roman" panose="02020603050405020304" pitchFamily="18" charset="0"/>
              </a:rPr>
              <a:t>isteği olup olmadığı sorulmalı ya da akşam yemeği için restorandan</a:t>
            </a:r>
            <a:br>
              <a:rPr lang="tr-TR" sz="2400" dirty="0">
                <a:solidFill>
                  <a:srgbClr val="FF0000"/>
                </a:solidFill>
                <a:latin typeface="Times New Roman" panose="02020603050405020304" pitchFamily="18" charset="0"/>
                <a:cs typeface="Times New Roman" panose="02020603050405020304" pitchFamily="18" charset="0"/>
              </a:rPr>
            </a:br>
            <a:r>
              <a:rPr lang="tr-TR" sz="2400" dirty="0">
                <a:solidFill>
                  <a:srgbClr val="FF0000"/>
                </a:solidFill>
                <a:latin typeface="Times New Roman" panose="02020603050405020304" pitchFamily="18" charset="0"/>
                <a:cs typeface="Times New Roman" panose="02020603050405020304" pitchFamily="18" charset="0"/>
              </a:rPr>
              <a:t>rezervasyon isteyip istemediği sorulmalıdır. </a:t>
            </a:r>
            <a:br>
              <a:rPr lang="tr-TR" sz="2400" dirty="0">
                <a:solidFill>
                  <a:srgbClr val="FF0000"/>
                </a:solidFill>
                <a:latin typeface="Times New Roman" panose="02020603050405020304" pitchFamily="18" charset="0"/>
                <a:cs typeface="Times New Roman" panose="02020603050405020304" pitchFamily="18" charset="0"/>
              </a:rPr>
            </a:br>
            <a:endParaRPr lang="tr-TR"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125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3CC99FB-2DE3-4923-AD47-663A8E8DF611}"/>
              </a:ext>
            </a:extLst>
          </p:cNvPr>
          <p:cNvSpPr/>
          <p:nvPr/>
        </p:nvSpPr>
        <p:spPr>
          <a:xfrm>
            <a:off x="-180528" y="2132856"/>
            <a:ext cx="9036496" cy="461665"/>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DEĞERLENDİRME SORULARI</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694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2D24F31-7431-4E73-AE63-5A8C6783B5E0}"/>
              </a:ext>
            </a:extLst>
          </p:cNvPr>
          <p:cNvPicPr>
            <a:picLocks noChangeAspect="1"/>
          </p:cNvPicPr>
          <p:nvPr/>
        </p:nvPicPr>
        <p:blipFill>
          <a:blip r:embed="rId2"/>
          <a:stretch>
            <a:fillRect/>
          </a:stretch>
        </p:blipFill>
        <p:spPr>
          <a:xfrm>
            <a:off x="971600" y="908720"/>
            <a:ext cx="7128792" cy="4968551"/>
          </a:xfrm>
          <a:prstGeom prst="rect">
            <a:avLst/>
          </a:prstGeom>
        </p:spPr>
      </p:pic>
    </p:spTree>
    <p:extLst>
      <p:ext uri="{BB962C8B-B14F-4D97-AF65-F5344CB8AC3E}">
        <p14:creationId xmlns:p14="http://schemas.microsoft.com/office/powerpoint/2010/main" val="3017805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2D24F31-7431-4E73-AE63-5A8C6783B5E0}"/>
              </a:ext>
            </a:extLst>
          </p:cNvPr>
          <p:cNvPicPr>
            <a:picLocks noChangeAspect="1"/>
          </p:cNvPicPr>
          <p:nvPr/>
        </p:nvPicPr>
        <p:blipFill>
          <a:blip r:embed="rId2"/>
          <a:stretch>
            <a:fillRect/>
          </a:stretch>
        </p:blipFill>
        <p:spPr>
          <a:xfrm>
            <a:off x="971600" y="908720"/>
            <a:ext cx="7128792" cy="4968551"/>
          </a:xfrm>
          <a:prstGeom prst="rect">
            <a:avLst/>
          </a:prstGeom>
        </p:spPr>
      </p:pic>
      <p:sp>
        <p:nvSpPr>
          <p:cNvPr id="3" name="Oval 2">
            <a:extLst>
              <a:ext uri="{FF2B5EF4-FFF2-40B4-BE49-F238E27FC236}">
                <a16:creationId xmlns:a16="http://schemas.microsoft.com/office/drawing/2014/main" id="{EE0FBC4F-56E5-42B6-B534-876CB059AE76}"/>
              </a:ext>
            </a:extLst>
          </p:cNvPr>
          <p:cNvSpPr/>
          <p:nvPr/>
        </p:nvSpPr>
        <p:spPr>
          <a:xfrm>
            <a:off x="1331640" y="4941168"/>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83379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AB65E91-DCFC-41D1-82C7-6A338D6492E8}"/>
              </a:ext>
            </a:extLst>
          </p:cNvPr>
          <p:cNvPicPr>
            <a:picLocks noChangeAspect="1"/>
          </p:cNvPicPr>
          <p:nvPr/>
        </p:nvPicPr>
        <p:blipFill>
          <a:blip r:embed="rId2"/>
          <a:stretch>
            <a:fillRect/>
          </a:stretch>
        </p:blipFill>
        <p:spPr>
          <a:xfrm>
            <a:off x="899592" y="1052736"/>
            <a:ext cx="7344815" cy="4104456"/>
          </a:xfrm>
          <a:prstGeom prst="rect">
            <a:avLst/>
          </a:prstGeom>
        </p:spPr>
      </p:pic>
    </p:spTree>
    <p:extLst>
      <p:ext uri="{BB962C8B-B14F-4D97-AF65-F5344CB8AC3E}">
        <p14:creationId xmlns:p14="http://schemas.microsoft.com/office/powerpoint/2010/main" val="2241633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AB65E91-DCFC-41D1-82C7-6A338D6492E8}"/>
              </a:ext>
            </a:extLst>
          </p:cNvPr>
          <p:cNvPicPr>
            <a:picLocks noChangeAspect="1"/>
          </p:cNvPicPr>
          <p:nvPr/>
        </p:nvPicPr>
        <p:blipFill>
          <a:blip r:embed="rId2"/>
          <a:stretch>
            <a:fillRect/>
          </a:stretch>
        </p:blipFill>
        <p:spPr>
          <a:xfrm>
            <a:off x="899592" y="1052736"/>
            <a:ext cx="7344815" cy="4104456"/>
          </a:xfrm>
          <a:prstGeom prst="rect">
            <a:avLst/>
          </a:prstGeom>
        </p:spPr>
      </p:pic>
      <p:sp>
        <p:nvSpPr>
          <p:cNvPr id="3" name="Oval 2">
            <a:extLst>
              <a:ext uri="{FF2B5EF4-FFF2-40B4-BE49-F238E27FC236}">
                <a16:creationId xmlns:a16="http://schemas.microsoft.com/office/drawing/2014/main" id="{C689BDF6-0B45-4D75-BFE4-D1B33D2D23C1}"/>
              </a:ext>
            </a:extLst>
          </p:cNvPr>
          <p:cNvSpPr/>
          <p:nvPr/>
        </p:nvSpPr>
        <p:spPr>
          <a:xfrm>
            <a:off x="1763688" y="2348880"/>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20589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C2A033C-0C8C-4F9A-9277-AFE16D864AC5}"/>
              </a:ext>
            </a:extLst>
          </p:cNvPr>
          <p:cNvPicPr>
            <a:picLocks noChangeAspect="1"/>
          </p:cNvPicPr>
          <p:nvPr/>
        </p:nvPicPr>
        <p:blipFill>
          <a:blip r:embed="rId2"/>
          <a:stretch>
            <a:fillRect/>
          </a:stretch>
        </p:blipFill>
        <p:spPr>
          <a:xfrm>
            <a:off x="899592" y="1412776"/>
            <a:ext cx="7200800" cy="3816424"/>
          </a:xfrm>
          <a:prstGeom prst="rect">
            <a:avLst/>
          </a:prstGeom>
        </p:spPr>
      </p:pic>
    </p:spTree>
    <p:extLst>
      <p:ext uri="{BB962C8B-B14F-4D97-AF65-F5344CB8AC3E}">
        <p14:creationId xmlns:p14="http://schemas.microsoft.com/office/powerpoint/2010/main" val="56069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C2A033C-0C8C-4F9A-9277-AFE16D864AC5}"/>
              </a:ext>
            </a:extLst>
          </p:cNvPr>
          <p:cNvPicPr>
            <a:picLocks noChangeAspect="1"/>
          </p:cNvPicPr>
          <p:nvPr/>
        </p:nvPicPr>
        <p:blipFill>
          <a:blip r:embed="rId2"/>
          <a:stretch>
            <a:fillRect/>
          </a:stretch>
        </p:blipFill>
        <p:spPr>
          <a:xfrm>
            <a:off x="899592" y="1412776"/>
            <a:ext cx="7200800" cy="3816424"/>
          </a:xfrm>
          <a:prstGeom prst="rect">
            <a:avLst/>
          </a:prstGeom>
        </p:spPr>
      </p:pic>
      <p:pic>
        <p:nvPicPr>
          <p:cNvPr id="3" name="Resim 2">
            <a:extLst>
              <a:ext uri="{FF2B5EF4-FFF2-40B4-BE49-F238E27FC236}">
                <a16:creationId xmlns:a16="http://schemas.microsoft.com/office/drawing/2014/main" id="{4657512E-BE48-49E6-8426-B0BA840101A8}"/>
              </a:ext>
            </a:extLst>
          </p:cNvPr>
          <p:cNvPicPr>
            <a:picLocks noChangeAspect="1"/>
          </p:cNvPicPr>
          <p:nvPr/>
        </p:nvPicPr>
        <p:blipFill>
          <a:blip r:embed="rId3"/>
          <a:stretch>
            <a:fillRect/>
          </a:stretch>
        </p:blipFill>
        <p:spPr>
          <a:xfrm>
            <a:off x="4788024" y="2636912"/>
            <a:ext cx="4067175" cy="2664296"/>
          </a:xfrm>
          <a:prstGeom prst="rect">
            <a:avLst/>
          </a:prstGeom>
        </p:spPr>
      </p:pic>
      <p:sp>
        <p:nvSpPr>
          <p:cNvPr id="4" name="Oval 3">
            <a:extLst>
              <a:ext uri="{FF2B5EF4-FFF2-40B4-BE49-F238E27FC236}">
                <a16:creationId xmlns:a16="http://schemas.microsoft.com/office/drawing/2014/main" id="{A36E0E46-1BFC-4D78-9181-C9CC37CE9FD5}"/>
              </a:ext>
            </a:extLst>
          </p:cNvPr>
          <p:cNvSpPr/>
          <p:nvPr/>
        </p:nvSpPr>
        <p:spPr>
          <a:xfrm>
            <a:off x="1547664" y="4581128"/>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8381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0861ACD-BE4F-491E-9163-B00863858771}"/>
              </a:ext>
            </a:extLst>
          </p:cNvPr>
          <p:cNvPicPr>
            <a:picLocks noChangeAspect="1"/>
          </p:cNvPicPr>
          <p:nvPr/>
        </p:nvPicPr>
        <p:blipFill>
          <a:blip r:embed="rId2"/>
          <a:stretch>
            <a:fillRect/>
          </a:stretch>
        </p:blipFill>
        <p:spPr>
          <a:xfrm>
            <a:off x="971600" y="1268760"/>
            <a:ext cx="7200800" cy="3824064"/>
          </a:xfrm>
          <a:prstGeom prst="rect">
            <a:avLst/>
          </a:prstGeom>
        </p:spPr>
      </p:pic>
    </p:spTree>
    <p:extLst>
      <p:ext uri="{BB962C8B-B14F-4D97-AF65-F5344CB8AC3E}">
        <p14:creationId xmlns:p14="http://schemas.microsoft.com/office/powerpoint/2010/main" val="2053942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0861ACD-BE4F-491E-9163-B00863858771}"/>
              </a:ext>
            </a:extLst>
          </p:cNvPr>
          <p:cNvPicPr>
            <a:picLocks noChangeAspect="1"/>
          </p:cNvPicPr>
          <p:nvPr/>
        </p:nvPicPr>
        <p:blipFill>
          <a:blip r:embed="rId2"/>
          <a:stretch>
            <a:fillRect/>
          </a:stretch>
        </p:blipFill>
        <p:spPr>
          <a:xfrm>
            <a:off x="971600" y="1268760"/>
            <a:ext cx="7200800" cy="3824064"/>
          </a:xfrm>
          <a:prstGeom prst="rect">
            <a:avLst/>
          </a:prstGeom>
        </p:spPr>
      </p:pic>
      <p:sp>
        <p:nvSpPr>
          <p:cNvPr id="3" name="Oval 2">
            <a:extLst>
              <a:ext uri="{FF2B5EF4-FFF2-40B4-BE49-F238E27FC236}">
                <a16:creationId xmlns:a16="http://schemas.microsoft.com/office/drawing/2014/main" id="{8184D94A-AF02-44C6-A4C7-96641F9E8B6D}"/>
              </a:ext>
            </a:extLst>
          </p:cNvPr>
          <p:cNvSpPr/>
          <p:nvPr/>
        </p:nvSpPr>
        <p:spPr>
          <a:xfrm>
            <a:off x="1835696" y="3717032"/>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9156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5284E60-CAC4-45BF-911F-F34431B32484}"/>
              </a:ext>
            </a:extLst>
          </p:cNvPr>
          <p:cNvPicPr>
            <a:picLocks noChangeAspect="1"/>
          </p:cNvPicPr>
          <p:nvPr/>
        </p:nvPicPr>
        <p:blipFill>
          <a:blip r:embed="rId2"/>
          <a:stretch>
            <a:fillRect/>
          </a:stretch>
        </p:blipFill>
        <p:spPr>
          <a:xfrm>
            <a:off x="755576" y="548680"/>
            <a:ext cx="8136904" cy="5616624"/>
          </a:xfrm>
          <a:prstGeom prst="rect">
            <a:avLst/>
          </a:prstGeom>
        </p:spPr>
      </p:pic>
    </p:spTree>
    <p:extLst>
      <p:ext uri="{BB962C8B-B14F-4D97-AF65-F5344CB8AC3E}">
        <p14:creationId xmlns:p14="http://schemas.microsoft.com/office/powerpoint/2010/main" val="2728109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55A0F69-D77B-476A-BD1A-88F5C5215E38}"/>
              </a:ext>
            </a:extLst>
          </p:cNvPr>
          <p:cNvPicPr>
            <a:picLocks noChangeAspect="1"/>
          </p:cNvPicPr>
          <p:nvPr/>
        </p:nvPicPr>
        <p:blipFill>
          <a:blip r:embed="rId2"/>
          <a:stretch>
            <a:fillRect/>
          </a:stretch>
        </p:blipFill>
        <p:spPr>
          <a:xfrm>
            <a:off x="827584" y="1412776"/>
            <a:ext cx="7560840" cy="3816424"/>
          </a:xfrm>
          <a:prstGeom prst="rect">
            <a:avLst/>
          </a:prstGeom>
        </p:spPr>
      </p:pic>
    </p:spTree>
    <p:extLst>
      <p:ext uri="{BB962C8B-B14F-4D97-AF65-F5344CB8AC3E}">
        <p14:creationId xmlns:p14="http://schemas.microsoft.com/office/powerpoint/2010/main" val="2276082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55A0F69-D77B-476A-BD1A-88F5C5215E38}"/>
              </a:ext>
            </a:extLst>
          </p:cNvPr>
          <p:cNvPicPr>
            <a:picLocks noChangeAspect="1"/>
          </p:cNvPicPr>
          <p:nvPr/>
        </p:nvPicPr>
        <p:blipFill>
          <a:blip r:embed="rId2"/>
          <a:stretch>
            <a:fillRect/>
          </a:stretch>
        </p:blipFill>
        <p:spPr>
          <a:xfrm>
            <a:off x="827584" y="1412776"/>
            <a:ext cx="7560840" cy="3816424"/>
          </a:xfrm>
          <a:prstGeom prst="rect">
            <a:avLst/>
          </a:prstGeom>
        </p:spPr>
      </p:pic>
      <p:sp>
        <p:nvSpPr>
          <p:cNvPr id="3" name="Oval 2">
            <a:extLst>
              <a:ext uri="{FF2B5EF4-FFF2-40B4-BE49-F238E27FC236}">
                <a16:creationId xmlns:a16="http://schemas.microsoft.com/office/drawing/2014/main" id="{C82A8F21-2A72-4404-9891-C74CAC0F7268}"/>
              </a:ext>
            </a:extLst>
          </p:cNvPr>
          <p:cNvSpPr/>
          <p:nvPr/>
        </p:nvSpPr>
        <p:spPr>
          <a:xfrm>
            <a:off x="1547664" y="4005064"/>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05126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F5421BF-5784-4CE0-9FF0-F37E2B494691}"/>
              </a:ext>
            </a:extLst>
          </p:cNvPr>
          <p:cNvPicPr>
            <a:picLocks noChangeAspect="1"/>
          </p:cNvPicPr>
          <p:nvPr/>
        </p:nvPicPr>
        <p:blipFill>
          <a:blip r:embed="rId3"/>
          <a:stretch>
            <a:fillRect/>
          </a:stretch>
        </p:blipFill>
        <p:spPr>
          <a:xfrm>
            <a:off x="0" y="28575"/>
            <a:ext cx="4788024" cy="6829425"/>
          </a:xfrm>
          <a:prstGeom prst="rect">
            <a:avLst/>
          </a:prstGeom>
        </p:spPr>
      </p:pic>
      <p:pic>
        <p:nvPicPr>
          <p:cNvPr id="3" name="Resim 2">
            <a:extLst>
              <a:ext uri="{FF2B5EF4-FFF2-40B4-BE49-F238E27FC236}">
                <a16:creationId xmlns:a16="http://schemas.microsoft.com/office/drawing/2014/main" id="{E79EB49F-A879-4738-84BD-B823312066E7}"/>
              </a:ext>
            </a:extLst>
          </p:cNvPr>
          <p:cNvPicPr>
            <a:picLocks noChangeAspect="1"/>
          </p:cNvPicPr>
          <p:nvPr/>
        </p:nvPicPr>
        <p:blipFill>
          <a:blip r:embed="rId4"/>
          <a:stretch>
            <a:fillRect/>
          </a:stretch>
        </p:blipFill>
        <p:spPr>
          <a:xfrm>
            <a:off x="5148064" y="34151"/>
            <a:ext cx="3995936" cy="6553200"/>
          </a:xfrm>
          <a:prstGeom prst="rect">
            <a:avLst/>
          </a:prstGeom>
        </p:spPr>
      </p:pic>
    </p:spTree>
    <p:extLst>
      <p:ext uri="{BB962C8B-B14F-4D97-AF65-F5344CB8AC3E}">
        <p14:creationId xmlns:p14="http://schemas.microsoft.com/office/powerpoint/2010/main" val="56688423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ACC3A4B-15F9-46A4-92C0-3D8B5396E154}"/>
              </a:ext>
            </a:extLst>
          </p:cNvPr>
          <p:cNvPicPr>
            <a:picLocks noChangeAspect="1"/>
          </p:cNvPicPr>
          <p:nvPr/>
        </p:nvPicPr>
        <p:blipFill>
          <a:blip r:embed="rId2"/>
          <a:stretch>
            <a:fillRect/>
          </a:stretch>
        </p:blipFill>
        <p:spPr>
          <a:xfrm>
            <a:off x="21000" y="0"/>
            <a:ext cx="5055055" cy="6858000"/>
          </a:xfrm>
          <a:prstGeom prst="rect">
            <a:avLst/>
          </a:prstGeom>
        </p:spPr>
      </p:pic>
      <p:pic>
        <p:nvPicPr>
          <p:cNvPr id="3" name="Resim 2">
            <a:extLst>
              <a:ext uri="{FF2B5EF4-FFF2-40B4-BE49-F238E27FC236}">
                <a16:creationId xmlns:a16="http://schemas.microsoft.com/office/drawing/2014/main" id="{F4CCEAF7-EA89-474B-97C3-A91F5198FD09}"/>
              </a:ext>
            </a:extLst>
          </p:cNvPr>
          <p:cNvPicPr>
            <a:picLocks noChangeAspect="1"/>
          </p:cNvPicPr>
          <p:nvPr/>
        </p:nvPicPr>
        <p:blipFill>
          <a:blip r:embed="rId3"/>
          <a:stretch>
            <a:fillRect/>
          </a:stretch>
        </p:blipFill>
        <p:spPr>
          <a:xfrm>
            <a:off x="5061104" y="548680"/>
            <a:ext cx="3514725" cy="5400600"/>
          </a:xfrm>
          <a:prstGeom prst="rect">
            <a:avLst/>
          </a:prstGeom>
        </p:spPr>
      </p:pic>
    </p:spTree>
    <p:extLst>
      <p:ext uri="{BB962C8B-B14F-4D97-AF65-F5344CB8AC3E}">
        <p14:creationId xmlns:p14="http://schemas.microsoft.com/office/powerpoint/2010/main" val="191187562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F7F7A52-48D5-4557-9767-588854AFECB4}"/>
              </a:ext>
            </a:extLst>
          </p:cNvPr>
          <p:cNvPicPr>
            <a:picLocks noChangeAspect="1"/>
          </p:cNvPicPr>
          <p:nvPr/>
        </p:nvPicPr>
        <p:blipFill>
          <a:blip r:embed="rId2"/>
          <a:stretch>
            <a:fillRect/>
          </a:stretch>
        </p:blipFill>
        <p:spPr>
          <a:xfrm>
            <a:off x="467544" y="188640"/>
            <a:ext cx="8568952" cy="6480720"/>
          </a:xfrm>
          <a:prstGeom prst="rect">
            <a:avLst/>
          </a:prstGeom>
        </p:spPr>
      </p:pic>
    </p:spTree>
    <p:extLst>
      <p:ext uri="{BB962C8B-B14F-4D97-AF65-F5344CB8AC3E}">
        <p14:creationId xmlns:p14="http://schemas.microsoft.com/office/powerpoint/2010/main" val="316044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BD52567-D380-48C0-9BC9-3C65E7148C19}"/>
              </a:ext>
            </a:extLst>
          </p:cNvPr>
          <p:cNvSpPr/>
          <p:nvPr/>
        </p:nvSpPr>
        <p:spPr>
          <a:xfrm>
            <a:off x="323528" y="332656"/>
            <a:ext cx="8208912" cy="7150675"/>
          </a:xfrm>
          <a:prstGeom prst="rect">
            <a:avLst/>
          </a:prstGeom>
        </p:spPr>
        <p:txBody>
          <a:bodyPr wrap="square">
            <a:spAutoFit/>
          </a:bodyPr>
          <a:lstStyle/>
          <a:p>
            <a:pPr algn="ctr"/>
            <a:r>
              <a:rPr lang="tr-TR" sz="2800" baseline="-25000" dirty="0">
                <a:solidFill>
                  <a:srgbClr val="000000"/>
                </a:solidFill>
                <a:latin typeface="Times New Roman" panose="02020603050405020304" pitchFamily="18" charset="0"/>
                <a:cs typeface="Times New Roman" panose="02020603050405020304" pitchFamily="18" charset="0"/>
              </a:rPr>
              <a:t/>
            </a:r>
            <a:br>
              <a:rPr lang="tr-TR" sz="2800" baseline="-25000" dirty="0">
                <a:solidFill>
                  <a:srgbClr val="000000"/>
                </a:solidFill>
                <a:latin typeface="Times New Roman" panose="02020603050405020304" pitchFamily="18" charset="0"/>
                <a:cs typeface="Times New Roman" panose="02020603050405020304" pitchFamily="18" charset="0"/>
              </a:rPr>
            </a:br>
            <a:r>
              <a:rPr lang="tr-TR" sz="3600" b="1" baseline="-25000" dirty="0">
                <a:solidFill>
                  <a:srgbClr val="000000"/>
                </a:solidFill>
                <a:latin typeface="Times New Roman" panose="02020603050405020304" pitchFamily="18" charset="0"/>
                <a:cs typeface="Times New Roman" panose="02020603050405020304" pitchFamily="18" charset="0"/>
              </a:rPr>
              <a:t>Pazarlama çok kısa olarak şu şekilde tanımlanabilir;</a:t>
            </a:r>
          </a:p>
          <a:p>
            <a:pPr algn="ctr"/>
            <a:endParaRPr lang="tr-TR" sz="2800" b="1" baseline="-25000" dirty="0">
              <a:solidFill>
                <a:srgbClr val="000000"/>
              </a:solidFill>
              <a:latin typeface="Times New Roman" panose="02020603050405020304" pitchFamily="18" charset="0"/>
              <a:cs typeface="Times New Roman" panose="02020603050405020304" pitchFamily="18" charset="0"/>
            </a:endParaRPr>
          </a:p>
          <a:p>
            <a:pPr algn="ctr"/>
            <a:r>
              <a:rPr lang="tr-TR" sz="2800" baseline="-25000" dirty="0">
                <a:solidFill>
                  <a:srgbClr val="000000"/>
                </a:solidFill>
                <a:latin typeface="Times New Roman" panose="02020603050405020304" pitchFamily="18" charset="0"/>
                <a:cs typeface="Times New Roman" panose="02020603050405020304" pitchFamily="18" charset="0"/>
              </a:rPr>
              <a:t> </a:t>
            </a:r>
            <a:r>
              <a:rPr lang="tr-TR" sz="2800" b="1" baseline="-25000" dirty="0">
                <a:solidFill>
                  <a:srgbClr val="000000"/>
                </a:solidFill>
                <a:latin typeface="Times New Roman" panose="02020603050405020304" pitchFamily="18" charset="0"/>
                <a:cs typeface="Times New Roman" panose="02020603050405020304" pitchFamily="18" charset="0"/>
              </a:rPr>
              <a:t>"Üretilen mal ve hizmetlerin üreticiden tüketiciye akışını sağlayan eylemlerdir". </a:t>
            </a:r>
            <a:r>
              <a:rPr lang="tr-TR" sz="2800" baseline="-25000" dirty="0">
                <a:solidFill>
                  <a:srgbClr val="000000"/>
                </a:solidFill>
                <a:latin typeface="Times New Roman" panose="02020603050405020304" pitchFamily="18" charset="0"/>
                <a:cs typeface="Times New Roman" panose="02020603050405020304" pitchFamily="18" charset="0"/>
              </a:rPr>
              <a:t>Pazarlama tanımını incelediğimizde, ilk sırada üretilen mal ve hizmetler kavramı karşımıza çıkmaktadır. Bu kavramın anlamı şudur; </a:t>
            </a:r>
            <a:r>
              <a:rPr lang="tr-TR" sz="2800" b="1" baseline="-25000" dirty="0">
                <a:solidFill>
                  <a:srgbClr val="000000"/>
                </a:solidFill>
                <a:latin typeface="Times New Roman" panose="02020603050405020304" pitchFamily="18" charset="0"/>
                <a:cs typeface="Times New Roman" panose="02020603050405020304" pitchFamily="18" charset="0"/>
              </a:rPr>
              <a:t>otel işletmeleri geceleme ve yiyecek-içecek hizmeti</a:t>
            </a:r>
            <a:r>
              <a:rPr lang="tr-TR" sz="2800" baseline="-25000" dirty="0">
                <a:solidFill>
                  <a:srgbClr val="000000"/>
                </a:solidFill>
                <a:latin typeface="Times New Roman" panose="02020603050405020304" pitchFamily="18" charset="0"/>
                <a:cs typeface="Times New Roman" panose="02020603050405020304" pitchFamily="18" charset="0"/>
              </a:rPr>
              <a:t> gibi çok önemli iki hizmet oluşturarak, seyahat eden insanların bu iki önemli ihtiyacını karşılarlar. Ayrıca, turizmin yoğun yaşandığı </a:t>
            </a:r>
            <a:r>
              <a:rPr lang="tr-TR" sz="2800" b="1" baseline="-25000" dirty="0">
                <a:solidFill>
                  <a:srgbClr val="000000"/>
                </a:solidFill>
                <a:latin typeface="Times New Roman" panose="02020603050405020304" pitchFamily="18" charset="0"/>
                <a:cs typeface="Times New Roman" panose="02020603050405020304" pitchFamily="18" charset="0"/>
              </a:rPr>
              <a:t>kıyı otelciliğinde. turistlerin eğlenme ihtiyacı ile halı, kilim, takı ve süs eşyası(mücevherat) gibi </a:t>
            </a:r>
            <a:r>
              <a:rPr lang="tr-TR" sz="2800" b="1" baseline="-25000" dirty="0" err="1">
                <a:solidFill>
                  <a:srgbClr val="000000"/>
                </a:solidFill>
                <a:latin typeface="Times New Roman" panose="02020603050405020304" pitchFamily="18" charset="0"/>
                <a:cs typeface="Times New Roman" panose="02020603050405020304" pitchFamily="18" charset="0"/>
              </a:rPr>
              <a:t>hatıraeşyaları</a:t>
            </a:r>
            <a:r>
              <a:rPr lang="tr-TR" sz="2800" b="1" baseline="-25000" dirty="0">
                <a:solidFill>
                  <a:srgbClr val="000000"/>
                </a:solidFill>
                <a:latin typeface="Times New Roman" panose="02020603050405020304" pitchFamily="18" charset="0"/>
                <a:cs typeface="Times New Roman" panose="02020603050405020304" pitchFamily="18" charset="0"/>
              </a:rPr>
              <a:t> da satarak ek hizmetleri bünyelerinde </a:t>
            </a:r>
            <a:r>
              <a:rPr lang="tr-TR" sz="2800" baseline="-25000" dirty="0">
                <a:solidFill>
                  <a:srgbClr val="000000"/>
                </a:solidFill>
                <a:latin typeface="Times New Roman" panose="02020603050405020304" pitchFamily="18" charset="0"/>
                <a:cs typeface="Times New Roman" panose="02020603050405020304" pitchFamily="18" charset="0"/>
              </a:rPr>
              <a:t>bulundururlar. Tanımda diğer bir kavram ise </a:t>
            </a:r>
            <a:r>
              <a:rPr lang="tr-TR" sz="2800" b="1" baseline="-25000" dirty="0">
                <a:solidFill>
                  <a:srgbClr val="FF0000"/>
                </a:solidFill>
                <a:latin typeface="Times New Roman" panose="02020603050405020304" pitchFamily="18" charset="0"/>
                <a:cs typeface="Times New Roman" panose="02020603050405020304" pitchFamily="18" charset="0"/>
              </a:rPr>
              <a:t>"üreticiden tüketiciye akışını sağlayan eylemlerdir" </a:t>
            </a:r>
            <a:r>
              <a:rPr lang="tr-TR" sz="2800" baseline="-25000" dirty="0">
                <a:solidFill>
                  <a:srgbClr val="000000"/>
                </a:solidFill>
                <a:latin typeface="Times New Roman" panose="02020603050405020304" pitchFamily="18" charset="0"/>
                <a:cs typeface="Times New Roman" panose="02020603050405020304" pitchFamily="18" charset="0"/>
              </a:rPr>
              <a:t>şeklinde açıklanmaktadır. </a:t>
            </a:r>
            <a:r>
              <a:rPr lang="tr-TR" sz="2800" b="1" baseline="-25000" dirty="0">
                <a:solidFill>
                  <a:srgbClr val="000000"/>
                </a:solidFill>
                <a:latin typeface="Times New Roman" panose="02020603050405020304" pitchFamily="18" charset="0"/>
                <a:cs typeface="Times New Roman" panose="02020603050405020304" pitchFamily="18" charset="0"/>
              </a:rPr>
              <a:t>Otel işletmelerinin üretmiş olduğu bu hizmetler, pazarlamada tur operatörleri ve seyahat acenteleri tarafından hedef pazardaki turistlere </a:t>
            </a:r>
            <a:r>
              <a:rPr lang="tr-TR" sz="2800" baseline="-25000" dirty="0">
                <a:solidFill>
                  <a:srgbClr val="000000"/>
                </a:solidFill>
                <a:latin typeface="Times New Roman" panose="02020603050405020304" pitchFamily="18" charset="0"/>
                <a:cs typeface="Times New Roman" panose="02020603050405020304" pitchFamily="18" charset="0"/>
              </a:rPr>
              <a:t>ulaştırılmaktadır.</a:t>
            </a:r>
          </a:p>
          <a:p>
            <a:pPr algn="ctr"/>
            <a:endParaRPr lang="tr-TR" sz="2800" baseline="-25000" dirty="0">
              <a:solidFill>
                <a:srgbClr val="000000"/>
              </a:solidFill>
              <a:latin typeface="Times New Roman" panose="02020603050405020304" pitchFamily="18" charset="0"/>
              <a:cs typeface="Times New Roman" panose="02020603050405020304" pitchFamily="18" charset="0"/>
            </a:endParaRPr>
          </a:p>
          <a:p>
            <a:pPr algn="ctr"/>
            <a:r>
              <a:rPr lang="tr-TR" sz="2800" baseline="-25000" dirty="0">
                <a:latin typeface="Times New Roman" panose="02020603050405020304" pitchFamily="18" charset="0"/>
                <a:cs typeface="Times New Roman" panose="02020603050405020304" pitchFamily="18" charset="0"/>
              </a:rPr>
              <a:t>Çağdaş pazarlama kavramı anlayışı içerisinde ve </a:t>
            </a:r>
            <a:r>
              <a:rPr lang="tr-TR" sz="2800" b="1" baseline="-25000" dirty="0">
                <a:latin typeface="Times New Roman" panose="02020603050405020304" pitchFamily="18" charset="0"/>
                <a:cs typeface="Times New Roman" panose="02020603050405020304" pitchFamily="18" charset="0"/>
              </a:rPr>
              <a:t>geniş anlamda</a:t>
            </a:r>
            <a:r>
              <a:rPr lang="tr-TR" sz="2800" baseline="-25000" dirty="0">
                <a:latin typeface="Times New Roman" panose="02020603050405020304" pitchFamily="18" charset="0"/>
                <a:cs typeface="Times New Roman" panose="02020603050405020304" pitchFamily="18" charset="0"/>
              </a:rPr>
              <a:t/>
            </a:r>
            <a:br>
              <a:rPr lang="tr-TR" sz="2800" baseline="-25000" dirty="0">
                <a:latin typeface="Times New Roman" panose="02020603050405020304" pitchFamily="18" charset="0"/>
                <a:cs typeface="Times New Roman" panose="02020603050405020304" pitchFamily="18" charset="0"/>
              </a:rPr>
            </a:br>
            <a:r>
              <a:rPr lang="tr-TR" sz="2800" baseline="-25000" dirty="0">
                <a:latin typeface="Times New Roman" panose="02020603050405020304" pitchFamily="18" charset="0"/>
                <a:cs typeface="Times New Roman" panose="02020603050405020304" pitchFamily="18" charset="0"/>
              </a:rPr>
              <a:t>pazarlamayı şu şekilde tanımlayabiliriz: </a:t>
            </a:r>
            <a:r>
              <a:rPr lang="tr-TR" sz="2800" baseline="-25000" dirty="0">
                <a:solidFill>
                  <a:srgbClr val="FF0000"/>
                </a:solidFill>
                <a:latin typeface="Times New Roman" panose="02020603050405020304" pitchFamily="18" charset="0"/>
                <a:cs typeface="Times New Roman" panose="02020603050405020304" pitchFamily="18" charset="0"/>
              </a:rPr>
              <a:t>"Tüketicilerin istek ve arzularına göre üretilen mal ve hizmetleri. üreticiden tüketiciye doğru en hızlı, güvenli ve en düşük maliyetle akışını sağlayan, mal ve hizmetlerin satışından sonra da oluşan sorunları çözümleyen eylemlerdir."</a:t>
            </a:r>
          </a:p>
          <a:p>
            <a:pPr algn="ctr"/>
            <a:endParaRPr lang="tr-TR" sz="4000" baseline="-25000" dirty="0">
              <a:solidFill>
                <a:srgbClr val="000000"/>
              </a:solidFill>
              <a:latin typeface="Times New Roman" panose="02020603050405020304" pitchFamily="18" charset="0"/>
              <a:cs typeface="Times New Roman" panose="02020603050405020304" pitchFamily="18" charset="0"/>
            </a:endParaRPr>
          </a:p>
          <a:p>
            <a:pPr algn="ctr"/>
            <a:endParaRPr lang="tr-TR" sz="2800" baseline="-25000" dirty="0">
              <a:solidFill>
                <a:srgbClr val="000000"/>
              </a:solidFill>
              <a:latin typeface="Times New Roman" panose="02020603050405020304" pitchFamily="18" charset="0"/>
              <a:cs typeface="Times New Roman" panose="02020603050405020304" pitchFamily="18" charset="0"/>
            </a:endParaRPr>
          </a:p>
          <a:p>
            <a:pPr algn="ctr"/>
            <a:endParaRPr lang="tr-TR" sz="2800" baseline="-25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71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BD52567-D380-48C0-9BC9-3C65E7148C19}"/>
              </a:ext>
            </a:extLst>
          </p:cNvPr>
          <p:cNvSpPr/>
          <p:nvPr/>
        </p:nvSpPr>
        <p:spPr>
          <a:xfrm>
            <a:off x="395536" y="548680"/>
            <a:ext cx="8208912" cy="2964914"/>
          </a:xfrm>
          <a:prstGeom prst="rect">
            <a:avLst/>
          </a:prstGeom>
        </p:spPr>
        <p:txBody>
          <a:bodyPr wrap="square">
            <a:spAutoFit/>
          </a:bodyPr>
          <a:lstStyle/>
          <a:p>
            <a:pPr algn="ctr"/>
            <a:r>
              <a:rPr lang="tr-TR" sz="4000" baseline="-25000" dirty="0">
                <a:solidFill>
                  <a:srgbClr val="000000"/>
                </a:solidFill>
                <a:latin typeface="Times New Roman" panose="02020603050405020304" pitchFamily="18" charset="0"/>
                <a:cs typeface="Times New Roman" panose="02020603050405020304" pitchFamily="18" charset="0"/>
              </a:rPr>
              <a:t/>
            </a:r>
            <a:br>
              <a:rPr lang="tr-TR" sz="4000" baseline="-25000" dirty="0">
                <a:solidFill>
                  <a:srgbClr val="000000"/>
                </a:solidFill>
                <a:latin typeface="Times New Roman" panose="02020603050405020304" pitchFamily="18" charset="0"/>
                <a:cs typeface="Times New Roman" panose="02020603050405020304" pitchFamily="18" charset="0"/>
              </a:rPr>
            </a:br>
            <a:r>
              <a:rPr lang="tr-TR" sz="4000" baseline="-25000" dirty="0">
                <a:solidFill>
                  <a:srgbClr val="000000"/>
                </a:solidFill>
                <a:latin typeface="Times New Roman" panose="02020603050405020304" pitchFamily="18" charset="0"/>
                <a:cs typeface="Times New Roman" panose="02020603050405020304" pitchFamily="18" charset="0"/>
              </a:rPr>
              <a:t>O</a:t>
            </a:r>
            <a:r>
              <a:rPr lang="tr-TR" sz="4000" baseline="-25000" dirty="0">
                <a:latin typeface="Times New Roman" panose="02020603050405020304" pitchFamily="18" charset="0"/>
                <a:cs typeface="Times New Roman" panose="02020603050405020304" pitchFamily="18" charset="0"/>
              </a:rPr>
              <a:t>tel işletmelerin de pazarlamanın sorumluluğu mal ve hizmetlerin üretiminden önce başlar ve mal ve hizmetlerin satışından sonra da devam eder. Pazarlamaya geniş açıdan baktığımızda, pazarlamanın bir zincirin halkaları gibi birbirleriyle kenetlenmiş üç aşamalı bir süreçten oluştuğunu görürüz.</a:t>
            </a:r>
          </a:p>
        </p:txBody>
      </p:sp>
      <p:pic>
        <p:nvPicPr>
          <p:cNvPr id="3" name="Resim 2">
            <a:extLst>
              <a:ext uri="{FF2B5EF4-FFF2-40B4-BE49-F238E27FC236}">
                <a16:creationId xmlns:a16="http://schemas.microsoft.com/office/drawing/2014/main" id="{A4F2C388-FC5C-4BE5-8D17-6AE48363CAF1}"/>
              </a:ext>
            </a:extLst>
          </p:cNvPr>
          <p:cNvPicPr>
            <a:picLocks noChangeAspect="1"/>
          </p:cNvPicPr>
          <p:nvPr/>
        </p:nvPicPr>
        <p:blipFill>
          <a:blip r:embed="rId2"/>
          <a:stretch>
            <a:fillRect/>
          </a:stretch>
        </p:blipFill>
        <p:spPr>
          <a:xfrm>
            <a:off x="971600" y="4077072"/>
            <a:ext cx="7354962" cy="2376264"/>
          </a:xfrm>
          <a:prstGeom prst="rect">
            <a:avLst/>
          </a:prstGeom>
        </p:spPr>
      </p:pic>
    </p:spTree>
    <p:extLst>
      <p:ext uri="{BB962C8B-B14F-4D97-AF65-F5344CB8AC3E}">
        <p14:creationId xmlns:p14="http://schemas.microsoft.com/office/powerpoint/2010/main" val="221805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8BF77B8-5F29-457D-97D9-1B6D27CCDDA8}"/>
              </a:ext>
            </a:extLst>
          </p:cNvPr>
          <p:cNvPicPr>
            <a:picLocks noChangeAspect="1"/>
          </p:cNvPicPr>
          <p:nvPr/>
        </p:nvPicPr>
        <p:blipFill>
          <a:blip r:embed="rId2"/>
          <a:stretch>
            <a:fillRect/>
          </a:stretch>
        </p:blipFill>
        <p:spPr>
          <a:xfrm>
            <a:off x="827584" y="476672"/>
            <a:ext cx="7848872" cy="4752528"/>
          </a:xfrm>
          <a:prstGeom prst="rect">
            <a:avLst/>
          </a:prstGeom>
        </p:spPr>
      </p:pic>
      <p:sp>
        <p:nvSpPr>
          <p:cNvPr id="6" name="Dikdörtgen 5">
            <a:extLst>
              <a:ext uri="{FF2B5EF4-FFF2-40B4-BE49-F238E27FC236}">
                <a16:creationId xmlns:a16="http://schemas.microsoft.com/office/drawing/2014/main" id="{CB5B8CBB-764D-4F5D-95E4-CA33BF3E5A18}"/>
              </a:ext>
            </a:extLst>
          </p:cNvPr>
          <p:cNvSpPr/>
          <p:nvPr/>
        </p:nvSpPr>
        <p:spPr>
          <a:xfrm>
            <a:off x="971600" y="5517232"/>
            <a:ext cx="7448257" cy="400110"/>
          </a:xfrm>
          <a:prstGeom prst="rect">
            <a:avLst/>
          </a:prstGeom>
        </p:spPr>
        <p:txBody>
          <a:bodyPr wrap="none">
            <a:spAutoFit/>
          </a:bodyPr>
          <a:lstStyle/>
          <a:p>
            <a:r>
              <a:rPr lang="tr-TR" sz="2000" b="1" dirty="0">
                <a:solidFill>
                  <a:srgbClr val="FF0000"/>
                </a:solidFill>
              </a:rPr>
              <a:t>Yüz Yüze görüşme amacıyla yapılan ziyaretlere </a:t>
            </a:r>
            <a:r>
              <a:rPr lang="tr-TR" sz="2000" b="1" dirty="0"/>
              <a:t>SALES CALL </a:t>
            </a:r>
            <a:r>
              <a:rPr lang="tr-TR" sz="2000" b="1" dirty="0">
                <a:solidFill>
                  <a:srgbClr val="FF0000"/>
                </a:solidFill>
              </a:rPr>
              <a:t>adı verilir.</a:t>
            </a:r>
            <a:endParaRPr lang="tr-TR" sz="2000" dirty="0">
              <a:solidFill>
                <a:srgbClr val="FF0000"/>
              </a:solidFill>
            </a:endParaRPr>
          </a:p>
        </p:txBody>
      </p:sp>
    </p:spTree>
    <p:extLst>
      <p:ext uri="{BB962C8B-B14F-4D97-AF65-F5344CB8AC3E}">
        <p14:creationId xmlns:p14="http://schemas.microsoft.com/office/powerpoint/2010/main" val="2691181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9577069-5659-4023-9521-F20D3ECC15AA}"/>
              </a:ext>
            </a:extLst>
          </p:cNvPr>
          <p:cNvSpPr/>
          <p:nvPr/>
        </p:nvSpPr>
        <p:spPr>
          <a:xfrm>
            <a:off x="827584" y="764704"/>
            <a:ext cx="6751079" cy="6678751"/>
          </a:xfrm>
          <a:prstGeom prst="rect">
            <a:avLst/>
          </a:prstGeom>
        </p:spPr>
        <p:txBody>
          <a:bodyPr wrap="none">
            <a:spAutoFit/>
          </a:bodyPr>
          <a:lstStyle/>
          <a:p>
            <a:pPr algn="ctr"/>
            <a:r>
              <a:rPr lang="tr-TR" sz="2000" b="1" dirty="0">
                <a:latin typeface="Times New Roman" panose="02020603050405020304" pitchFamily="18" charset="0"/>
                <a:cs typeface="Times New Roman" panose="02020603050405020304" pitchFamily="18" charset="0"/>
              </a:rPr>
              <a:t>OTEL İŞLETMELERİNİN KULLANDIĞI</a:t>
            </a:r>
          </a:p>
          <a:p>
            <a:pPr algn="ctr"/>
            <a:r>
              <a:rPr lang="tr-TR" sz="2000" b="1" dirty="0">
                <a:latin typeface="Times New Roman" panose="02020603050405020304" pitchFamily="18" charset="0"/>
                <a:cs typeface="Times New Roman" panose="02020603050405020304" pitchFamily="18" charset="0"/>
              </a:rPr>
              <a:t> REKLAM VE TUTUNDURMA ARAÇLARI</a:t>
            </a:r>
          </a:p>
          <a:p>
            <a:endParaRPr lang="tr-TR"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Televizyon</a:t>
            </a:r>
          </a:p>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Radyo</a:t>
            </a:r>
          </a:p>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Gazete ve dergiler</a:t>
            </a:r>
          </a:p>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Özel sektöre yönelik yayınlar</a:t>
            </a:r>
          </a:p>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Satış mektupları, afiş, </a:t>
            </a:r>
            <a:r>
              <a:rPr lang="tr-TR" sz="2400" dirty="0" err="1">
                <a:latin typeface="Times New Roman" panose="02020603050405020304" pitchFamily="18" charset="0"/>
                <a:cs typeface="Times New Roman" panose="02020603050405020304" pitchFamily="18" charset="0"/>
              </a:rPr>
              <a:t>broşör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Cd</a:t>
            </a:r>
            <a:r>
              <a:rPr lang="tr-TR" sz="2400" dirty="0">
                <a:latin typeface="Times New Roman" panose="02020603050405020304" pitchFamily="18" charset="0"/>
                <a:cs typeface="Times New Roman" panose="02020603050405020304" pitchFamily="18" charset="0"/>
              </a:rPr>
              <a:t> vb. materyaller </a:t>
            </a:r>
          </a:p>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İnternet</a:t>
            </a:r>
          </a:p>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Sosyal Medya araçları (</a:t>
            </a:r>
            <a:r>
              <a:rPr lang="tr-TR" sz="2400" dirty="0" err="1">
                <a:latin typeface="Times New Roman" panose="02020603050405020304" pitchFamily="18" charset="0"/>
                <a:cs typeface="Times New Roman" panose="02020603050405020304" pitchFamily="18" charset="0"/>
              </a:rPr>
              <a:t>facebook</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twitter</a:t>
            </a:r>
            <a:r>
              <a:rPr lang="tr-TR" sz="2400" dirty="0">
                <a:latin typeface="Times New Roman" panose="02020603050405020304" pitchFamily="18" charset="0"/>
                <a:cs typeface="Times New Roman" panose="02020603050405020304" pitchFamily="18" charset="0"/>
              </a:rPr>
              <a:t> vb.)</a:t>
            </a:r>
          </a:p>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SMS</a:t>
            </a:r>
          </a:p>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Fuarlar</a:t>
            </a:r>
          </a:p>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Halkla ilişkiler </a:t>
            </a: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endParaRPr lang="tr-TR" sz="2000" b="1" dirty="0"/>
          </a:p>
          <a:p>
            <a:endParaRPr lang="tr-TR" sz="2000" b="1" dirty="0"/>
          </a:p>
          <a:p>
            <a:endParaRPr lang="tr-TR" sz="2000" b="1" dirty="0"/>
          </a:p>
          <a:p>
            <a:endParaRPr lang="tr-TR" sz="2000" dirty="0"/>
          </a:p>
        </p:txBody>
      </p:sp>
    </p:spTree>
    <p:extLst>
      <p:ext uri="{BB962C8B-B14F-4D97-AF65-F5344CB8AC3E}">
        <p14:creationId xmlns:p14="http://schemas.microsoft.com/office/powerpoint/2010/main" val="3997998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9f650a77-afbb-4bc6-95db-db089ed5b922"/>
  <p:tag name="ISPRING_AUDIO_BITRATE" val="0"/>
  <p:tag name="GENSWF_ADVANCE_TIME" val="2.00"/>
  <p:tag name="ISPRING_SLIDE_INDENT_LEVEL" val="0"/>
  <p:tag name="ISPRING_PRESENTER_ID" val="{E62F8C43-81F2-4C7F-A537-4C824B19C06A}"/>
  <p:tag name="ISPRING_CUSTOM_TIMING_USED" val="0"/>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273</Words>
  <Application>Microsoft Office PowerPoint</Application>
  <PresentationFormat>Ekran Gösterisi (4:3)</PresentationFormat>
  <Paragraphs>89</Paragraphs>
  <Slides>43</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43</vt:i4>
      </vt:variant>
    </vt:vector>
  </HeadingPairs>
  <TitlesOfParts>
    <vt:vector size="48" baseType="lpstr">
      <vt:lpstr>Arial</vt:lpstr>
      <vt:lpstr>Calibri</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Fuat Atasoy</cp:lastModifiedBy>
  <cp:revision>83</cp:revision>
  <dcterms:modified xsi:type="dcterms:W3CDTF">2019-05-02T13:50:18Z</dcterms:modified>
</cp:coreProperties>
</file>