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sldIdLst>
    <p:sldId id="258" r:id="rId2"/>
    <p:sldId id="259" r:id="rId3"/>
    <p:sldId id="261" r:id="rId4"/>
    <p:sldId id="262" r:id="rId5"/>
    <p:sldId id="260" r:id="rId6"/>
    <p:sldId id="263" r:id="rId7"/>
    <p:sldId id="264" r:id="rId8"/>
    <p:sldId id="265" r:id="rId9"/>
    <p:sldId id="266" r:id="rId10"/>
    <p:sldId id="267" r:id="rId11"/>
    <p:sldId id="269" r:id="rId12"/>
    <p:sldId id="272" r:id="rId13"/>
    <p:sldId id="274" r:id="rId14"/>
    <p:sldId id="276" r:id="rId15"/>
    <p:sldId id="27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arsayılan Bölüm" id="{8ED0372A-3A48-47BA-BCF7-97363BFBB309}">
          <p14:sldIdLst>
            <p14:sldId id="258"/>
            <p14:sldId id="259"/>
            <p14:sldId id="261"/>
            <p14:sldId id="262"/>
            <p14:sldId id="260"/>
            <p14:sldId id="263"/>
            <p14:sldId id="264"/>
            <p14:sldId id="265"/>
            <p14:sldId id="266"/>
            <p14:sldId id="267"/>
            <p14:sldId id="269"/>
            <p14:sldId id="272"/>
            <p14:sldId id="274"/>
            <p14:sldId id="276"/>
            <p14:sldId id="278"/>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480" y="2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a:t>Asıl başlık stilini düzenlemek için tıklayın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3315211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F909B521-1F7C-4894-AF8F-A5269AEBEA22}" type="datetimeFigureOut">
              <a:rPr lang="tr-TR" smtClean="0"/>
              <a:t>06.05.2020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2251324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1915142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a:t>Asıl başlık stilini düzenlemek için tıklayın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düzenlemek için tıklayın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25290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2415805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2439416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1076272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3593328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4239770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1160824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1355345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F909B521-1F7C-4894-AF8F-A5269AEBEA22}" type="datetimeFigureOut">
              <a:rPr lang="tr-TR" smtClean="0"/>
              <a:t>06.05.2020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2945104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909B521-1F7C-4894-AF8F-A5269AEBEA22}" type="datetimeFigureOut">
              <a:rPr lang="tr-TR" smtClean="0"/>
              <a:t>06.05.2020</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1358881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7" name="Date Placeholder 2"/>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4056812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307532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7" name="Date Placeholder 4"/>
          <p:cNvSpPr>
            <a:spLocks noGrp="1"/>
          </p:cNvSpPr>
          <p:nvPr>
            <p:ph type="dt" sz="half" idx="10"/>
          </p:nvPr>
        </p:nvSpPr>
        <p:spPr/>
        <p:txBody>
          <a:bodyPr/>
          <a:lstStyle/>
          <a:p>
            <a:fld id="{F909B521-1F7C-4894-AF8F-A5269AEBEA22}" type="datetimeFigureOut">
              <a:rPr lang="tr-TR" smtClean="0"/>
              <a:t>06.05.2020</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141688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F909B521-1F7C-4894-AF8F-A5269AEBEA22}" type="datetimeFigureOut">
              <a:rPr lang="tr-TR" smtClean="0"/>
              <a:t>06.05.2020</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913CBA6-52E9-4D90-9489-6986833487CB}" type="slidenum">
              <a:rPr lang="tr-TR" smtClean="0"/>
              <a:t>‹#›</a:t>
            </a:fld>
            <a:endParaRPr lang="tr-TR"/>
          </a:p>
        </p:txBody>
      </p:sp>
    </p:spTree>
    <p:extLst>
      <p:ext uri="{BB962C8B-B14F-4D97-AF65-F5344CB8AC3E}">
        <p14:creationId xmlns:p14="http://schemas.microsoft.com/office/powerpoint/2010/main" val="129913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909B521-1F7C-4894-AF8F-A5269AEBEA22}" type="datetimeFigureOut">
              <a:rPr lang="tr-TR" smtClean="0"/>
              <a:t>06.05.2020</a:t>
            </a:fld>
            <a:endParaRPr lang="tr-T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913CBA6-52E9-4D90-9489-6986833487CB}" type="slidenum">
              <a:rPr lang="tr-TR" smtClean="0"/>
              <a:t>‹#›</a:t>
            </a:fld>
            <a:endParaRPr lang="tr-TR"/>
          </a:p>
        </p:txBody>
      </p:sp>
    </p:spTree>
    <p:extLst>
      <p:ext uri="{BB962C8B-B14F-4D97-AF65-F5344CB8AC3E}">
        <p14:creationId xmlns:p14="http://schemas.microsoft.com/office/powerpoint/2010/main" val="2520745010"/>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imdb.com/title/tt0095647/" TargetMode="External"/><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C2DFE34-8C90-4A02-8C5C-2F7A4C37BA00}"/>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a:t>Film Hakkında Bilgi</a:t>
            </a:r>
          </a:p>
        </p:txBody>
      </p:sp>
      <p:pic>
        <p:nvPicPr>
          <p:cNvPr id="6" name="İçerik Yer Tutucusu 5" descr="adam, kişi, pasta, ön içeren bir resim&#10;&#10;Açıklama otomatik olarak oluşturuldu">
            <a:extLst>
              <a:ext uri="{FF2B5EF4-FFF2-40B4-BE49-F238E27FC236}">
                <a16:creationId xmlns:a16="http://schemas.microsoft.com/office/drawing/2014/main" xmlns="" id="{D68C01EE-E9F5-498D-A38A-21E6E5BDB709}"/>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976"/>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4" name="İçerik Yer Tutucusu 3">
            <a:extLst>
              <a:ext uri="{FF2B5EF4-FFF2-40B4-BE49-F238E27FC236}">
                <a16:creationId xmlns:a16="http://schemas.microsoft.com/office/drawing/2014/main" xmlns="" id="{6759FA30-F7D7-468B-B704-A88FB35DC416}"/>
              </a:ext>
            </a:extLst>
          </p:cNvPr>
          <p:cNvSpPr>
            <a:spLocks noGrp="1"/>
          </p:cNvSpPr>
          <p:nvPr>
            <p:ph sz="half" idx="2"/>
          </p:nvPr>
        </p:nvSpPr>
        <p:spPr>
          <a:xfrm>
            <a:off x="5827048" y="1868487"/>
            <a:ext cx="5721484" cy="4351338"/>
          </a:xfrm>
        </p:spPr>
        <p:txBody>
          <a:bodyPr vert="horz" lIns="91440" tIns="45720" rIns="91440" bIns="45720" rtlCol="0">
            <a:normAutofit/>
          </a:bodyPr>
          <a:lstStyle/>
          <a:p>
            <a:r>
              <a:rPr lang="en-US"/>
              <a:t>Yayın tarihi: 2 Aralık 1988 (ABD)</a:t>
            </a:r>
          </a:p>
          <a:p>
            <a:r>
              <a:rPr lang="en-US"/>
              <a:t>Yönetmen: Alan Parker</a:t>
            </a:r>
          </a:p>
          <a:p>
            <a:r>
              <a:rPr lang="en-US"/>
              <a:t>Senaryo: Chris Gerolmo</a:t>
            </a:r>
          </a:p>
          <a:p>
            <a:r>
              <a:rPr lang="en-US"/>
              <a:t>Oyuncular: Gene Hackman, Willem Dafoe, Frances McDormand</a:t>
            </a:r>
          </a:p>
          <a:p>
            <a:r>
              <a:rPr lang="en-US"/>
              <a:t>İmdb Linki : </a:t>
            </a:r>
            <a:r>
              <a:rPr lang="en-US">
                <a:hlinkClick r:id="rId3"/>
              </a:rPr>
              <a:t>https://www.imdb.com/title/tt0095647/</a:t>
            </a:r>
            <a:endParaRPr lang="en-US"/>
          </a:p>
        </p:txBody>
      </p:sp>
    </p:spTree>
    <p:extLst>
      <p:ext uri="{BB962C8B-B14F-4D97-AF65-F5344CB8AC3E}">
        <p14:creationId xmlns:p14="http://schemas.microsoft.com/office/powerpoint/2010/main" val="671307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760893E-D94C-4FFB-BDDC-DEE7C1078615}"/>
              </a:ext>
            </a:extLst>
          </p:cNvPr>
          <p:cNvSpPr>
            <a:spLocks noGrp="1"/>
          </p:cNvSpPr>
          <p:nvPr>
            <p:ph type="title"/>
          </p:nvPr>
        </p:nvSpPr>
        <p:spPr/>
        <p:txBody>
          <a:bodyPr/>
          <a:lstStyle/>
          <a:p>
            <a:r>
              <a:rPr lang="tr-TR" dirty="0"/>
              <a:t>FİLMİN ÖZETİ</a:t>
            </a:r>
          </a:p>
        </p:txBody>
      </p:sp>
      <p:sp>
        <p:nvSpPr>
          <p:cNvPr id="3" name="İçerik Yer Tutucusu 2">
            <a:extLst>
              <a:ext uri="{FF2B5EF4-FFF2-40B4-BE49-F238E27FC236}">
                <a16:creationId xmlns:a16="http://schemas.microsoft.com/office/drawing/2014/main" xmlns="" id="{F232058E-18E7-4FE1-AAFB-6682D70CAFAC}"/>
              </a:ext>
            </a:extLst>
          </p:cNvPr>
          <p:cNvSpPr>
            <a:spLocks noGrp="1"/>
          </p:cNvSpPr>
          <p:nvPr>
            <p:ph idx="1"/>
          </p:nvPr>
        </p:nvSpPr>
        <p:spPr/>
        <p:txBody>
          <a:bodyPr/>
          <a:lstStyle/>
          <a:p>
            <a:r>
              <a:rPr lang="tr-TR" dirty="0"/>
              <a:t>Ajanlar evleri kundaklanmış bir çocuğun şahit olup şikayetçi olmasını istiyorlar ve bu şikayet sonucu 4 klan üyesi mahkemeye çıkıyor. Şerif yardımcısının karısından insan hakları savunucularının cesetlerinin yerini öğreniyorlar. Ajanlar bir akıl oyunu ile  beldeyi başkanını kaçırtıp kasabada neler olduğunu anlattırıyorlar ve klan üyesi oldukları gerekçesiyle ve saldırı düzenledikleri gerekçesiyle kasabadan Frank </a:t>
            </a:r>
            <a:r>
              <a:rPr lang="tr-TR" dirty="0" err="1"/>
              <a:t>Bailey</a:t>
            </a:r>
            <a:r>
              <a:rPr lang="tr-TR" dirty="0"/>
              <a:t> , </a:t>
            </a:r>
            <a:r>
              <a:rPr lang="tr-TR" dirty="0" err="1"/>
              <a:t>Lester</a:t>
            </a:r>
            <a:r>
              <a:rPr lang="tr-TR" dirty="0"/>
              <a:t> </a:t>
            </a:r>
            <a:r>
              <a:rPr lang="tr-TR" dirty="0" err="1"/>
              <a:t>Cowens</a:t>
            </a:r>
            <a:r>
              <a:rPr lang="tr-TR" dirty="0"/>
              <a:t>, Floyd </a:t>
            </a:r>
            <a:r>
              <a:rPr lang="tr-TR" dirty="0" err="1"/>
              <a:t>Swilley</a:t>
            </a:r>
            <a:r>
              <a:rPr lang="tr-TR" dirty="0"/>
              <a:t>, Clinton </a:t>
            </a:r>
            <a:r>
              <a:rPr lang="tr-TR" dirty="0" err="1"/>
              <a:t>Pell</a:t>
            </a:r>
            <a:r>
              <a:rPr lang="tr-TR" dirty="0"/>
              <a:t>, </a:t>
            </a:r>
            <a:r>
              <a:rPr lang="tr-TR" dirty="0" err="1"/>
              <a:t>Wesley</a:t>
            </a:r>
            <a:r>
              <a:rPr lang="tr-TR" dirty="0"/>
              <a:t> </a:t>
            </a:r>
            <a:r>
              <a:rPr lang="tr-TR" dirty="0" err="1"/>
              <a:t>Cooke</a:t>
            </a:r>
            <a:r>
              <a:rPr lang="tr-TR" dirty="0"/>
              <a:t>, </a:t>
            </a:r>
            <a:r>
              <a:rPr lang="tr-TR" dirty="0" err="1"/>
              <a:t>Clayton</a:t>
            </a:r>
            <a:r>
              <a:rPr lang="tr-TR" dirty="0"/>
              <a:t> </a:t>
            </a:r>
            <a:r>
              <a:rPr lang="tr-TR" dirty="0" err="1"/>
              <a:t>Townley</a:t>
            </a:r>
            <a:r>
              <a:rPr lang="tr-TR" dirty="0"/>
              <a:t> tutuklanıyorlar ama kasabanın şefi Ray </a:t>
            </a:r>
            <a:r>
              <a:rPr lang="tr-TR" dirty="0" err="1"/>
              <a:t>Stuckey</a:t>
            </a:r>
            <a:r>
              <a:rPr lang="tr-TR" dirty="0"/>
              <a:t> serbest kaldı.</a:t>
            </a:r>
          </a:p>
        </p:txBody>
      </p:sp>
    </p:spTree>
    <p:extLst>
      <p:ext uri="{BB962C8B-B14F-4D97-AF65-F5344CB8AC3E}">
        <p14:creationId xmlns:p14="http://schemas.microsoft.com/office/powerpoint/2010/main" val="98892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B9582B8-E8D0-4216-AEEA-2EB24E14CE54}"/>
              </a:ext>
            </a:extLst>
          </p:cNvPr>
          <p:cNvSpPr>
            <a:spLocks noGrp="1"/>
          </p:cNvSpPr>
          <p:nvPr>
            <p:ph type="title"/>
          </p:nvPr>
        </p:nvSpPr>
        <p:spPr>
          <a:xfrm>
            <a:off x="647701" y="452718"/>
            <a:ext cx="4765226" cy="1400530"/>
          </a:xfrm>
        </p:spPr>
        <p:txBody>
          <a:bodyPr>
            <a:normAutofit/>
          </a:bodyPr>
          <a:lstStyle/>
          <a:p>
            <a:r>
              <a:rPr lang="tr-TR" dirty="0"/>
              <a:t>İNSAN HAKLARI İHLALLERİ</a:t>
            </a:r>
          </a:p>
        </p:txBody>
      </p:sp>
      <p:pic>
        <p:nvPicPr>
          <p:cNvPr id="4" name="Resim 3">
            <a:extLst>
              <a:ext uri="{FF2B5EF4-FFF2-40B4-BE49-F238E27FC236}">
                <a16:creationId xmlns:a16="http://schemas.microsoft.com/office/drawing/2014/main" xmlns="" id="{33D9CF4E-9000-4E6D-9B25-982260F2893A}"/>
              </a:ext>
            </a:extLst>
          </p:cNvPr>
          <p:cNvPicPr>
            <a:picLocks noChangeAspect="1"/>
          </p:cNvPicPr>
          <p:nvPr/>
        </p:nvPicPr>
        <p:blipFill rotWithShape="1">
          <a:blip r:embed="rId3"/>
          <a:srcRect r="160"/>
          <a:stretch/>
        </p:blipFill>
        <p:spPr>
          <a:xfrm>
            <a:off x="6103423" y="-2"/>
            <a:ext cx="6087038" cy="3429461"/>
          </a:xfrm>
          <a:prstGeom prst="rect">
            <a:avLst/>
          </a:prstGeom>
        </p:spPr>
      </p:pic>
      <p:sp>
        <p:nvSpPr>
          <p:cNvPr id="11" name="Rectangle 10">
            <a:extLst>
              <a:ext uri="{FF2B5EF4-FFF2-40B4-BE49-F238E27FC236}">
                <a16:creationId xmlns:a16="http://schemas.microsoft.com/office/drawing/2014/main" xmlns="" id="{C4FC9395-363F-4303-9B88-F5B9F15A2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xmlns="" id="{256D0A38-5B72-45B3-9A52-89FA5733A496}"/>
              </a:ext>
            </a:extLst>
          </p:cNvPr>
          <p:cNvSpPr>
            <a:spLocks noGrp="1"/>
          </p:cNvSpPr>
          <p:nvPr>
            <p:ph idx="1"/>
          </p:nvPr>
        </p:nvSpPr>
        <p:spPr>
          <a:xfrm>
            <a:off x="647701" y="2052918"/>
            <a:ext cx="5195887" cy="4662207"/>
          </a:xfrm>
        </p:spPr>
        <p:txBody>
          <a:bodyPr>
            <a:normAutofit lnSpcReduction="10000"/>
          </a:bodyPr>
          <a:lstStyle/>
          <a:p>
            <a:r>
              <a:rPr lang="tr-TR" dirty="0"/>
              <a:t>Zaman Aralığı :16.36-17.04</a:t>
            </a:r>
          </a:p>
          <a:p>
            <a:r>
              <a:rPr lang="tr-TR" dirty="0"/>
              <a:t>Maddeler : </a:t>
            </a:r>
          </a:p>
          <a:p>
            <a:r>
              <a:rPr lang="tr-TR" b="1" dirty="0"/>
              <a:t>Madde 21</a:t>
            </a:r>
            <a:br>
              <a:rPr lang="tr-TR" b="1" dirty="0"/>
            </a:br>
            <a:r>
              <a:rPr lang="tr-TR" dirty="0"/>
              <a:t>1.    Herkes, doğrudan ya da serbestçe seçilmiş temsilcileri aracılığıyla ülkesinin yönetimine katılma hakkına sahiptir.</a:t>
            </a:r>
            <a:br>
              <a:rPr lang="tr-TR" dirty="0"/>
            </a:br>
            <a:r>
              <a:rPr lang="tr-TR" dirty="0"/>
              <a:t>2.    Herkesin, ülkesinde kamu hizmetlerinden eşit yararlanma hakkı vardır.</a:t>
            </a:r>
            <a:br>
              <a:rPr lang="tr-TR" dirty="0"/>
            </a:br>
            <a:r>
              <a:rPr lang="tr-TR" dirty="0"/>
              <a:t>3.    Halk iradesi, hükümet otoritesinin temelini oluşturmalıdır; bu irade, genel ve eşit oy hakkı ile gizli ve serbest oylama yoluyla, belirli aralıklarla yapılan dürüst seçimlerle belirtilir.</a:t>
            </a:r>
          </a:p>
        </p:txBody>
      </p:sp>
      <p:pic>
        <p:nvPicPr>
          <p:cNvPr id="6" name="Resim 5">
            <a:extLst>
              <a:ext uri="{FF2B5EF4-FFF2-40B4-BE49-F238E27FC236}">
                <a16:creationId xmlns:a16="http://schemas.microsoft.com/office/drawing/2014/main" xmlns="" id="{B586866C-61AC-4857-AEB7-B37C9E35A6B8}"/>
              </a:ext>
            </a:extLst>
          </p:cNvPr>
          <p:cNvPicPr>
            <a:picLocks noChangeAspect="1"/>
          </p:cNvPicPr>
          <p:nvPr/>
        </p:nvPicPr>
        <p:blipFill rotWithShape="1">
          <a:blip r:embed="rId4"/>
          <a:srcRect r="134"/>
          <a:stretch/>
        </p:blipFill>
        <p:spPr>
          <a:xfrm>
            <a:off x="6103423" y="3429460"/>
            <a:ext cx="6087038" cy="3428540"/>
          </a:xfrm>
          <a:prstGeom prst="rect">
            <a:avLst/>
          </a:prstGeom>
        </p:spPr>
      </p:pic>
    </p:spTree>
    <p:extLst>
      <p:ext uri="{BB962C8B-B14F-4D97-AF65-F5344CB8AC3E}">
        <p14:creationId xmlns:p14="http://schemas.microsoft.com/office/powerpoint/2010/main" val="1414944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4AC7C8B-6B42-48C2-BAC1-5D3DEBC29C11}"/>
              </a:ext>
            </a:extLst>
          </p:cNvPr>
          <p:cNvSpPr>
            <a:spLocks noGrp="1"/>
          </p:cNvSpPr>
          <p:nvPr>
            <p:ph type="title"/>
          </p:nvPr>
        </p:nvSpPr>
        <p:spPr>
          <a:xfrm>
            <a:off x="650668" y="629266"/>
            <a:ext cx="4441835" cy="1641986"/>
          </a:xfrm>
        </p:spPr>
        <p:txBody>
          <a:bodyPr>
            <a:normAutofit/>
          </a:bodyPr>
          <a:lstStyle/>
          <a:p>
            <a:pPr>
              <a:lnSpc>
                <a:spcPct val="90000"/>
              </a:lnSpc>
            </a:pPr>
            <a:r>
              <a:rPr lang="tr-TR" sz="3600" dirty="0"/>
              <a:t>İNSAN HAKLARI İHLALLERİ</a:t>
            </a:r>
          </a:p>
        </p:txBody>
      </p:sp>
      <p:pic>
        <p:nvPicPr>
          <p:cNvPr id="7" name="İçerik Yer Tutucusu 3">
            <a:extLst>
              <a:ext uri="{FF2B5EF4-FFF2-40B4-BE49-F238E27FC236}">
                <a16:creationId xmlns:a16="http://schemas.microsoft.com/office/drawing/2014/main" xmlns="" id="{6C05CAC6-9D7A-47B9-92E8-8296DEF0A592}"/>
              </a:ext>
            </a:extLst>
          </p:cNvPr>
          <p:cNvPicPr>
            <a:picLocks noChangeAspect="1"/>
          </p:cNvPicPr>
          <p:nvPr/>
        </p:nvPicPr>
        <p:blipFill rotWithShape="1">
          <a:blip r:embed="rId3"/>
          <a:srcRect l="19939" r="18052"/>
          <a:stretch/>
        </p:blipFill>
        <p:spPr>
          <a:xfrm>
            <a:off x="5092504" y="10"/>
            <a:ext cx="7102305" cy="6857990"/>
          </a:xfrm>
          <a:prstGeom prst="rect">
            <a:avLst/>
          </a:prstGeom>
        </p:spPr>
      </p:pic>
      <p:sp>
        <p:nvSpPr>
          <p:cNvPr id="12" name="Rectangle 11">
            <a:extLst>
              <a:ext uri="{FF2B5EF4-FFF2-40B4-BE49-F238E27FC236}">
                <a16:creationId xmlns:a16="http://schemas.microsoft.com/office/drawing/2014/main" xmlns="" id="{A26E2FAE-FA60-497B-B2CB-7702C6FF3A3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İçerik Yer Tutucusu 5">
            <a:extLst>
              <a:ext uri="{FF2B5EF4-FFF2-40B4-BE49-F238E27FC236}">
                <a16:creationId xmlns:a16="http://schemas.microsoft.com/office/drawing/2014/main" xmlns="" id="{E515FF1E-7888-4C88-B396-1C35966DF4DD}"/>
              </a:ext>
            </a:extLst>
          </p:cNvPr>
          <p:cNvSpPr>
            <a:spLocks noGrp="1"/>
          </p:cNvSpPr>
          <p:nvPr>
            <p:ph idx="1"/>
          </p:nvPr>
        </p:nvSpPr>
        <p:spPr>
          <a:xfrm>
            <a:off x="650668" y="2438400"/>
            <a:ext cx="4301159" cy="3809999"/>
          </a:xfrm>
        </p:spPr>
        <p:txBody>
          <a:bodyPr>
            <a:normAutofit/>
          </a:bodyPr>
          <a:lstStyle/>
          <a:p>
            <a:pPr>
              <a:lnSpc>
                <a:spcPct val="90000"/>
              </a:lnSpc>
            </a:pPr>
            <a:r>
              <a:rPr lang="tr-TR" dirty="0"/>
              <a:t>Zaman Aralığı :25.20</a:t>
            </a:r>
          </a:p>
          <a:p>
            <a:pPr>
              <a:lnSpc>
                <a:spcPct val="90000"/>
              </a:lnSpc>
            </a:pPr>
            <a:r>
              <a:rPr lang="tr-TR" dirty="0"/>
              <a:t>Maddeler : </a:t>
            </a:r>
          </a:p>
          <a:p>
            <a:pPr>
              <a:lnSpc>
                <a:spcPct val="90000"/>
              </a:lnSpc>
            </a:pPr>
            <a:r>
              <a:rPr lang="tr-TR" b="1" dirty="0"/>
              <a:t>Madde 9</a:t>
            </a:r>
            <a:br>
              <a:rPr lang="tr-TR" b="1" dirty="0"/>
            </a:br>
            <a:r>
              <a:rPr lang="tr-TR" dirty="0"/>
              <a:t>Hiç kimse keyfi olarak yakalanamaz, tutuklanamaz ve sürgün edilemez.</a:t>
            </a:r>
          </a:p>
        </p:txBody>
      </p:sp>
    </p:spTree>
    <p:extLst>
      <p:ext uri="{BB962C8B-B14F-4D97-AF65-F5344CB8AC3E}">
        <p14:creationId xmlns:p14="http://schemas.microsoft.com/office/powerpoint/2010/main" val="2793218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B9582B8-E8D0-4216-AEEA-2EB24E14CE54}"/>
              </a:ext>
            </a:extLst>
          </p:cNvPr>
          <p:cNvSpPr>
            <a:spLocks noGrp="1"/>
          </p:cNvSpPr>
          <p:nvPr>
            <p:ph type="title"/>
          </p:nvPr>
        </p:nvSpPr>
        <p:spPr>
          <a:xfrm>
            <a:off x="647701" y="452718"/>
            <a:ext cx="4765226" cy="1400530"/>
          </a:xfrm>
        </p:spPr>
        <p:txBody>
          <a:bodyPr>
            <a:normAutofit/>
          </a:bodyPr>
          <a:lstStyle/>
          <a:p>
            <a:r>
              <a:rPr lang="tr-TR" dirty="0"/>
              <a:t>İNSAN HAKLARI İHLALLERİ</a:t>
            </a:r>
          </a:p>
        </p:txBody>
      </p:sp>
      <p:pic>
        <p:nvPicPr>
          <p:cNvPr id="7" name="Resim 6">
            <a:extLst>
              <a:ext uri="{FF2B5EF4-FFF2-40B4-BE49-F238E27FC236}">
                <a16:creationId xmlns:a16="http://schemas.microsoft.com/office/drawing/2014/main" xmlns="" id="{4E3CBDD0-85B1-46BA-9F2C-42AF672CFFE3}"/>
              </a:ext>
            </a:extLst>
          </p:cNvPr>
          <p:cNvPicPr>
            <a:picLocks noChangeAspect="1"/>
          </p:cNvPicPr>
          <p:nvPr/>
        </p:nvPicPr>
        <p:blipFill rotWithShape="1">
          <a:blip r:embed="rId3"/>
          <a:srcRect l="160"/>
          <a:stretch/>
        </p:blipFill>
        <p:spPr>
          <a:xfrm>
            <a:off x="6103423" y="-2"/>
            <a:ext cx="6087038" cy="3429461"/>
          </a:xfrm>
          <a:prstGeom prst="rect">
            <a:avLst/>
          </a:prstGeom>
        </p:spPr>
      </p:pic>
      <p:sp>
        <p:nvSpPr>
          <p:cNvPr id="16" name="Rectangle 15">
            <a:extLst>
              <a:ext uri="{FF2B5EF4-FFF2-40B4-BE49-F238E27FC236}">
                <a16:creationId xmlns:a16="http://schemas.microsoft.com/office/drawing/2014/main" xmlns="" id="{C4FC9395-363F-4303-9B88-F5B9F15A2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xmlns="" id="{256D0A38-5B72-45B3-9A52-89FA5733A496}"/>
              </a:ext>
            </a:extLst>
          </p:cNvPr>
          <p:cNvSpPr>
            <a:spLocks noGrp="1"/>
          </p:cNvSpPr>
          <p:nvPr>
            <p:ph idx="1"/>
          </p:nvPr>
        </p:nvSpPr>
        <p:spPr>
          <a:xfrm>
            <a:off x="647701" y="2052918"/>
            <a:ext cx="4764245" cy="4195481"/>
          </a:xfrm>
        </p:spPr>
        <p:txBody>
          <a:bodyPr>
            <a:normAutofit/>
          </a:bodyPr>
          <a:lstStyle/>
          <a:p>
            <a:pPr>
              <a:lnSpc>
                <a:spcPct val="90000"/>
              </a:lnSpc>
            </a:pPr>
            <a:r>
              <a:rPr lang="tr-TR" sz="1700" dirty="0"/>
              <a:t>Zaman Aralığı :51.50-54.00</a:t>
            </a:r>
          </a:p>
          <a:p>
            <a:pPr>
              <a:lnSpc>
                <a:spcPct val="90000"/>
              </a:lnSpc>
            </a:pPr>
            <a:r>
              <a:rPr lang="tr-TR" sz="1700" dirty="0"/>
              <a:t>Maddeler : </a:t>
            </a:r>
          </a:p>
          <a:p>
            <a:pPr>
              <a:lnSpc>
                <a:spcPct val="90000"/>
              </a:lnSpc>
            </a:pPr>
            <a:r>
              <a:rPr lang="tr-TR" b="1" dirty="0"/>
              <a:t>Madde 5</a:t>
            </a:r>
            <a:br>
              <a:rPr lang="tr-TR" b="1" dirty="0"/>
            </a:br>
            <a:r>
              <a:rPr lang="tr-TR" dirty="0"/>
              <a:t>Hiç kimseye işkence ya da zalimce, insanlık dışı ya da aşağılayıcı muamele ya da ceza uygulanamaz.</a:t>
            </a:r>
            <a:endParaRPr lang="tr-TR" sz="1700" dirty="0"/>
          </a:p>
        </p:txBody>
      </p:sp>
      <p:pic>
        <p:nvPicPr>
          <p:cNvPr id="5" name="Resim 4">
            <a:extLst>
              <a:ext uri="{FF2B5EF4-FFF2-40B4-BE49-F238E27FC236}">
                <a16:creationId xmlns:a16="http://schemas.microsoft.com/office/drawing/2014/main" xmlns="" id="{BBB6EC9B-B952-4025-808D-A5359BB783C8}"/>
              </a:ext>
            </a:extLst>
          </p:cNvPr>
          <p:cNvPicPr>
            <a:picLocks noChangeAspect="1"/>
          </p:cNvPicPr>
          <p:nvPr/>
        </p:nvPicPr>
        <p:blipFill rotWithShape="1">
          <a:blip r:embed="rId4"/>
          <a:srcRect r="134"/>
          <a:stretch/>
        </p:blipFill>
        <p:spPr>
          <a:xfrm>
            <a:off x="6103423" y="3429460"/>
            <a:ext cx="6087038" cy="3428540"/>
          </a:xfrm>
          <a:prstGeom prst="rect">
            <a:avLst/>
          </a:prstGeom>
        </p:spPr>
      </p:pic>
    </p:spTree>
    <p:extLst>
      <p:ext uri="{BB962C8B-B14F-4D97-AF65-F5344CB8AC3E}">
        <p14:creationId xmlns:p14="http://schemas.microsoft.com/office/powerpoint/2010/main" val="1929914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xmlns="" id="{D9ADB530-0A0C-475E-8500-F8E609FA9943}"/>
              </a:ext>
            </a:extLst>
          </p:cNvPr>
          <p:cNvPicPr>
            <a:picLocks noChangeAspect="1"/>
          </p:cNvPicPr>
          <p:nvPr/>
        </p:nvPicPr>
        <p:blipFill>
          <a:blip r:embed="rId3"/>
          <a:stretch>
            <a:fillRect/>
          </a:stretch>
        </p:blipFill>
        <p:spPr>
          <a:xfrm>
            <a:off x="6088578" y="0"/>
            <a:ext cx="6096000" cy="3427327"/>
          </a:xfrm>
          <a:prstGeom prst="rect">
            <a:avLst/>
          </a:prstGeom>
        </p:spPr>
      </p:pic>
      <p:sp>
        <p:nvSpPr>
          <p:cNvPr id="2" name="Başlık 1">
            <a:extLst>
              <a:ext uri="{FF2B5EF4-FFF2-40B4-BE49-F238E27FC236}">
                <a16:creationId xmlns:a16="http://schemas.microsoft.com/office/drawing/2014/main" xmlns="" id="{2B9582B8-E8D0-4216-AEEA-2EB24E14CE54}"/>
              </a:ext>
            </a:extLst>
          </p:cNvPr>
          <p:cNvSpPr>
            <a:spLocks noGrp="1"/>
          </p:cNvSpPr>
          <p:nvPr>
            <p:ph type="title"/>
          </p:nvPr>
        </p:nvSpPr>
        <p:spPr>
          <a:xfrm>
            <a:off x="647701" y="452718"/>
            <a:ext cx="4765226" cy="1400530"/>
          </a:xfrm>
        </p:spPr>
        <p:txBody>
          <a:bodyPr>
            <a:normAutofit/>
          </a:bodyPr>
          <a:lstStyle/>
          <a:p>
            <a:r>
              <a:rPr lang="tr-TR" dirty="0"/>
              <a:t>İNSAN HAKLARI İHLALLERİ</a:t>
            </a:r>
          </a:p>
        </p:txBody>
      </p:sp>
      <p:sp>
        <p:nvSpPr>
          <p:cNvPr id="21" name="Rectangle 20">
            <a:extLst>
              <a:ext uri="{FF2B5EF4-FFF2-40B4-BE49-F238E27FC236}">
                <a16:creationId xmlns:a16="http://schemas.microsoft.com/office/drawing/2014/main" xmlns="" id="{C4FC9395-363F-4303-9B88-F5B9F15A2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xmlns="" id="{256D0A38-5B72-45B3-9A52-89FA5733A496}"/>
              </a:ext>
            </a:extLst>
          </p:cNvPr>
          <p:cNvSpPr>
            <a:spLocks noGrp="1"/>
          </p:cNvSpPr>
          <p:nvPr>
            <p:ph idx="1"/>
          </p:nvPr>
        </p:nvSpPr>
        <p:spPr>
          <a:xfrm>
            <a:off x="647701" y="2052918"/>
            <a:ext cx="4764245" cy="4195481"/>
          </a:xfrm>
        </p:spPr>
        <p:txBody>
          <a:bodyPr>
            <a:normAutofit/>
          </a:bodyPr>
          <a:lstStyle/>
          <a:p>
            <a:r>
              <a:rPr lang="tr-TR" dirty="0"/>
              <a:t>Zaman Aralığı :1.17.51-1.19.22</a:t>
            </a:r>
          </a:p>
          <a:p>
            <a:r>
              <a:rPr lang="tr-TR" dirty="0"/>
              <a:t>Maddeler : </a:t>
            </a:r>
          </a:p>
          <a:p>
            <a:r>
              <a:rPr lang="tr-TR" b="1" dirty="0"/>
              <a:t>Madde 8</a:t>
            </a:r>
            <a:br>
              <a:rPr lang="tr-TR" b="1" dirty="0"/>
            </a:br>
            <a:r>
              <a:rPr lang="tr-TR" dirty="0"/>
              <a:t>Herkesin anayasa ya da yasayla tanınmış temel haklarını ihlal eden eylemlere karşı yetkili ulusal mahkemeler eliyle etkin bir yargı yolundan yararlanma hakkı vardır.</a:t>
            </a:r>
          </a:p>
        </p:txBody>
      </p:sp>
      <p:pic>
        <p:nvPicPr>
          <p:cNvPr id="8" name="Resim 7">
            <a:extLst>
              <a:ext uri="{FF2B5EF4-FFF2-40B4-BE49-F238E27FC236}">
                <a16:creationId xmlns:a16="http://schemas.microsoft.com/office/drawing/2014/main" xmlns="" id="{72A2F0FA-2052-4FAD-843C-BB3D08166A0B}"/>
              </a:ext>
            </a:extLst>
          </p:cNvPr>
          <p:cNvPicPr>
            <a:picLocks noChangeAspect="1"/>
          </p:cNvPicPr>
          <p:nvPr/>
        </p:nvPicPr>
        <p:blipFill>
          <a:blip r:embed="rId4"/>
          <a:stretch>
            <a:fillRect/>
          </a:stretch>
        </p:blipFill>
        <p:spPr>
          <a:xfrm>
            <a:off x="6088578" y="3424827"/>
            <a:ext cx="6103422" cy="3431499"/>
          </a:xfrm>
          <a:prstGeom prst="rect">
            <a:avLst/>
          </a:prstGeom>
        </p:spPr>
      </p:pic>
    </p:spTree>
    <p:extLst>
      <p:ext uri="{BB962C8B-B14F-4D97-AF65-F5344CB8AC3E}">
        <p14:creationId xmlns:p14="http://schemas.microsoft.com/office/powerpoint/2010/main" val="3662683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0F662CD-5DA2-49C4-9B1E-7B404433DC2D}"/>
              </a:ext>
            </a:extLst>
          </p:cNvPr>
          <p:cNvSpPr>
            <a:spLocks noGrp="1"/>
          </p:cNvSpPr>
          <p:nvPr>
            <p:ph type="title"/>
          </p:nvPr>
        </p:nvSpPr>
        <p:spPr/>
        <p:txBody>
          <a:bodyPr/>
          <a:lstStyle/>
          <a:p>
            <a:r>
              <a:rPr lang="tr-TR" dirty="0"/>
              <a:t>İNSAN HAKLARI İHLALLERİ</a:t>
            </a:r>
          </a:p>
        </p:txBody>
      </p:sp>
      <p:sp>
        <p:nvSpPr>
          <p:cNvPr id="3" name="İçerik Yer Tutucusu 2">
            <a:extLst>
              <a:ext uri="{FF2B5EF4-FFF2-40B4-BE49-F238E27FC236}">
                <a16:creationId xmlns:a16="http://schemas.microsoft.com/office/drawing/2014/main" xmlns="" id="{6A5E6313-B6EE-43A4-B1E8-41EA50C5294B}"/>
              </a:ext>
            </a:extLst>
          </p:cNvPr>
          <p:cNvSpPr>
            <a:spLocks noGrp="1"/>
          </p:cNvSpPr>
          <p:nvPr>
            <p:ph idx="1"/>
          </p:nvPr>
        </p:nvSpPr>
        <p:spPr>
          <a:xfrm>
            <a:off x="168812" y="1252026"/>
            <a:ext cx="11704320" cy="5261316"/>
          </a:xfrm>
        </p:spPr>
        <p:txBody>
          <a:bodyPr>
            <a:normAutofit/>
          </a:bodyPr>
          <a:lstStyle/>
          <a:p>
            <a:r>
              <a:rPr lang="tr-TR" b="1" dirty="0"/>
              <a:t>Madde 2</a:t>
            </a:r>
            <a:br>
              <a:rPr lang="tr-TR" b="1" dirty="0"/>
            </a:br>
            <a:r>
              <a:rPr lang="tr-TR" dirty="0"/>
              <a:t>1.    Herkes ırk, renk, cinsiyet, dil, din, siyasal ya da başka türden kanaat, ulusal ya da toplumsal köken, mülkiyet, doğuş veya başka türden statü gibi herhangi bir ayrım gözetilmeksizin, bu Bildirgede belirtilen bütün hak ve özgürlüklere sahiptir.</a:t>
            </a:r>
            <a:br>
              <a:rPr lang="tr-TR" dirty="0"/>
            </a:br>
            <a:r>
              <a:rPr lang="tr-TR" dirty="0"/>
              <a:t>2.    Ayrıca, bağımsız, vesayet altında ya da kendi kendini yönetemeyen ya da egemenliği başka yollardan sınırlanmış bir ülke olsun ya da olmasın, bir kişinin uyruğu olduğu ülke ya da memleketin siyasal, hukuksal ya da uluslararası statüsüne dayanarak hiçbir ayrım yapılamaz.</a:t>
            </a:r>
          </a:p>
          <a:p>
            <a:r>
              <a:rPr lang="tr-TR" b="1" dirty="0"/>
              <a:t>Madde 25</a:t>
            </a:r>
            <a:br>
              <a:rPr lang="tr-TR" b="1" dirty="0"/>
            </a:br>
            <a:r>
              <a:rPr lang="tr-TR" dirty="0"/>
              <a:t>1.    Herkesin, kendisinin ve ailesinin sağlığı ve iyi yaşaması için yeterli yaşama standartlarına hakkı vardır; bu hak, beslenme, giyim, konut, tıbbi bakım ile gerekli toplumsal hizmetleri ve işsizlik, hastalık, sakatlık, dulluk, yaşlılık ya da kendi denetiminin dışındaki koşullardan kaynaklanan başka geçimini sağlayamama durumlarında güvenlik hakkını da kapsar.</a:t>
            </a:r>
            <a:br>
              <a:rPr lang="tr-TR" dirty="0"/>
            </a:br>
            <a:r>
              <a:rPr lang="tr-TR" dirty="0"/>
              <a:t>2.    Anne ve çocukların özel bakım ve yardıma hakları vardır. Tüm çocuklar, evlilik içi ya da dışı doğmuş olmalarına bakılmaksızın, aynı toplumsal korumadan yararlanır.</a:t>
            </a:r>
          </a:p>
        </p:txBody>
      </p:sp>
    </p:spTree>
    <p:extLst>
      <p:ext uri="{BB962C8B-B14F-4D97-AF65-F5344CB8AC3E}">
        <p14:creationId xmlns:p14="http://schemas.microsoft.com/office/powerpoint/2010/main" val="19861213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xmlns="" id="{7DAA46B9-B7E8-4487-B28E-C63A6EB7AA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7191 h 6985200"/>
              <a:gd name="connsiteX6" fmla="*/ 1 w 6858001"/>
              <a:gd name="connsiteY6" fmla="*/ 887191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7191"/>
                </a:lnTo>
                <a:lnTo>
                  <a:pt x="1" y="887191"/>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41" name="Freeform 23">
            <a:extLst>
              <a:ext uri="{FF2B5EF4-FFF2-40B4-BE49-F238E27FC236}">
                <a16:creationId xmlns:a16="http://schemas.microsoft.com/office/drawing/2014/main" xmlns="" id="{C866818C-1E5F-475A-B310-3C06B555FB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İçerik Yer Tutucusu 4" descr="kişi, iç mekan, oturma, adam içeren bir resim&#10;&#10;Açıklama otomatik olarak oluşturuldu">
            <a:extLst>
              <a:ext uri="{FF2B5EF4-FFF2-40B4-BE49-F238E27FC236}">
                <a16:creationId xmlns:a16="http://schemas.microsoft.com/office/drawing/2014/main" xmlns="" id="{02AC6782-8181-490D-8DF1-BA8B7BAE4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043"/>
          <a:stretch/>
        </p:blipFill>
        <p:spPr>
          <a:xfrm>
            <a:off x="6192921" y="647699"/>
            <a:ext cx="5252449" cy="2683330"/>
          </a:xfrm>
          <a:prstGeom prst="rect">
            <a:avLst/>
          </a:prstGeom>
          <a:effectLst/>
        </p:spPr>
      </p:pic>
      <p:sp>
        <p:nvSpPr>
          <p:cNvPr id="43" name="Rectangle 42">
            <a:extLst>
              <a:ext uri="{FF2B5EF4-FFF2-40B4-BE49-F238E27FC236}">
                <a16:creationId xmlns:a16="http://schemas.microsoft.com/office/drawing/2014/main" xmlns="" id="{D12AFDE8-E1ED-4A49-B8B3-4953F4B8A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6" name="Content Placeholder 35">
            <a:extLst>
              <a:ext uri="{FF2B5EF4-FFF2-40B4-BE49-F238E27FC236}">
                <a16:creationId xmlns:a16="http://schemas.microsoft.com/office/drawing/2014/main" xmlns="" id="{CCE9C985-A1AE-4D0C-94EA-DAF2DEFC12EA}"/>
              </a:ext>
            </a:extLst>
          </p:cNvPr>
          <p:cNvSpPr>
            <a:spLocks noGrp="1"/>
          </p:cNvSpPr>
          <p:nvPr>
            <p:ph idx="1"/>
          </p:nvPr>
        </p:nvSpPr>
        <p:spPr>
          <a:xfrm>
            <a:off x="646113" y="2052918"/>
            <a:ext cx="4165146" cy="4195481"/>
          </a:xfrm>
        </p:spPr>
        <p:txBody>
          <a:bodyPr>
            <a:normAutofit/>
          </a:bodyPr>
          <a:lstStyle/>
          <a:p>
            <a:r>
              <a:rPr lang="tr-TR" dirty="0">
                <a:solidFill>
                  <a:srgbClr val="EBEBEB"/>
                </a:solidFill>
              </a:rPr>
              <a:t>Michael </a:t>
            </a:r>
            <a:r>
              <a:rPr lang="tr-TR" dirty="0" err="1">
                <a:solidFill>
                  <a:srgbClr val="EBEBEB"/>
                </a:solidFill>
              </a:rPr>
              <a:t>Schwerner</a:t>
            </a:r>
            <a:endParaRPr lang="tr-TR" dirty="0">
              <a:solidFill>
                <a:srgbClr val="EBEBEB"/>
              </a:solidFill>
            </a:endParaRPr>
          </a:p>
          <a:p>
            <a:r>
              <a:rPr lang="tr-TR" dirty="0">
                <a:solidFill>
                  <a:srgbClr val="EBEBEB"/>
                </a:solidFill>
              </a:rPr>
              <a:t>James </a:t>
            </a:r>
            <a:r>
              <a:rPr lang="tr-TR" dirty="0" err="1">
                <a:solidFill>
                  <a:srgbClr val="EBEBEB"/>
                </a:solidFill>
              </a:rPr>
              <a:t>Chaney</a:t>
            </a:r>
            <a:r>
              <a:rPr lang="tr-TR" dirty="0">
                <a:solidFill>
                  <a:srgbClr val="EBEBEB"/>
                </a:solidFill>
              </a:rPr>
              <a:t> </a:t>
            </a:r>
          </a:p>
          <a:p>
            <a:r>
              <a:rPr lang="tr-TR" dirty="0">
                <a:solidFill>
                  <a:srgbClr val="EBEBEB"/>
                </a:solidFill>
              </a:rPr>
              <a:t>Andrew </a:t>
            </a:r>
            <a:r>
              <a:rPr lang="tr-TR" dirty="0" err="1">
                <a:solidFill>
                  <a:srgbClr val="EBEBEB"/>
                </a:solidFill>
              </a:rPr>
              <a:t>Goodman</a:t>
            </a:r>
            <a:endParaRPr lang="en-US" dirty="0"/>
          </a:p>
        </p:txBody>
      </p:sp>
      <p:pic>
        <p:nvPicPr>
          <p:cNvPr id="7" name="Resim 6" descr="metin, fotoğraf, poz, adam içeren bir resim&#10;&#10;Açıklama otomatik olarak oluşturuldu">
            <a:extLst>
              <a:ext uri="{FF2B5EF4-FFF2-40B4-BE49-F238E27FC236}">
                <a16:creationId xmlns:a16="http://schemas.microsoft.com/office/drawing/2014/main" xmlns="" id="{BEA9EDCC-69E1-48F4-A410-CD6F2993C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353" y="3526971"/>
            <a:ext cx="4753584" cy="2721427"/>
          </a:xfrm>
          <a:prstGeom prst="rect">
            <a:avLst/>
          </a:prstGeom>
          <a:effectLst/>
        </p:spPr>
      </p:pic>
    </p:spTree>
    <p:extLst>
      <p:ext uri="{BB962C8B-B14F-4D97-AF65-F5344CB8AC3E}">
        <p14:creationId xmlns:p14="http://schemas.microsoft.com/office/powerpoint/2010/main" val="2704075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6" name="Başlık 15">
            <a:extLst>
              <a:ext uri="{FF2B5EF4-FFF2-40B4-BE49-F238E27FC236}">
                <a16:creationId xmlns:a16="http://schemas.microsoft.com/office/drawing/2014/main" xmlns="" id="{51BA0A45-A2BD-4925-B411-7059CC4795FE}"/>
              </a:ext>
            </a:extLst>
          </p:cNvPr>
          <p:cNvSpPr>
            <a:spLocks noGrp="1"/>
          </p:cNvSpPr>
          <p:nvPr>
            <p:ph type="title"/>
          </p:nvPr>
        </p:nvSpPr>
        <p:spPr>
          <a:xfrm>
            <a:off x="647701" y="452718"/>
            <a:ext cx="4765226" cy="1400530"/>
          </a:xfrm>
        </p:spPr>
        <p:txBody>
          <a:bodyPr>
            <a:normAutofit/>
          </a:bodyPr>
          <a:lstStyle/>
          <a:p>
            <a:pPr lvl="0" eaLnBrk="0" fontAlgn="t" hangingPunct="0">
              <a:spcAft>
                <a:spcPct val="0"/>
              </a:spcAft>
            </a:pPr>
            <a:r>
              <a:rPr lang="tr-TR" altLang="tr-TR" dirty="0">
                <a:latin typeface="Arial" panose="020B0604020202020204" pitchFamily="34" charset="0"/>
                <a:ea typeface="+mn-ea"/>
                <a:cs typeface="Arial" panose="020B0604020202020204" pitchFamily="34" charset="0"/>
              </a:rPr>
              <a:t/>
            </a:r>
            <a:br>
              <a:rPr lang="tr-TR" altLang="tr-TR" dirty="0">
                <a:latin typeface="Arial" panose="020B0604020202020204" pitchFamily="34" charset="0"/>
                <a:ea typeface="+mn-ea"/>
                <a:cs typeface="Arial" panose="020B0604020202020204" pitchFamily="34" charset="0"/>
              </a:rPr>
            </a:br>
            <a:endParaRPr lang="tr-TR" dirty="0"/>
          </a:p>
        </p:txBody>
      </p:sp>
      <p:pic>
        <p:nvPicPr>
          <p:cNvPr id="23" name="Resim 22" descr="kişi, açık hava, oturma, su içeren bir resim&#10;&#10;Açıklama otomatik olarak oluşturuldu">
            <a:extLst>
              <a:ext uri="{FF2B5EF4-FFF2-40B4-BE49-F238E27FC236}">
                <a16:creationId xmlns:a16="http://schemas.microsoft.com/office/drawing/2014/main" xmlns="" id="{DC23A7D9-BCC3-4B4A-B061-F27FEE92F655}"/>
              </a:ext>
            </a:extLst>
          </p:cNvPr>
          <p:cNvPicPr>
            <a:picLocks noChangeAspect="1"/>
          </p:cNvPicPr>
          <p:nvPr/>
        </p:nvPicPr>
        <p:blipFill rotWithShape="1">
          <a:blip r:embed="rId3">
            <a:extLst>
              <a:ext uri="{28A0092B-C50C-407E-A947-70E740481C1C}">
                <a14:useLocalDpi xmlns:a14="http://schemas.microsoft.com/office/drawing/2010/main" val="0"/>
              </a:ext>
            </a:extLst>
          </a:blip>
          <a:srcRect r="3" b="17452"/>
          <a:stretch/>
        </p:blipFill>
        <p:spPr>
          <a:xfrm>
            <a:off x="6103423" y="-2"/>
            <a:ext cx="6087038" cy="3429461"/>
          </a:xfrm>
          <a:prstGeom prst="rect">
            <a:avLst/>
          </a:prstGeom>
        </p:spPr>
      </p:pic>
      <p:sp>
        <p:nvSpPr>
          <p:cNvPr id="32" name="Rectangle 31">
            <a:extLst>
              <a:ext uri="{FF2B5EF4-FFF2-40B4-BE49-F238E27FC236}">
                <a16:creationId xmlns:a16="http://schemas.microsoft.com/office/drawing/2014/main" xmlns="" id="{C4FC9395-363F-4303-9B88-F5B9F15A2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7" name="Content Placeholder 26">
            <a:extLst>
              <a:ext uri="{FF2B5EF4-FFF2-40B4-BE49-F238E27FC236}">
                <a16:creationId xmlns:a16="http://schemas.microsoft.com/office/drawing/2014/main" xmlns="" id="{E54B51F6-958D-4A97-A95F-D0A17ECDCFE5}"/>
              </a:ext>
            </a:extLst>
          </p:cNvPr>
          <p:cNvSpPr>
            <a:spLocks noGrp="1"/>
          </p:cNvSpPr>
          <p:nvPr>
            <p:ph idx="1"/>
          </p:nvPr>
        </p:nvSpPr>
        <p:spPr>
          <a:xfrm>
            <a:off x="647701" y="2052918"/>
            <a:ext cx="4764245" cy="4195481"/>
          </a:xfrm>
        </p:spPr>
        <p:txBody>
          <a:bodyPr>
            <a:normAutofit/>
          </a:bodyPr>
          <a:lstStyle/>
          <a:p>
            <a:r>
              <a:rPr lang="tr-TR" altLang="tr-TR" dirty="0">
                <a:cs typeface="Arial" panose="020B0604020202020204" pitchFamily="34" charset="0"/>
              </a:rPr>
              <a:t>Ajan </a:t>
            </a:r>
            <a:r>
              <a:rPr lang="tr-TR" altLang="tr-TR" dirty="0" err="1">
                <a:cs typeface="Arial" panose="020B0604020202020204" pitchFamily="34" charset="0"/>
              </a:rPr>
              <a:t>Rupert</a:t>
            </a:r>
            <a:r>
              <a:rPr lang="tr-TR" altLang="tr-TR" dirty="0">
                <a:cs typeface="Arial" panose="020B0604020202020204" pitchFamily="34" charset="0"/>
              </a:rPr>
              <a:t> </a:t>
            </a:r>
            <a:r>
              <a:rPr lang="tr-TR" altLang="tr-TR" dirty="0" err="1">
                <a:cs typeface="Arial" panose="020B0604020202020204" pitchFamily="34" charset="0"/>
              </a:rPr>
              <a:t>Anderson</a:t>
            </a:r>
            <a:endParaRPr lang="tr-TR" altLang="tr-TR" dirty="0">
              <a:cs typeface="Arial" panose="020B0604020202020204" pitchFamily="34" charset="0"/>
            </a:endParaRPr>
          </a:p>
          <a:p>
            <a:r>
              <a:rPr lang="tr-TR" dirty="0">
                <a:cs typeface="Arial" panose="020B0604020202020204" pitchFamily="34" charset="0"/>
              </a:rPr>
              <a:t>Ajan Alan </a:t>
            </a:r>
            <a:r>
              <a:rPr lang="tr-TR" dirty="0" err="1">
                <a:cs typeface="Arial" panose="020B0604020202020204" pitchFamily="34" charset="0"/>
              </a:rPr>
              <a:t>Ward</a:t>
            </a:r>
            <a:endParaRPr lang="en-US" dirty="0"/>
          </a:p>
        </p:txBody>
      </p:sp>
      <p:pic>
        <p:nvPicPr>
          <p:cNvPr id="21" name="İçerik Yer Tutucusu 20" descr="kişi, açık hava, bina, adam içeren bir resim&#10;&#10;Açıklama otomatik olarak oluşturuldu">
            <a:extLst>
              <a:ext uri="{FF2B5EF4-FFF2-40B4-BE49-F238E27FC236}">
                <a16:creationId xmlns:a16="http://schemas.microsoft.com/office/drawing/2014/main" xmlns="" id="{C8AE4C99-24A6-4AB6-BD77-689946D2A367}"/>
              </a:ext>
            </a:extLst>
          </p:cNvPr>
          <p:cNvPicPr>
            <a:picLocks noChangeAspect="1"/>
          </p:cNvPicPr>
          <p:nvPr/>
        </p:nvPicPr>
        <p:blipFill rotWithShape="1">
          <a:blip r:embed="rId4">
            <a:extLst>
              <a:ext uri="{28A0092B-C50C-407E-A947-70E740481C1C}">
                <a14:useLocalDpi xmlns:a14="http://schemas.microsoft.com/office/drawing/2010/main" val="0"/>
              </a:ext>
            </a:extLst>
          </a:blip>
          <a:srcRect r="3" b="16865"/>
          <a:stretch/>
        </p:blipFill>
        <p:spPr>
          <a:xfrm>
            <a:off x="6103423" y="3429460"/>
            <a:ext cx="6087038" cy="3428540"/>
          </a:xfrm>
          <a:prstGeom prst="rect">
            <a:avLst/>
          </a:prstGeom>
        </p:spPr>
      </p:pic>
    </p:spTree>
    <p:extLst>
      <p:ext uri="{BB962C8B-B14F-4D97-AF65-F5344CB8AC3E}">
        <p14:creationId xmlns:p14="http://schemas.microsoft.com/office/powerpoint/2010/main" val="2958440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923E8915-D2AA-4327-A45A-972C3CA957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Rectangle 25">
            <a:extLst>
              <a:ext uri="{FF2B5EF4-FFF2-40B4-BE49-F238E27FC236}">
                <a16:creationId xmlns:a16="http://schemas.microsoft.com/office/drawing/2014/main" xmlns="" id="{8302FC3C-9804-4950-B721-5FD704BA60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0" y="0"/>
            <a:ext cx="12188952" cy="68580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xmlns="" id="{6B9695BD-ECF6-49CA-8877-8C493193C6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5" y="1828800"/>
            <a:ext cx="0" cy="3200400"/>
          </a:xfrm>
          <a:prstGeom prst="line">
            <a:avLst/>
          </a:prstGeom>
          <a:ln w="1905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xmlns="" id="{3BC6EBB2-9BDC-4075-BA6B-43A9FBF9C86C}"/>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3">
            <a:extLst>
              <a:ext uri="{28A0092B-C50C-407E-A947-70E740481C1C}">
                <a14:useLocalDpi xmlns:a14="http://schemas.microsoft.com/office/drawing/2010/main" val="0"/>
              </a:ext>
            </a:extLst>
          </a:blip>
          <a:srcRect b="23320"/>
          <a:stretch/>
        </p:blipFill>
        <p:spPr>
          <a:xfrm>
            <a:off x="8605878" y="6228080"/>
            <a:ext cx="993734" cy="762000"/>
          </a:xfrm>
          <a:prstGeom prst="rect">
            <a:avLst/>
          </a:prstGeom>
        </p:spPr>
      </p:pic>
      <p:sp>
        <p:nvSpPr>
          <p:cNvPr id="32" name="Freeform 5">
            <a:extLst>
              <a:ext uri="{FF2B5EF4-FFF2-40B4-BE49-F238E27FC236}">
                <a16:creationId xmlns:a16="http://schemas.microsoft.com/office/drawing/2014/main" xmlns="" id="{F3798573-F27B-47EB-8EA4-7EE34954C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a:off x="-1588" y="0"/>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Başlık 1">
            <a:extLst>
              <a:ext uri="{FF2B5EF4-FFF2-40B4-BE49-F238E27FC236}">
                <a16:creationId xmlns:a16="http://schemas.microsoft.com/office/drawing/2014/main" xmlns="" id="{0AE1CC0A-17C9-4089-A75A-97D438B8461D}"/>
              </a:ext>
            </a:extLst>
          </p:cNvPr>
          <p:cNvSpPr>
            <a:spLocks noGrp="1"/>
          </p:cNvSpPr>
          <p:nvPr>
            <p:ph type="title"/>
          </p:nvPr>
        </p:nvSpPr>
        <p:spPr>
          <a:xfrm>
            <a:off x="806195" y="804672"/>
            <a:ext cx="3521359" cy="5248656"/>
          </a:xfrm>
        </p:spPr>
        <p:txBody>
          <a:bodyPr anchor="ctr">
            <a:normAutofit/>
          </a:bodyPr>
          <a:lstStyle/>
          <a:p>
            <a:pPr algn="ctr"/>
            <a:r>
              <a:rPr lang="tr-TR"/>
              <a:t>KKK(KU KLUX KLAN)</a:t>
            </a:r>
          </a:p>
        </p:txBody>
      </p:sp>
      <p:sp>
        <p:nvSpPr>
          <p:cNvPr id="3" name="İçerik Yer Tutucusu 2">
            <a:extLst>
              <a:ext uri="{FF2B5EF4-FFF2-40B4-BE49-F238E27FC236}">
                <a16:creationId xmlns:a16="http://schemas.microsoft.com/office/drawing/2014/main" xmlns="" id="{21C64072-F5A9-4F8C-B47C-E091ACAB7B9F}"/>
              </a:ext>
            </a:extLst>
          </p:cNvPr>
          <p:cNvSpPr>
            <a:spLocks noGrp="1"/>
          </p:cNvSpPr>
          <p:nvPr>
            <p:ph idx="1"/>
          </p:nvPr>
        </p:nvSpPr>
        <p:spPr>
          <a:xfrm>
            <a:off x="4975861" y="804671"/>
            <a:ext cx="6399930" cy="5248657"/>
          </a:xfrm>
        </p:spPr>
        <p:txBody>
          <a:bodyPr anchor="ctr">
            <a:normAutofit/>
          </a:bodyPr>
          <a:lstStyle/>
          <a:p>
            <a:pPr>
              <a:lnSpc>
                <a:spcPct val="90000"/>
              </a:lnSpc>
            </a:pPr>
            <a:r>
              <a:rPr lang="tr-TR" sz="1600" err="1"/>
              <a:t>KKK’ın</a:t>
            </a:r>
            <a:r>
              <a:rPr lang="tr-TR" sz="1600"/>
              <a:t> ilk kuruluşu Amerika’nın güney kesimlerinde 1860 yıllarının ortasındadır ancak fazla sürmeden, 1870’li yılların başlarında dağılmıştır. İlk kuruluş hedefi cumhuriyetçi (sol) hükümeti devirmektir ve bunun için siyahi liderlere karşı şiddet kullanmışlardır. Hükümet tarafından birliğin suç organizasyonu kabul edilmesi üzerine üyeler kaçmış ve kimliklerini gizleyerek yaşamlarına devam etmişlerdir.</a:t>
            </a:r>
            <a:br>
              <a:rPr lang="tr-TR" sz="1600"/>
            </a:br>
            <a:r>
              <a:rPr lang="tr-TR" sz="1600"/>
              <a:t/>
            </a:r>
            <a:br>
              <a:rPr lang="tr-TR" sz="1600"/>
            </a:br>
            <a:r>
              <a:rPr lang="tr-TR" sz="1600"/>
              <a:t>KKK ikinci kez 1915 yılında yine Amerika’nın güney eyaletlerinde ortaya çıkmıştır ve 1920 </a:t>
            </a:r>
            <a:r>
              <a:rPr lang="tr-TR" sz="1600" err="1"/>
              <a:t>li</a:t>
            </a:r>
            <a:r>
              <a:rPr lang="tr-TR" sz="1600"/>
              <a:t> yıllarda bütün ülke geneline yayılmıştır. İkinci birliğin kuruluş amacı beyazların üstünlüğünün yanı sıra Katolik Hristiyanlar, Yahudiler ve Avrupalı göçmenlere karşı gelmekti. Beyaz elbise ve yanan haç gibi sembolik birlik eşyaları bu dönemde ortaya çıkmıştır. Bu dönemde 4-5 milyon insan kadar üyeleri vardır.</a:t>
            </a:r>
            <a:br>
              <a:rPr lang="tr-TR" sz="1600"/>
            </a:br>
            <a:r>
              <a:rPr lang="tr-TR" sz="1600"/>
              <a:t/>
            </a:r>
            <a:br>
              <a:rPr lang="tr-TR" sz="1600"/>
            </a:br>
            <a:r>
              <a:rPr lang="tr-TR" sz="1600"/>
              <a:t>Üçüncü ve günümüzde hâlâ varlığını sürdüren KKK ise ikinci dünya savaşından hemen sonra, 1945 yılında kurulmuştur. Ana hedefleri insan hakları hareketine karşı gelmekti ve eşitliği savunanlara karşı yine şiddet uyguluyorlardı. Günümüzde birlik üye sayısı 3000 ile 6000 kişi arasında olduğu söylenmektedir.</a:t>
            </a:r>
          </a:p>
        </p:txBody>
      </p:sp>
    </p:spTree>
    <p:extLst>
      <p:ext uri="{BB962C8B-B14F-4D97-AF65-F5344CB8AC3E}">
        <p14:creationId xmlns:p14="http://schemas.microsoft.com/office/powerpoint/2010/main" val="911308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B4AAD3FD-83A5-4B89-9F8F-01B887086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xmlns="" id="{5834D9BF-937F-4F6B-A857-E2EF02BE905E}"/>
              </a:ext>
            </a:extLst>
          </p:cNvPr>
          <p:cNvSpPr>
            <a:spLocks noGrp="1"/>
          </p:cNvSpPr>
          <p:nvPr>
            <p:ph type="title"/>
          </p:nvPr>
        </p:nvSpPr>
        <p:spPr>
          <a:xfrm>
            <a:off x="648931" y="629266"/>
            <a:ext cx="4166510" cy="1622321"/>
          </a:xfrm>
        </p:spPr>
        <p:txBody>
          <a:bodyPr>
            <a:normAutofit/>
          </a:bodyPr>
          <a:lstStyle/>
          <a:p>
            <a:r>
              <a:rPr lang="tr-TR" dirty="0">
                <a:solidFill>
                  <a:srgbClr val="EBEBEB"/>
                </a:solidFill>
              </a:rPr>
              <a:t>Filmin Konusu</a:t>
            </a:r>
          </a:p>
        </p:txBody>
      </p:sp>
      <p:sp>
        <p:nvSpPr>
          <p:cNvPr id="13" name="Freeform 31">
            <a:extLst>
              <a:ext uri="{FF2B5EF4-FFF2-40B4-BE49-F238E27FC236}">
                <a16:creationId xmlns:a16="http://schemas.microsoft.com/office/drawing/2014/main" xmlns="" id="{61752F1D-FC0F-4103-9584-630E643CCD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5" name="Freeform: Shape 14">
            <a:extLst>
              <a:ext uri="{FF2B5EF4-FFF2-40B4-BE49-F238E27FC236}">
                <a16:creationId xmlns:a16="http://schemas.microsoft.com/office/drawing/2014/main" xmlns="" id="{70151CB7-E7DE-4917-B831-01DF9CE013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6" name="Resim 5" descr="açık hava, işaret, çayır, dik içeren bir resim&#10;&#10;Açıklama otomatik olarak oluşturuldu">
            <a:extLst>
              <a:ext uri="{FF2B5EF4-FFF2-40B4-BE49-F238E27FC236}">
                <a16:creationId xmlns:a16="http://schemas.microsoft.com/office/drawing/2014/main" xmlns="" id="{4A1DFCD3-6855-4058-B601-88FEA2A39AAB}"/>
              </a:ext>
            </a:extLst>
          </p:cNvPr>
          <p:cNvPicPr>
            <a:picLocks noChangeAspect="1"/>
          </p:cNvPicPr>
          <p:nvPr/>
        </p:nvPicPr>
        <p:blipFill rotWithShape="1">
          <a:blip r:embed="rId2">
            <a:extLst>
              <a:ext uri="{28A0092B-C50C-407E-A947-70E740481C1C}">
                <a14:useLocalDpi xmlns:a14="http://schemas.microsoft.com/office/drawing/2010/main" val="0"/>
              </a:ext>
            </a:extLst>
          </a:blip>
          <a:srcRect l="20279" t="6" r="23242" b="-6"/>
          <a:stretch/>
        </p:blipFill>
        <p:spPr>
          <a:xfrm>
            <a:off x="6093992" y="787473"/>
            <a:ext cx="5449889" cy="5283050"/>
          </a:xfrm>
          <a:prstGeom prst="rect">
            <a:avLst/>
          </a:prstGeom>
          <a:effectLst/>
        </p:spPr>
      </p:pic>
      <p:sp>
        <p:nvSpPr>
          <p:cNvPr id="17" name="Rectangle 16">
            <a:extLst>
              <a:ext uri="{FF2B5EF4-FFF2-40B4-BE49-F238E27FC236}">
                <a16:creationId xmlns:a16="http://schemas.microsoft.com/office/drawing/2014/main" xmlns="" id="{A92A1116-1C84-41DF-B803-1F7B0883EC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xmlns="" id="{74F3F82A-0CA2-4181-92A0-D64A51314783}"/>
              </a:ext>
            </a:extLst>
          </p:cNvPr>
          <p:cNvSpPr>
            <a:spLocks noGrp="1"/>
          </p:cNvSpPr>
          <p:nvPr>
            <p:ph idx="1"/>
          </p:nvPr>
        </p:nvSpPr>
        <p:spPr>
          <a:xfrm>
            <a:off x="648931" y="2438400"/>
            <a:ext cx="4166509" cy="3785419"/>
          </a:xfrm>
        </p:spPr>
        <p:txBody>
          <a:bodyPr>
            <a:normAutofit/>
          </a:bodyPr>
          <a:lstStyle/>
          <a:p>
            <a:pPr>
              <a:lnSpc>
                <a:spcPct val="90000"/>
              </a:lnSpc>
            </a:pPr>
            <a:r>
              <a:rPr lang="tr-TR" sz="1600" dirty="0">
                <a:solidFill>
                  <a:srgbClr val="EBEBEB"/>
                </a:solidFill>
              </a:rPr>
              <a:t>1964 yılında insan hakları </a:t>
            </a:r>
            <a:r>
              <a:rPr lang="tr-TR" sz="1600" dirty="0" err="1">
                <a:solidFill>
                  <a:srgbClr val="EBEBEB"/>
                </a:solidFill>
              </a:rPr>
              <a:t>aktivistleri</a:t>
            </a:r>
            <a:r>
              <a:rPr lang="tr-TR" sz="1600" dirty="0">
                <a:solidFill>
                  <a:srgbClr val="EBEBEB"/>
                </a:solidFill>
              </a:rPr>
              <a:t> Michael </a:t>
            </a:r>
            <a:r>
              <a:rPr lang="tr-TR" sz="1600" dirty="0" err="1">
                <a:solidFill>
                  <a:srgbClr val="EBEBEB"/>
                </a:solidFill>
              </a:rPr>
              <a:t>Schwerner</a:t>
            </a:r>
            <a:r>
              <a:rPr lang="tr-TR" sz="1600" dirty="0">
                <a:solidFill>
                  <a:srgbClr val="EBEBEB"/>
                </a:solidFill>
              </a:rPr>
              <a:t>, James </a:t>
            </a:r>
            <a:r>
              <a:rPr lang="tr-TR" sz="1600" dirty="0" err="1">
                <a:solidFill>
                  <a:srgbClr val="EBEBEB"/>
                </a:solidFill>
              </a:rPr>
              <a:t>Chaney</a:t>
            </a:r>
            <a:r>
              <a:rPr lang="tr-TR" sz="1600" dirty="0">
                <a:solidFill>
                  <a:srgbClr val="EBEBEB"/>
                </a:solidFill>
              </a:rPr>
              <a:t> ve Andrew </a:t>
            </a:r>
            <a:r>
              <a:rPr lang="tr-TR" sz="1600" dirty="0" err="1">
                <a:solidFill>
                  <a:srgbClr val="EBEBEB"/>
                </a:solidFill>
              </a:rPr>
              <a:t>Goodman</a:t>
            </a:r>
            <a:r>
              <a:rPr lang="tr-TR" sz="1600" dirty="0">
                <a:solidFill>
                  <a:srgbClr val="EBEBEB"/>
                </a:solidFill>
              </a:rPr>
              <a:t> </a:t>
            </a:r>
            <a:r>
              <a:rPr lang="tr-TR" sz="1600" dirty="0" err="1">
                <a:solidFill>
                  <a:srgbClr val="EBEBEB"/>
                </a:solidFill>
              </a:rPr>
              <a:t>Mississippi</a:t>
            </a:r>
            <a:r>
              <a:rPr lang="tr-TR" sz="1600" dirty="0">
                <a:solidFill>
                  <a:srgbClr val="EBEBEB"/>
                </a:solidFill>
              </a:rPr>
              <a:t> eyaletine siyahi halkın seçmen haklarını doğrultusunda seçmen ofisi kurmaya </a:t>
            </a:r>
            <a:r>
              <a:rPr lang="tr-TR" sz="1600" dirty="0" err="1">
                <a:solidFill>
                  <a:srgbClr val="EBEBEB"/>
                </a:solidFill>
              </a:rPr>
              <a:t>gitmişleridi</a:t>
            </a:r>
            <a:r>
              <a:rPr lang="tr-TR" sz="1600" dirty="0">
                <a:solidFill>
                  <a:srgbClr val="EBEBEB"/>
                </a:solidFill>
              </a:rPr>
              <a:t>. Bu durumdan rahatsız olan KKK(</a:t>
            </a:r>
            <a:r>
              <a:rPr lang="tr-TR" sz="1600" dirty="0" err="1">
                <a:solidFill>
                  <a:srgbClr val="EBEBEB"/>
                </a:solidFill>
              </a:rPr>
              <a:t>Ku</a:t>
            </a:r>
            <a:r>
              <a:rPr lang="tr-TR" sz="1600" dirty="0">
                <a:solidFill>
                  <a:srgbClr val="EBEBEB"/>
                </a:solidFill>
              </a:rPr>
              <a:t> </a:t>
            </a:r>
            <a:r>
              <a:rPr lang="tr-TR" sz="1600" dirty="0" err="1">
                <a:solidFill>
                  <a:srgbClr val="EBEBEB"/>
                </a:solidFill>
              </a:rPr>
              <a:t>Klux</a:t>
            </a:r>
            <a:r>
              <a:rPr lang="tr-TR" sz="1600" dirty="0">
                <a:solidFill>
                  <a:srgbClr val="EBEBEB"/>
                </a:solidFill>
              </a:rPr>
              <a:t> Klan) adlı ırkçı örgüt tarafından öncelikle siyahi insanların kilisesi yakılmış ve yıkılmış ve sonrasında 21 Haziran akşamı kurulan tuzak ile insan hakları savunucuları katledilmişlerdir.</a:t>
            </a:r>
          </a:p>
          <a:p>
            <a:pPr>
              <a:lnSpc>
                <a:spcPct val="90000"/>
              </a:lnSpc>
            </a:pPr>
            <a:r>
              <a:rPr lang="tr-TR" sz="1600" dirty="0">
                <a:solidFill>
                  <a:srgbClr val="EBEBEB"/>
                </a:solidFill>
              </a:rPr>
              <a:t>Öldükleri bilinmiyordu kayıp olarak duyurulmuş ve ABD Adalet Bakanlığı FBI </a:t>
            </a:r>
            <a:r>
              <a:rPr lang="tr-TR" sz="1600" dirty="0" err="1">
                <a:solidFill>
                  <a:srgbClr val="EBEBEB"/>
                </a:solidFill>
              </a:rPr>
              <a:t>yı</a:t>
            </a:r>
            <a:r>
              <a:rPr lang="tr-TR" sz="1600" dirty="0">
                <a:solidFill>
                  <a:srgbClr val="EBEBEB"/>
                </a:solidFill>
              </a:rPr>
              <a:t> görevlendirmişti.</a:t>
            </a:r>
          </a:p>
        </p:txBody>
      </p:sp>
    </p:spTree>
    <p:extLst>
      <p:ext uri="{BB962C8B-B14F-4D97-AF65-F5344CB8AC3E}">
        <p14:creationId xmlns:p14="http://schemas.microsoft.com/office/powerpoint/2010/main" val="1890442628"/>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3F773A4-E51C-4B25-A7C5-883E7D48400E}"/>
              </a:ext>
            </a:extLst>
          </p:cNvPr>
          <p:cNvSpPr>
            <a:spLocks noGrp="1"/>
          </p:cNvSpPr>
          <p:nvPr>
            <p:ph type="title"/>
          </p:nvPr>
        </p:nvSpPr>
        <p:spPr>
          <a:xfrm>
            <a:off x="647701" y="452718"/>
            <a:ext cx="4765226" cy="1400530"/>
          </a:xfrm>
        </p:spPr>
        <p:txBody>
          <a:bodyPr>
            <a:normAutofit/>
          </a:bodyPr>
          <a:lstStyle/>
          <a:p>
            <a:r>
              <a:rPr lang="tr-TR" dirty="0"/>
              <a:t>FİLMİN ÖZETİ</a:t>
            </a:r>
          </a:p>
        </p:txBody>
      </p:sp>
      <p:pic>
        <p:nvPicPr>
          <p:cNvPr id="7" name="Resim 6" descr="tablo, kişi, iç mekan, insanlar içeren bir resim&#10;&#10;Açıklama otomatik olarak oluşturuldu">
            <a:extLst>
              <a:ext uri="{FF2B5EF4-FFF2-40B4-BE49-F238E27FC236}">
                <a16:creationId xmlns:a16="http://schemas.microsoft.com/office/drawing/2014/main" xmlns="" id="{0F050FB0-1B09-49DA-917D-BEFB18D49C8B}"/>
              </a:ext>
            </a:extLst>
          </p:cNvPr>
          <p:cNvPicPr>
            <a:picLocks noChangeAspect="1"/>
          </p:cNvPicPr>
          <p:nvPr/>
        </p:nvPicPr>
        <p:blipFill rotWithShape="1">
          <a:blip r:embed="rId3">
            <a:extLst>
              <a:ext uri="{28A0092B-C50C-407E-A947-70E740481C1C}">
                <a14:useLocalDpi xmlns:a14="http://schemas.microsoft.com/office/drawing/2010/main" val="0"/>
              </a:ext>
            </a:extLst>
          </a:blip>
          <a:srcRect r="27673" b="2"/>
          <a:stretch/>
        </p:blipFill>
        <p:spPr>
          <a:xfrm>
            <a:off x="6103423" y="-2"/>
            <a:ext cx="6087038" cy="3429461"/>
          </a:xfrm>
          <a:prstGeom prst="rect">
            <a:avLst/>
          </a:prstGeom>
        </p:spPr>
      </p:pic>
      <p:sp>
        <p:nvSpPr>
          <p:cNvPr id="12" name="Rectangle 11">
            <a:extLst>
              <a:ext uri="{FF2B5EF4-FFF2-40B4-BE49-F238E27FC236}">
                <a16:creationId xmlns:a16="http://schemas.microsoft.com/office/drawing/2014/main" xmlns="" id="{C4FC9395-363F-4303-9B88-F5B9F15A2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xmlns="" id="{76D72877-C7B3-4A2F-9453-79E3FAC292C2}"/>
              </a:ext>
            </a:extLst>
          </p:cNvPr>
          <p:cNvSpPr>
            <a:spLocks noGrp="1"/>
          </p:cNvSpPr>
          <p:nvPr>
            <p:ph idx="1"/>
          </p:nvPr>
        </p:nvSpPr>
        <p:spPr>
          <a:xfrm>
            <a:off x="647701" y="2052918"/>
            <a:ext cx="4764245" cy="4195481"/>
          </a:xfrm>
        </p:spPr>
        <p:txBody>
          <a:bodyPr>
            <a:normAutofit/>
          </a:bodyPr>
          <a:lstStyle/>
          <a:p>
            <a:r>
              <a:rPr lang="tr-TR"/>
              <a:t>FBI ajanları Eyalete gelmiş ve kasabadaki şerifin yanına gitmişlerdi. Şerif kaçırılma olmadığını ve gençlerin bilerek bu algıyı yarattığını iddia etmiştir. FBI ajanları şerifin ofisinden sonra yemek için bir restoran ta gitmişler ve burada eyaletteki ırkçılığın seviyesini görmüşlerdi. Ajan Alan </a:t>
            </a:r>
            <a:r>
              <a:rPr lang="tr-TR" err="1"/>
              <a:t>Ward</a:t>
            </a:r>
            <a:r>
              <a:rPr lang="tr-TR"/>
              <a:t> yanı boş olan siyahinin yanına oturmuş ve siyahi genç korkudan yerinden kalkmış ve gitmişti.</a:t>
            </a:r>
          </a:p>
        </p:txBody>
      </p:sp>
      <p:pic>
        <p:nvPicPr>
          <p:cNvPr id="5" name="Resim 4" descr="kişi, iç mekan, adam, tablo içeren bir resim&#10;&#10;Açıklama otomatik olarak oluşturuldu">
            <a:extLst>
              <a:ext uri="{FF2B5EF4-FFF2-40B4-BE49-F238E27FC236}">
                <a16:creationId xmlns:a16="http://schemas.microsoft.com/office/drawing/2014/main" xmlns="" id="{4519DF26-D0DA-420E-8EA8-B301C1482B8D}"/>
              </a:ext>
            </a:extLst>
          </p:cNvPr>
          <p:cNvPicPr>
            <a:picLocks noChangeAspect="1"/>
          </p:cNvPicPr>
          <p:nvPr/>
        </p:nvPicPr>
        <p:blipFill rotWithShape="1">
          <a:blip r:embed="rId4">
            <a:extLst>
              <a:ext uri="{28A0092B-C50C-407E-A947-70E740481C1C}">
                <a14:useLocalDpi xmlns:a14="http://schemas.microsoft.com/office/drawing/2010/main" val="0"/>
              </a:ext>
            </a:extLst>
          </a:blip>
          <a:srcRect r="134"/>
          <a:stretch/>
        </p:blipFill>
        <p:spPr>
          <a:xfrm>
            <a:off x="6103423" y="3429460"/>
            <a:ext cx="6087038" cy="3428540"/>
          </a:xfrm>
          <a:prstGeom prst="rect">
            <a:avLst/>
          </a:prstGeom>
        </p:spPr>
      </p:pic>
    </p:spTree>
    <p:extLst>
      <p:ext uri="{BB962C8B-B14F-4D97-AF65-F5344CB8AC3E}">
        <p14:creationId xmlns:p14="http://schemas.microsoft.com/office/powerpoint/2010/main" val="2495698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F6B686D-8F27-4A8D-8D40-EC4FD6DCF800}"/>
              </a:ext>
            </a:extLst>
          </p:cNvPr>
          <p:cNvSpPr>
            <a:spLocks noGrp="1"/>
          </p:cNvSpPr>
          <p:nvPr>
            <p:ph type="title"/>
          </p:nvPr>
        </p:nvSpPr>
        <p:spPr>
          <a:xfrm>
            <a:off x="647701" y="452718"/>
            <a:ext cx="4765226" cy="1400530"/>
          </a:xfrm>
        </p:spPr>
        <p:txBody>
          <a:bodyPr>
            <a:normAutofit/>
          </a:bodyPr>
          <a:lstStyle/>
          <a:p>
            <a:r>
              <a:rPr lang="tr-TR" dirty="0"/>
              <a:t>FİLMİN ÖZETİ</a:t>
            </a:r>
          </a:p>
        </p:txBody>
      </p:sp>
      <p:pic>
        <p:nvPicPr>
          <p:cNvPr id="10" name="Resim 9">
            <a:extLst>
              <a:ext uri="{FF2B5EF4-FFF2-40B4-BE49-F238E27FC236}">
                <a16:creationId xmlns:a16="http://schemas.microsoft.com/office/drawing/2014/main" xmlns="" id="{E67261D8-E20F-45F9-BFCB-77AD999EE7F4}"/>
              </a:ext>
            </a:extLst>
          </p:cNvPr>
          <p:cNvPicPr>
            <a:picLocks noChangeAspect="1"/>
          </p:cNvPicPr>
          <p:nvPr/>
        </p:nvPicPr>
        <p:blipFill rotWithShape="1">
          <a:blip r:embed="rId3">
            <a:extLst>
              <a:ext uri="{28A0092B-C50C-407E-A947-70E740481C1C}">
                <a14:useLocalDpi xmlns:a14="http://schemas.microsoft.com/office/drawing/2010/main" val="0"/>
              </a:ext>
            </a:extLst>
          </a:blip>
          <a:srcRect l="949" r="13856" b="1"/>
          <a:stretch/>
        </p:blipFill>
        <p:spPr>
          <a:xfrm>
            <a:off x="6103423" y="-2"/>
            <a:ext cx="6087038" cy="3429461"/>
          </a:xfrm>
          <a:prstGeom prst="rect">
            <a:avLst/>
          </a:prstGeom>
        </p:spPr>
      </p:pic>
      <p:sp>
        <p:nvSpPr>
          <p:cNvPr id="15" name="Rectangle 14">
            <a:extLst>
              <a:ext uri="{FF2B5EF4-FFF2-40B4-BE49-F238E27FC236}">
                <a16:creationId xmlns:a16="http://schemas.microsoft.com/office/drawing/2014/main" xmlns="" id="{C4FC9395-363F-4303-9B88-F5B9F15A2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xmlns="" id="{A2C243D8-33A3-48FA-BE23-430DEE62E6F7}"/>
              </a:ext>
            </a:extLst>
          </p:cNvPr>
          <p:cNvSpPr>
            <a:spLocks noGrp="1"/>
          </p:cNvSpPr>
          <p:nvPr>
            <p:ph idx="1"/>
          </p:nvPr>
        </p:nvSpPr>
        <p:spPr>
          <a:xfrm>
            <a:off x="647701" y="2052918"/>
            <a:ext cx="4764245" cy="4195481"/>
          </a:xfrm>
        </p:spPr>
        <p:txBody>
          <a:bodyPr>
            <a:normAutofit/>
          </a:bodyPr>
          <a:lstStyle/>
          <a:p>
            <a:r>
              <a:rPr lang="tr-TR"/>
              <a:t>Filmde sonra FBI ajanın yanına oturduğu kişinin klan üyeleri tarafından kaçırıldığını ve pamuk tarlasındaki bir kafese hapsedildiğini görüyoruz. O sırada klan üyeleri tarafından FBI ajanlarının kaldığı otele saldırı yapıp otelin önüne yanan haç koyduklarını görüyoruz.</a:t>
            </a:r>
          </a:p>
        </p:txBody>
      </p:sp>
      <p:pic>
        <p:nvPicPr>
          <p:cNvPr id="8" name="Resim 7" descr="iç mekan, bina, bakarken, dik içeren bir resim&#10;&#10;Açıklama otomatik olarak oluşturuldu">
            <a:extLst>
              <a:ext uri="{FF2B5EF4-FFF2-40B4-BE49-F238E27FC236}">
                <a16:creationId xmlns:a16="http://schemas.microsoft.com/office/drawing/2014/main" xmlns="" id="{2F30EB5C-86C8-44B7-9F82-55F56AB79339}"/>
              </a:ext>
            </a:extLst>
          </p:cNvPr>
          <p:cNvPicPr>
            <a:picLocks noChangeAspect="1"/>
          </p:cNvPicPr>
          <p:nvPr/>
        </p:nvPicPr>
        <p:blipFill rotWithShape="1">
          <a:blip r:embed="rId4">
            <a:extLst>
              <a:ext uri="{28A0092B-C50C-407E-A947-70E740481C1C}">
                <a14:useLocalDpi xmlns:a14="http://schemas.microsoft.com/office/drawing/2010/main" val="0"/>
              </a:ext>
            </a:extLst>
          </a:blip>
          <a:srcRect r="134"/>
          <a:stretch/>
        </p:blipFill>
        <p:spPr>
          <a:xfrm>
            <a:off x="6103423" y="3429460"/>
            <a:ext cx="6087038" cy="3428540"/>
          </a:xfrm>
          <a:prstGeom prst="rect">
            <a:avLst/>
          </a:prstGeom>
        </p:spPr>
      </p:pic>
    </p:spTree>
    <p:extLst>
      <p:ext uri="{BB962C8B-B14F-4D97-AF65-F5344CB8AC3E}">
        <p14:creationId xmlns:p14="http://schemas.microsoft.com/office/powerpoint/2010/main" val="4206583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974AB47-709C-4B35-BF60-E78D612E2B49}"/>
              </a:ext>
            </a:extLst>
          </p:cNvPr>
          <p:cNvSpPr>
            <a:spLocks noGrp="1"/>
          </p:cNvSpPr>
          <p:nvPr>
            <p:ph type="title"/>
          </p:nvPr>
        </p:nvSpPr>
        <p:spPr>
          <a:xfrm>
            <a:off x="647701" y="452718"/>
            <a:ext cx="4765226" cy="1400530"/>
          </a:xfrm>
        </p:spPr>
        <p:txBody>
          <a:bodyPr>
            <a:normAutofit/>
          </a:bodyPr>
          <a:lstStyle/>
          <a:p>
            <a:r>
              <a:rPr lang="tr-TR" dirty="0"/>
              <a:t>FİLMİN ÖZETİ</a:t>
            </a:r>
          </a:p>
        </p:txBody>
      </p:sp>
      <p:pic>
        <p:nvPicPr>
          <p:cNvPr id="4" name="Resim 3">
            <a:extLst>
              <a:ext uri="{FF2B5EF4-FFF2-40B4-BE49-F238E27FC236}">
                <a16:creationId xmlns:a16="http://schemas.microsoft.com/office/drawing/2014/main" xmlns="" id="{3C780CB0-C6F5-44DF-8D0F-2C447A615889}"/>
              </a:ext>
            </a:extLst>
          </p:cNvPr>
          <p:cNvPicPr>
            <a:picLocks noChangeAspect="1"/>
          </p:cNvPicPr>
          <p:nvPr/>
        </p:nvPicPr>
        <p:blipFill rotWithShape="1">
          <a:blip r:embed="rId3"/>
          <a:srcRect t="1429" r="3" b="21941"/>
          <a:stretch/>
        </p:blipFill>
        <p:spPr>
          <a:xfrm>
            <a:off x="6103423" y="10"/>
            <a:ext cx="6087038" cy="2623857"/>
          </a:xfrm>
          <a:prstGeom prst="rect">
            <a:avLst/>
          </a:prstGeom>
        </p:spPr>
      </p:pic>
      <p:sp>
        <p:nvSpPr>
          <p:cNvPr id="10" name="Rectangle 9">
            <a:extLst>
              <a:ext uri="{FF2B5EF4-FFF2-40B4-BE49-F238E27FC236}">
                <a16:creationId xmlns:a16="http://schemas.microsoft.com/office/drawing/2014/main" xmlns="" id="{387B700E-91FC-4893-94A0-333C11403B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xmlns="" id="{6FF0A388-501E-4E12-AF25-CE3ADF390C06}"/>
              </a:ext>
            </a:extLst>
          </p:cNvPr>
          <p:cNvSpPr>
            <a:spLocks noGrp="1"/>
          </p:cNvSpPr>
          <p:nvPr>
            <p:ph idx="1"/>
          </p:nvPr>
        </p:nvSpPr>
        <p:spPr>
          <a:xfrm>
            <a:off x="647701" y="2052918"/>
            <a:ext cx="4764245" cy="4195481"/>
          </a:xfrm>
        </p:spPr>
        <p:txBody>
          <a:bodyPr>
            <a:normAutofit/>
          </a:bodyPr>
          <a:lstStyle/>
          <a:p>
            <a:r>
              <a:rPr lang="tr-TR"/>
              <a:t>Film ilerlerken FBI ajanları araştırmalarına devam etmekte ve pamuk tarlasına hapsedilen çocuk gözdağı olması için yolun ortasına atılıyor. Sonrasında arabanın yerini bulmak için  bir göl kenarına gidiyorlar ve arabayı buluyorlar ama kaybolanlar içinde değiller. Ajan Ward D.C.’den takviye ekip istiyor ve araştırmayı derinlemesine sürdürmeye başlıyorlar.</a:t>
            </a:r>
          </a:p>
        </p:txBody>
      </p:sp>
      <p:pic>
        <p:nvPicPr>
          <p:cNvPr id="5" name="Resim 4">
            <a:extLst>
              <a:ext uri="{FF2B5EF4-FFF2-40B4-BE49-F238E27FC236}">
                <a16:creationId xmlns:a16="http://schemas.microsoft.com/office/drawing/2014/main" xmlns="" id="{11E67567-CD2D-4BC3-9792-3397C069F06E}"/>
              </a:ext>
            </a:extLst>
          </p:cNvPr>
          <p:cNvPicPr>
            <a:picLocks noChangeAspect="1"/>
          </p:cNvPicPr>
          <p:nvPr/>
        </p:nvPicPr>
        <p:blipFill rotWithShape="1">
          <a:blip r:embed="rId4"/>
          <a:srcRect r="19124" b="-2"/>
          <a:stretch/>
        </p:blipFill>
        <p:spPr>
          <a:xfrm>
            <a:off x="6103423" y="2624327"/>
            <a:ext cx="6087038" cy="4233672"/>
          </a:xfrm>
          <a:prstGeom prst="rect">
            <a:avLst/>
          </a:prstGeom>
        </p:spPr>
      </p:pic>
    </p:spTree>
    <p:extLst>
      <p:ext uri="{BB962C8B-B14F-4D97-AF65-F5344CB8AC3E}">
        <p14:creationId xmlns:p14="http://schemas.microsoft.com/office/powerpoint/2010/main" val="2231056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2134D2E-9690-4889-8CA9-521E54729F59}"/>
              </a:ext>
            </a:extLst>
          </p:cNvPr>
          <p:cNvSpPr>
            <a:spLocks noGrp="1"/>
          </p:cNvSpPr>
          <p:nvPr>
            <p:ph type="title"/>
          </p:nvPr>
        </p:nvSpPr>
        <p:spPr>
          <a:xfrm>
            <a:off x="647701" y="452718"/>
            <a:ext cx="4765226" cy="1400530"/>
          </a:xfrm>
        </p:spPr>
        <p:txBody>
          <a:bodyPr>
            <a:normAutofit/>
          </a:bodyPr>
          <a:lstStyle/>
          <a:p>
            <a:r>
              <a:rPr lang="tr-TR" dirty="0"/>
              <a:t>FİLMİN ÖZETİ</a:t>
            </a:r>
          </a:p>
        </p:txBody>
      </p:sp>
      <p:pic>
        <p:nvPicPr>
          <p:cNvPr id="4" name="Resim 3">
            <a:extLst>
              <a:ext uri="{FF2B5EF4-FFF2-40B4-BE49-F238E27FC236}">
                <a16:creationId xmlns:a16="http://schemas.microsoft.com/office/drawing/2014/main" xmlns="" id="{D7A8DF2E-0A82-43F9-902F-D01C1AC10263}"/>
              </a:ext>
            </a:extLst>
          </p:cNvPr>
          <p:cNvPicPr>
            <a:picLocks noChangeAspect="1"/>
          </p:cNvPicPr>
          <p:nvPr/>
        </p:nvPicPr>
        <p:blipFill rotWithShape="1">
          <a:blip r:embed="rId3"/>
          <a:srcRect r="160"/>
          <a:stretch/>
        </p:blipFill>
        <p:spPr>
          <a:xfrm>
            <a:off x="6103423" y="-2"/>
            <a:ext cx="6087038" cy="3429461"/>
          </a:xfrm>
          <a:prstGeom prst="rect">
            <a:avLst/>
          </a:prstGeom>
        </p:spPr>
      </p:pic>
      <p:sp>
        <p:nvSpPr>
          <p:cNvPr id="10" name="Rectangle 9">
            <a:extLst>
              <a:ext uri="{FF2B5EF4-FFF2-40B4-BE49-F238E27FC236}">
                <a16:creationId xmlns:a16="http://schemas.microsoft.com/office/drawing/2014/main" xmlns="" id="{C4FC9395-363F-4303-9B88-F5B9F15A26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İçerik Yer Tutucusu 2">
            <a:extLst>
              <a:ext uri="{FF2B5EF4-FFF2-40B4-BE49-F238E27FC236}">
                <a16:creationId xmlns:a16="http://schemas.microsoft.com/office/drawing/2014/main" xmlns="" id="{57C0A788-B8FC-4CA2-92FB-77F0174D2186}"/>
              </a:ext>
            </a:extLst>
          </p:cNvPr>
          <p:cNvSpPr>
            <a:spLocks noGrp="1"/>
          </p:cNvSpPr>
          <p:nvPr>
            <p:ph idx="1"/>
          </p:nvPr>
        </p:nvSpPr>
        <p:spPr>
          <a:xfrm>
            <a:off x="647701" y="2052918"/>
            <a:ext cx="4764245" cy="4195481"/>
          </a:xfrm>
        </p:spPr>
        <p:txBody>
          <a:bodyPr>
            <a:normAutofit/>
          </a:bodyPr>
          <a:lstStyle/>
          <a:p>
            <a:r>
              <a:rPr lang="tr-TR"/>
              <a:t>Bu durumdan rahatsız olan klan üyeleri eyaletteki siyahi insanların evlerine dini mekanlarına saldırıyorlar. Klanın ırkçı saldırıları artar iken FBI ajanları olayları çözmeye gittikçe yaklaşıyorlar.</a:t>
            </a:r>
          </a:p>
        </p:txBody>
      </p:sp>
      <p:pic>
        <p:nvPicPr>
          <p:cNvPr id="5" name="Resim 4">
            <a:extLst>
              <a:ext uri="{FF2B5EF4-FFF2-40B4-BE49-F238E27FC236}">
                <a16:creationId xmlns:a16="http://schemas.microsoft.com/office/drawing/2014/main" xmlns="" id="{5E4A7F40-548C-4484-B7D5-A0251EE9029F}"/>
              </a:ext>
            </a:extLst>
          </p:cNvPr>
          <p:cNvPicPr>
            <a:picLocks noChangeAspect="1"/>
          </p:cNvPicPr>
          <p:nvPr/>
        </p:nvPicPr>
        <p:blipFill rotWithShape="1">
          <a:blip r:embed="rId4"/>
          <a:srcRect l="134"/>
          <a:stretch/>
        </p:blipFill>
        <p:spPr>
          <a:xfrm>
            <a:off x="6103423" y="3429460"/>
            <a:ext cx="6087038" cy="3428540"/>
          </a:xfrm>
          <a:prstGeom prst="rect">
            <a:avLst/>
          </a:prstGeom>
        </p:spPr>
      </p:pic>
    </p:spTree>
    <p:extLst>
      <p:ext uri="{BB962C8B-B14F-4D97-AF65-F5344CB8AC3E}">
        <p14:creationId xmlns:p14="http://schemas.microsoft.com/office/powerpoint/2010/main" val="32277753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14</TotalTime>
  <Words>486</Words>
  <Application>Microsoft Office PowerPoint</Application>
  <PresentationFormat>Özel</PresentationFormat>
  <Paragraphs>46</Paragraphs>
  <Slides>15</Slides>
  <Notes>0</Notes>
  <HiddenSlides>0</HiddenSlides>
  <MMClips>0</MMClips>
  <ScaleCrop>false</ScaleCrop>
  <HeadingPairs>
    <vt:vector size="4" baseType="variant">
      <vt:variant>
        <vt:lpstr>Tema</vt:lpstr>
      </vt:variant>
      <vt:variant>
        <vt:i4>1</vt:i4>
      </vt:variant>
      <vt:variant>
        <vt:lpstr>Slayt Başlıkları</vt:lpstr>
      </vt:variant>
      <vt:variant>
        <vt:i4>15</vt:i4>
      </vt:variant>
    </vt:vector>
  </HeadingPairs>
  <TitlesOfParts>
    <vt:vector size="16" baseType="lpstr">
      <vt:lpstr>İyon</vt:lpstr>
      <vt:lpstr>Film Hakkında Bilgi</vt:lpstr>
      <vt:lpstr>PowerPoint Sunusu</vt:lpstr>
      <vt:lpstr> </vt:lpstr>
      <vt:lpstr>KKK(KU KLUX KLAN)</vt:lpstr>
      <vt:lpstr>Filmin Konusu</vt:lpstr>
      <vt:lpstr>FİLMİN ÖZETİ</vt:lpstr>
      <vt:lpstr>FİLMİN ÖZETİ</vt:lpstr>
      <vt:lpstr>FİLMİN ÖZETİ</vt:lpstr>
      <vt:lpstr>FİLMİN ÖZETİ</vt:lpstr>
      <vt:lpstr>FİLMİN ÖZETİ</vt:lpstr>
      <vt:lpstr>İNSAN HAKLARI İHLALLERİ</vt:lpstr>
      <vt:lpstr>İNSAN HAKLARI İHLALLERİ</vt:lpstr>
      <vt:lpstr>İNSAN HAKLARI İHLALLERİ</vt:lpstr>
      <vt:lpstr>İNSAN HAKLARI İHLALLERİ</vt:lpstr>
      <vt:lpstr>İNSAN HAKLARI İHLALLERİ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Mississippi Burning  Mississipi Yanıyor</dc:title>
  <dc:creator>Admin</dc:creator>
  <cp:lastModifiedBy>PC</cp:lastModifiedBy>
  <cp:revision>3</cp:revision>
  <dcterms:created xsi:type="dcterms:W3CDTF">2020-04-01T12:25:09Z</dcterms:created>
  <dcterms:modified xsi:type="dcterms:W3CDTF">2020-05-06T14:23:15Z</dcterms:modified>
</cp:coreProperties>
</file>