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4"/>
  </p:notesMasterIdLst>
  <p:sldIdLst>
    <p:sldId id="264" r:id="rId5"/>
    <p:sldId id="333" r:id="rId6"/>
    <p:sldId id="332" r:id="rId7"/>
    <p:sldId id="335" r:id="rId8"/>
    <p:sldId id="337" r:id="rId9"/>
    <p:sldId id="338" r:id="rId10"/>
    <p:sldId id="339" r:id="rId11"/>
    <p:sldId id="340" r:id="rId12"/>
    <p:sldId id="322" r:id="rId1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4ege.ru/sochinenie/57181-klishe-k-itogovomu-sochineniyu.html" TargetMode="External"/><Relationship Id="rId4" Type="http://schemas.openxmlformats.org/officeDocument/2006/relationships/hyperlink" Target="https://azbyka.ru/deti/shkolnyjj-pomoshhn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5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Пояснения к примерам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Ответьте на вопросы: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на каком материале автор раскрывает данную проблему? («автор раскрывает проблему на примере…»)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на что автор обращает особое внимание? («автор обращает особое внимание на..», «автор неслучайно…»).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53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пояснений к примерам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• Этот пример показывает,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Этим примером автор хочет сказать,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Эти слова убедительно доказывают,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думаю, этим примером автор хотел показать...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Мысли (слова) героя позволяют увидеть...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Поступок героя показывает,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неслучайно обращает наше внимание на...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Я думаю, описанная ситуация заслуживает особого внимания, потому что...</a:t>
            </a:r>
          </a:p>
        </p:txBody>
      </p:sp>
    </p:spTree>
    <p:extLst>
      <p:ext uri="{BB962C8B-B14F-4D97-AF65-F5344CB8AC3E}">
        <p14:creationId xmlns:p14="http://schemas.microsoft.com/office/powerpoint/2010/main" val="242218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связки между примерам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• Противопоставляя эти примеры (этих героев), автор показывает...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противопоставляет приведённые примеры, чтобы показать...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не соглашается с, казалось бы, очевидными доводами и приводит свои доводы в пользу...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Несмотря на то что все убеждены в правильности…, герой (автор) думает иначе.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Оба приведённых примера, дополняя друг друга, позволяют увидеть...</a:t>
            </a:r>
          </a:p>
        </p:txBody>
      </p:sp>
    </p:spTree>
    <p:extLst>
      <p:ext uri="{BB962C8B-B14F-4D97-AF65-F5344CB8AC3E}">
        <p14:creationId xmlns:p14="http://schemas.microsoft.com/office/powerpoint/2010/main" val="291232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связки между примерам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• Сравнивая этих героев (примеры, ситуации, точки зрения), мы видим, что...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сопоставляет...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Сопоставляя различные точки зрения на..., автор подчёркивает...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Для раскрытия проблемы автор изображает двух героев, каждый из которых по-своему понимает...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Размышляя над проблемой, писатель противопоставляет двух героев, каждый из которых воплощает в себе разное отношение к жизни. &lt;…&gt;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4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Виды смысловых связей между примерам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99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•Причинно-следственные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Сегодня дождь, надо взять зонт.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latin typeface="Bookman Old Style" panose="02050604050505020204" pitchFamily="18" charset="0"/>
              </a:rPr>
              <a:t>Дополнение и уточнение информации.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Анна рассказала правду, при этом у нее часто билось сердце, покраснели руки, побледнело лицо…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Противопоставление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Все думали, что Анна воровка, а она вернула забытые у нее деньги.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Сопоставление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Пример: С чем связанно мнение всех об Анне?</a:t>
            </a:r>
          </a:p>
        </p:txBody>
      </p:sp>
    </p:spTree>
    <p:extLst>
      <p:ext uri="{BB962C8B-B14F-4D97-AF65-F5344CB8AC3E}">
        <p14:creationId xmlns:p14="http://schemas.microsoft.com/office/powerpoint/2010/main" val="336487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комментария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1600" dirty="0">
                <a:latin typeface="Bookman Old Style" panose="02050604050505020204" pitchFamily="18" charset="0"/>
              </a:rPr>
              <a:t>(</a:t>
            </a:r>
            <a:r>
              <a:rPr lang="ru-RU" sz="1600" i="1" dirty="0">
                <a:latin typeface="Bookman Old Style" panose="02050604050505020204" pitchFamily="18" charset="0"/>
              </a:rPr>
              <a:t>Сочинение по тексту И. </a:t>
            </a:r>
            <a:r>
              <a:rPr lang="ru-RU" sz="1600" i="1" dirty="0" err="1">
                <a:latin typeface="Bookman Old Style" panose="02050604050505020204" pitchFamily="18" charset="0"/>
              </a:rPr>
              <a:t>Бражина</a:t>
            </a:r>
            <a:r>
              <a:rPr lang="ru-RU" sz="1600" i="1" dirty="0">
                <a:latin typeface="Bookman Old Style" panose="02050604050505020204" pitchFamily="18" charset="0"/>
              </a:rPr>
              <a:t>,</a:t>
            </a:r>
            <a:r>
              <a:rPr lang="en-US" sz="1600" dirty="0">
                <a:latin typeface="Bookman Old Style" panose="02050604050505020204" pitchFamily="18" charset="0"/>
              </a:rPr>
              <a:t> https://zen.yandex.ru/id/5d10dc1ce1551900b0ad9384</a:t>
            </a:r>
            <a:r>
              <a:rPr lang="ru-RU" sz="1600" dirty="0">
                <a:latin typeface="Bookman Old Style" panose="02050604050505020204" pitchFamily="18" charset="0"/>
              </a:rPr>
              <a:t>)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63757"/>
            <a:ext cx="10058400" cy="3965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«Раскрывая проблему, автор опровергает истинность пословицы «При громе оружия музы молчат». И. </a:t>
            </a:r>
            <a:r>
              <a:rPr lang="ru-RU" sz="2000" i="1" dirty="0" err="1">
                <a:latin typeface="Bookman Old Style" panose="02050604050505020204" pitchFamily="18" charset="0"/>
              </a:rPr>
              <a:t>Бражин</a:t>
            </a:r>
            <a:r>
              <a:rPr lang="ru-RU" sz="2000" i="1" dirty="0">
                <a:latin typeface="Bookman Old Style" panose="02050604050505020204" pitchFamily="18" charset="0"/>
              </a:rPr>
              <a:t> говорит, что «плохи музы, которые в дни великих народных бедствий могут молчать…». По мнению автора, всегда были творческие люди, которые непосредственно участвовали в боевых действиях (предложения 4-7). В качестве примера, подтверждающего его точку зрения, В. </a:t>
            </a:r>
            <a:r>
              <a:rPr lang="ru-RU" sz="2000" i="1" dirty="0" err="1">
                <a:latin typeface="Bookman Old Style" panose="02050604050505020204" pitchFamily="18" charset="0"/>
              </a:rPr>
              <a:t>Бражин</a:t>
            </a:r>
            <a:r>
              <a:rPr lang="ru-RU" sz="2000" i="1" dirty="0">
                <a:latin typeface="Bookman Old Style" panose="02050604050505020204" pitchFamily="18" charset="0"/>
              </a:rPr>
              <a:t> приводит историю создателя «Слова о полку Игореве», «который проделал вместе с дружиной Игоря весь поход от начала до конца». Продолжая систему аргументов, автор говорит о традициях «певцов-воинов» от Дениса Давыдова до поэтов и прозаиков Великой Отечественной войны 1941-1945 годов. В заключение автор приходит к выводу, что многие творческие люди во все времена отдавали «кровному делу не только свое перо, но и … саму жизнь».</a:t>
            </a:r>
          </a:p>
        </p:txBody>
      </p:sp>
    </p:spTree>
    <p:extLst>
      <p:ext uri="{BB962C8B-B14F-4D97-AF65-F5344CB8AC3E}">
        <p14:creationId xmlns:p14="http://schemas.microsoft.com/office/powerpoint/2010/main" val="43100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8382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Примеры комментария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(</a:t>
            </a:r>
            <a:r>
              <a:rPr lang="ru-RU" sz="2000" i="1" dirty="0">
                <a:latin typeface="Bookman Old Style" panose="02050604050505020204" pitchFamily="18" charset="0"/>
              </a:rPr>
              <a:t>Сочинение по тексту С. Михалкова,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https://zen.yandex.ru/id/5d10dc1ce1551900b0ad9384</a:t>
            </a:r>
            <a:r>
              <a:rPr lang="ru-RU" dirty="0">
                <a:latin typeface="Bookman Old Style" panose="02050604050505020204" pitchFamily="18" charset="0"/>
              </a:rPr>
              <a:t>)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63757"/>
            <a:ext cx="10058400" cy="3965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«Писатель Сергей Михалков говорит о том, что дети перестают читать хорошие книги, а ведь эти книги развивают духовный мир ребенка. Хорошие книги – это художественная литература, прежде всего, мировая классика, отражающая мировой духовный опыт. Эти книги известны образованным людям, и автор текста тоже их называет: «Том Сойер», «Вечера на хуторе близ Диканьки», русская поэзия… Именно с помощью такой литературы человек может научиться размышлять, оценивать поступки других людей, сформировать собственные нравственные ориентиры. Автор текста обращает внимания на особую роль художественной книги. Эта роль заключается в воспитании души, развитии особого умения – чувствовать, сопереживать. И неслучайно писатель особо подчеркивает роль этих книг именно в детстве, когда человек еще в начале своего жизненного пути».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4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http://rosental-book.ru/styli_xlii.html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b="0" i="1" strike="noStrike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900" b="0" i="1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Bookman Old Style" panose="02050604050505020204" pitchFamily="18" charset="0"/>
              </a:rPr>
              <a:t>https://zen.yandex.ru/id/5d10dc1ce1551900b0ad9384</a:t>
            </a:r>
            <a:r>
              <a:rPr lang="ru-RU" sz="1900" i="1" dirty="0">
                <a:latin typeface="Bookman Old Style" panose="02050604050505020204" pitchFamily="18" charset="0"/>
              </a:rPr>
              <a:t>)</a:t>
            </a:r>
            <a:endParaRPr lang="tr-TR" sz="1900" i="1" dirty="0">
              <a:latin typeface="Bookman Old Style" panose="020506040505050202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827</Words>
  <Application>Microsoft Office PowerPoint</Application>
  <PresentationFormat>Widescreen</PresentationFormat>
  <Paragraphs>52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 Unicode MS</vt:lpstr>
      <vt:lpstr>Arial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5</vt:lpstr>
      <vt:lpstr>Пояснения к примерам из текста</vt:lpstr>
      <vt:lpstr>Клише для пояснений к примерам из текста</vt:lpstr>
      <vt:lpstr>Клише для связки между примерам из текста</vt:lpstr>
      <vt:lpstr>Клише для связки между примерам из текста</vt:lpstr>
      <vt:lpstr>Виды смысловых связей между примерам из текста</vt:lpstr>
      <vt:lpstr>Примеры комментария (Сочинение по тексту И. Бражина, https://zen.yandex.ru/id/5d10dc1ce1551900b0ad9384)</vt:lpstr>
      <vt:lpstr>Примеры комментария (Сочинение по тексту С. Михалкова, https://zen.yandex.ru/id/5d10dc1ce1551900b0ad9384)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2020-07-05T06:16:02Z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