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1" r:id="rId6"/>
    <p:sldId id="263" r:id="rId7"/>
    <p:sldId id="264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6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E853B1-EE1F-41BB-BBB9-8BE8464D1839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15.02.2018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GÜVENLİK </a:t>
            </a:r>
            <a:r>
              <a:rPr lang="tr-TR" b="1" dirty="0">
                <a:solidFill>
                  <a:schemeClr val="bg1"/>
                </a:solidFill>
              </a:rPr>
              <a:t>KONSEYİ</a:t>
            </a:r>
            <a:br>
              <a:rPr lang="tr-TR" b="1" dirty="0">
                <a:solidFill>
                  <a:schemeClr val="bg1"/>
                </a:solidFill>
              </a:rPr>
            </a:br>
            <a:r>
              <a:rPr lang="tr-TR" sz="2700" b="1" dirty="0">
                <a:solidFill>
                  <a:schemeClr val="bg1"/>
                </a:solidFill>
              </a:rPr>
              <a:t>(BM Antlaşması, m. 23 vd.)</a:t>
            </a:r>
          </a:p>
        </p:txBody>
      </p:sp>
      <p:pic>
        <p:nvPicPr>
          <p:cNvPr id="4" name="3 İçerik Yer Tutucusu" descr="50887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628800"/>
            <a:ext cx="7056784" cy="4752528"/>
          </a:xfrm>
        </p:spPr>
      </p:pic>
    </p:spTree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GÜVENLİK KONSEYİ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67544" y="1423317"/>
            <a:ext cx="8229600" cy="4525963"/>
          </a:xfrm>
        </p:spPr>
        <p:txBody>
          <a:bodyPr>
            <a:noAutofit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15 üye</a:t>
            </a:r>
          </a:p>
          <a:p>
            <a:pPr lvl="1"/>
            <a:r>
              <a:rPr lang="tr-TR" b="1" i="1" dirty="0" smtClean="0">
                <a:solidFill>
                  <a:schemeClr val="bg1"/>
                </a:solidFill>
              </a:rPr>
              <a:t>Sürekli üyeler</a:t>
            </a:r>
            <a:r>
              <a:rPr lang="tr-TR" dirty="0" smtClean="0">
                <a:solidFill>
                  <a:schemeClr val="bg1"/>
                </a:solidFill>
              </a:rPr>
              <a:t> : ABD, Birleşik Krallık, Çin, Fransa ve 			  Rusya</a:t>
            </a:r>
          </a:p>
          <a:p>
            <a:pPr lvl="1"/>
            <a:r>
              <a:rPr lang="tr-TR" b="1" dirty="0" smtClean="0">
                <a:solidFill>
                  <a:schemeClr val="bg1"/>
                </a:solidFill>
              </a:rPr>
              <a:t>Geçici üyeler</a:t>
            </a:r>
            <a:r>
              <a:rPr lang="tr-TR" dirty="0" smtClean="0">
                <a:solidFill>
                  <a:schemeClr val="bg1"/>
                </a:solidFill>
              </a:rPr>
              <a:t> : (Coğrafi dağılım esası) Genel Kurul</a:t>
            </a:r>
            <a:br>
              <a:rPr lang="tr-TR" dirty="0" smtClean="0">
                <a:solidFill>
                  <a:schemeClr val="bg1"/>
                </a:solidFill>
              </a:rPr>
            </a:br>
            <a:r>
              <a:rPr lang="tr-TR" dirty="0" smtClean="0">
                <a:solidFill>
                  <a:schemeClr val="bg1"/>
                </a:solidFill>
              </a:rPr>
              <a:t>			 tarafından 2 yıl için seçilen devletler</a:t>
            </a:r>
            <a:endParaRPr lang="tr-TR" b="1" dirty="0" smtClean="0">
              <a:solidFill>
                <a:schemeClr val="bg1"/>
              </a:solidFill>
            </a:endParaRPr>
          </a:p>
          <a:p>
            <a:pPr lvl="1"/>
            <a:endParaRPr lang="tr-TR" dirty="0" smtClean="0">
              <a:solidFill>
                <a:schemeClr val="bg1"/>
              </a:solidFill>
            </a:endParaRPr>
          </a:p>
          <a:p>
            <a:r>
              <a:rPr lang="tr-TR" sz="2800" dirty="0" smtClean="0">
                <a:solidFill>
                  <a:schemeClr val="bg1">
                    <a:lumMod val="95000"/>
                  </a:schemeClr>
                </a:solidFill>
              </a:rPr>
              <a:t>Türkiye 4 kez Güvenlik Konseyi geçici üyesi olmuştur.</a:t>
            </a:r>
          </a:p>
          <a:p>
            <a:pPr>
              <a:buNone/>
            </a:pPr>
            <a:r>
              <a:rPr lang="tr-TR" sz="2800" dirty="0" smtClean="0">
                <a:solidFill>
                  <a:schemeClr val="bg1">
                    <a:lumMod val="95000"/>
                  </a:schemeClr>
                </a:solidFill>
              </a:rPr>
              <a:t>	(1951-1952, 1954-1955, 1961, 2009-2010)</a:t>
            </a:r>
            <a:endParaRPr lang="tr-TR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4" name="4 Resim" descr="Un-flag-squar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Her üye </a:t>
            </a:r>
            <a:r>
              <a:rPr lang="tr-TR" b="1" dirty="0" smtClean="0">
                <a:solidFill>
                  <a:schemeClr val="bg1"/>
                </a:solidFill>
              </a:rPr>
              <a:t>bir oy</a:t>
            </a:r>
            <a:r>
              <a:rPr lang="tr-TR" dirty="0" smtClean="0">
                <a:solidFill>
                  <a:schemeClr val="bg1"/>
                </a:solidFill>
              </a:rPr>
              <a:t> hakkına sahip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Karar yetersayısı</a:t>
            </a:r>
          </a:p>
          <a:p>
            <a:pPr lvl="2"/>
            <a:r>
              <a:rPr lang="tr-TR" dirty="0" smtClean="0">
                <a:solidFill>
                  <a:schemeClr val="bg1"/>
                </a:solidFill>
              </a:rPr>
              <a:t>Usule ilişkin kararlar</a:t>
            </a:r>
          </a:p>
          <a:p>
            <a:pPr lvl="2"/>
            <a:r>
              <a:rPr lang="tr-TR" dirty="0" smtClean="0">
                <a:solidFill>
                  <a:schemeClr val="bg1"/>
                </a:solidFill>
              </a:rPr>
              <a:t>Esasa ilişkin kararlar</a:t>
            </a:r>
          </a:p>
          <a:p>
            <a:pPr lvl="2"/>
            <a:endParaRPr lang="tr-TR" dirty="0" smtClean="0">
              <a:solidFill>
                <a:schemeClr val="bg1"/>
              </a:solidFill>
            </a:endParaRP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İlke : </a:t>
            </a:r>
            <a:r>
              <a:rPr lang="tr-TR" b="1" dirty="0" smtClean="0">
                <a:solidFill>
                  <a:schemeClr val="bg1"/>
                </a:solidFill>
              </a:rPr>
              <a:t>9/15 oyçokluğu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Veto hakkı</a:t>
            </a:r>
          </a:p>
          <a:p>
            <a:pPr lvl="1"/>
            <a:r>
              <a:rPr lang="tr-TR" dirty="0" smtClean="0">
                <a:solidFill>
                  <a:schemeClr val="bg1"/>
                </a:solidFill>
              </a:rPr>
              <a:t>Çifte veto</a:t>
            </a:r>
          </a:p>
          <a:p>
            <a:pPr lvl="2"/>
            <a:endParaRPr lang="tr-TR" dirty="0" smtClean="0">
              <a:solidFill>
                <a:schemeClr val="bg1"/>
              </a:solidFill>
            </a:endParaRPr>
          </a:p>
          <a:p>
            <a:pPr lvl="2">
              <a:buNone/>
            </a:pPr>
            <a:endParaRPr lang="tr-TR" dirty="0" smtClean="0">
              <a:solidFill>
                <a:schemeClr val="bg1"/>
              </a:solidFill>
            </a:endParaRPr>
          </a:p>
        </p:txBody>
      </p:sp>
      <p:sp>
        <p:nvSpPr>
          <p:cNvPr id="4" name="3 Sağ Ayraç"/>
          <p:cNvSpPr/>
          <p:nvPr/>
        </p:nvSpPr>
        <p:spPr>
          <a:xfrm>
            <a:off x="3059832" y="4941168"/>
            <a:ext cx="504056" cy="936104"/>
          </a:xfrm>
          <a:prstGeom prst="rightBrace">
            <a:avLst/>
          </a:prstGeom>
          <a:ln w="31750" cmpd="sng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3779912" y="4941168"/>
            <a:ext cx="276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b="1" i="1" dirty="0" smtClean="0">
                <a:solidFill>
                  <a:schemeClr val="bg1"/>
                </a:solidFill>
              </a:rPr>
              <a:t>sürekli üyeler</a:t>
            </a:r>
            <a:endParaRPr lang="tr-TR" sz="3600" b="1" i="1" dirty="0">
              <a:solidFill>
                <a:schemeClr val="bg1"/>
              </a:solidFill>
            </a:endParaRPr>
          </a:p>
        </p:txBody>
      </p:sp>
      <p:pic>
        <p:nvPicPr>
          <p:cNvPr id="6" name="4 Resim" descr="Un-flag-squa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  <p:sp>
        <p:nvSpPr>
          <p:cNvPr id="8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GÜVENLİK KONSEYİ</a:t>
            </a:r>
            <a:endParaRPr lang="tr-TR" sz="27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4000" b="1" dirty="0" smtClean="0">
                <a:solidFill>
                  <a:schemeClr val="bg1"/>
                </a:solidFill>
              </a:rPr>
              <a:t>GÜVENLİK KONSEYİ’NİN</a:t>
            </a:r>
            <a:br>
              <a:rPr lang="tr-TR" sz="4000" b="1" dirty="0" smtClean="0">
                <a:solidFill>
                  <a:schemeClr val="bg1"/>
                </a:solidFill>
              </a:rPr>
            </a:br>
            <a:r>
              <a:rPr lang="tr-TR" sz="4000" b="1" dirty="0" smtClean="0">
                <a:solidFill>
                  <a:schemeClr val="bg1"/>
                </a:solidFill>
              </a:rPr>
              <a:t>GÖREVLERİ</a:t>
            </a:r>
            <a:endParaRPr lang="tr-TR" sz="4000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1814514"/>
            <a:ext cx="8229600" cy="4614882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bg1"/>
                </a:solidFill>
              </a:rPr>
              <a:t>İlke : Uluslararası barış ve güvenliği sağlamak</a:t>
            </a:r>
          </a:p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Bağlayıcı karar alma yetkisi</a:t>
            </a:r>
            <a:r>
              <a:rPr lang="tr-TR" dirty="0" smtClean="0">
                <a:solidFill>
                  <a:schemeClr val="bg1"/>
                </a:solidFill>
              </a:rPr>
              <a:t>	</a:t>
            </a:r>
          </a:p>
          <a:p>
            <a:pPr lvl="2"/>
            <a:r>
              <a:rPr lang="tr-TR" dirty="0" smtClean="0">
                <a:solidFill>
                  <a:schemeClr val="bg1"/>
                </a:solidFill>
              </a:rPr>
              <a:t>BM Antlaşması’nın 7. Bölümü </a:t>
            </a:r>
            <a:r>
              <a:rPr lang="tr-TR" b="1" dirty="0" smtClean="0">
                <a:solidFill>
                  <a:schemeClr val="bg1"/>
                </a:solidFill>
              </a:rPr>
              <a:t>(m. 39 </a:t>
            </a:r>
            <a:r>
              <a:rPr lang="tr-TR" b="1" dirty="0" err="1" smtClean="0">
                <a:solidFill>
                  <a:schemeClr val="bg1"/>
                </a:solidFill>
              </a:rPr>
              <a:t>vd</a:t>
            </a:r>
            <a:r>
              <a:rPr lang="tr-TR" b="1" dirty="0" smtClean="0">
                <a:solidFill>
                  <a:schemeClr val="bg1"/>
                </a:solidFill>
              </a:rPr>
              <a:t>.)</a:t>
            </a:r>
          </a:p>
          <a:p>
            <a:pPr lvl="3"/>
            <a:r>
              <a:rPr lang="tr-TR" dirty="0" smtClean="0">
                <a:solidFill>
                  <a:schemeClr val="bg1"/>
                </a:solidFill>
              </a:rPr>
              <a:t>uluslararası barış ve güvenliğin tehdit edilmesi</a:t>
            </a:r>
          </a:p>
          <a:p>
            <a:pPr lvl="3"/>
            <a:r>
              <a:rPr lang="tr-TR" dirty="0" smtClean="0">
                <a:solidFill>
                  <a:schemeClr val="bg1"/>
                </a:solidFill>
              </a:rPr>
              <a:t>uluslararası barış ve güvenliğin ihlali</a:t>
            </a:r>
          </a:p>
          <a:p>
            <a:pPr lvl="3"/>
            <a:r>
              <a:rPr lang="tr-TR" dirty="0" smtClean="0">
                <a:solidFill>
                  <a:schemeClr val="bg1"/>
                </a:solidFill>
              </a:rPr>
              <a:t>saldırı (3314 sayılı BM Genel Kurulu Kararı)</a:t>
            </a:r>
          </a:p>
          <a:p>
            <a:pPr lvl="2"/>
            <a:r>
              <a:rPr lang="tr-TR" dirty="0" smtClean="0">
                <a:solidFill>
                  <a:schemeClr val="bg1"/>
                </a:solidFill>
              </a:rPr>
              <a:t>Kuvvet kullanmaya varmayan önlemler </a:t>
            </a:r>
            <a:r>
              <a:rPr lang="tr-TR" b="1" dirty="0" smtClean="0">
                <a:solidFill>
                  <a:schemeClr val="bg1"/>
                </a:solidFill>
              </a:rPr>
              <a:t>(m. 41)</a:t>
            </a:r>
          </a:p>
          <a:p>
            <a:pPr lvl="2"/>
            <a:r>
              <a:rPr lang="tr-TR" dirty="0" smtClean="0">
                <a:solidFill>
                  <a:schemeClr val="bg1"/>
                </a:solidFill>
              </a:rPr>
              <a:t>Kuvvet kullanma içeren önlemler </a:t>
            </a:r>
            <a:r>
              <a:rPr lang="tr-TR" b="1" dirty="0" smtClean="0">
                <a:solidFill>
                  <a:schemeClr val="bg1"/>
                </a:solidFill>
              </a:rPr>
              <a:t>(m. 42)</a:t>
            </a:r>
            <a:endParaRPr lang="tr-TR" b="1" dirty="0">
              <a:solidFill>
                <a:schemeClr val="bg1"/>
              </a:solidFill>
            </a:endParaRPr>
          </a:p>
        </p:txBody>
      </p:sp>
      <p:pic>
        <p:nvPicPr>
          <p:cNvPr id="4" name="4 Resim" descr="Un-flag-squa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3071810"/>
            <a:ext cx="8229600" cy="1685924"/>
          </a:xfrm>
        </p:spPr>
        <p:txBody>
          <a:bodyPr/>
          <a:lstStyle/>
          <a:p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Tavsiye kararı alma yetkisi</a:t>
            </a:r>
          </a:p>
          <a:p>
            <a:pPr lvl="1">
              <a:buFont typeface="Arial" charset="0"/>
              <a:buChar char="•"/>
            </a:pPr>
            <a:r>
              <a:rPr lang="tr-TR" dirty="0" smtClean="0">
                <a:solidFill>
                  <a:schemeClr val="bg1"/>
                </a:solidFill>
              </a:rPr>
              <a:t>BM Antlaşması’nın 6. Bölümü </a:t>
            </a:r>
            <a:r>
              <a:rPr lang="tr-TR" b="1" dirty="0" smtClean="0">
                <a:solidFill>
                  <a:schemeClr val="bg1"/>
                </a:solidFill>
              </a:rPr>
              <a:t>(m. 33 </a:t>
            </a:r>
            <a:r>
              <a:rPr lang="tr-TR" b="1" dirty="0" err="1" smtClean="0">
                <a:solidFill>
                  <a:schemeClr val="bg1"/>
                </a:solidFill>
              </a:rPr>
              <a:t>vd</a:t>
            </a:r>
            <a:r>
              <a:rPr lang="tr-TR" b="1" dirty="0" smtClean="0">
                <a:solidFill>
                  <a:schemeClr val="bg1"/>
                </a:solidFill>
              </a:rPr>
              <a:t>.)</a:t>
            </a:r>
            <a:r>
              <a:rPr lang="tr-TR" dirty="0" smtClean="0">
                <a:solidFill>
                  <a:schemeClr val="bg1"/>
                </a:solidFill>
              </a:rPr>
              <a:t> </a:t>
            </a:r>
          </a:p>
          <a:p>
            <a:pPr lvl="1">
              <a:buNone/>
            </a:pPr>
            <a:r>
              <a:rPr lang="tr-TR" dirty="0" smtClean="0">
                <a:solidFill>
                  <a:schemeClr val="bg1"/>
                </a:solidFill>
              </a:rPr>
              <a:t>	Uyuşmazlıkların barışçıl çözümü</a:t>
            </a:r>
            <a:endParaRPr lang="tr-TR" dirty="0">
              <a:solidFill>
                <a:schemeClr val="bg1"/>
              </a:solidFill>
            </a:endParaRPr>
          </a:p>
        </p:txBody>
      </p:sp>
      <p:pic>
        <p:nvPicPr>
          <p:cNvPr id="5" name="4 Resim" descr="Un-flag-squa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60592" y="404664"/>
            <a:ext cx="1215752" cy="1296144"/>
          </a:xfrm>
          <a:prstGeom prst="rect">
            <a:avLst/>
          </a:prstGeom>
        </p:spPr>
      </p:pic>
      <p:sp>
        <p:nvSpPr>
          <p:cNvPr id="7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tr-TR" sz="4000" b="1" dirty="0" smtClean="0">
                <a:solidFill>
                  <a:schemeClr val="bg1"/>
                </a:solidFill>
              </a:rPr>
              <a:t>GÜVENLİK KONSEYİ’NİN</a:t>
            </a:r>
            <a:br>
              <a:rPr lang="tr-TR" sz="4000" b="1" dirty="0" smtClean="0">
                <a:solidFill>
                  <a:schemeClr val="bg1"/>
                </a:solidFill>
              </a:rPr>
            </a:br>
            <a:r>
              <a:rPr lang="tr-TR" sz="4000" b="1" dirty="0" smtClean="0">
                <a:solidFill>
                  <a:schemeClr val="bg1"/>
                </a:solidFill>
              </a:rPr>
              <a:t>GÖREVLERİ</a:t>
            </a:r>
            <a:endParaRPr lang="tr-TR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4800" b="1" dirty="0" smtClean="0">
                <a:solidFill>
                  <a:schemeClr val="bg1"/>
                </a:solidFill>
              </a:rPr>
              <a:t>KUVVET KULLANMA YASAĞI</a:t>
            </a:r>
            <a:br>
              <a:rPr lang="tr-TR" sz="4800" b="1" dirty="0" smtClean="0">
                <a:solidFill>
                  <a:schemeClr val="bg1"/>
                </a:solidFill>
              </a:rPr>
            </a:br>
            <a:r>
              <a:rPr lang="tr-TR" sz="2700" b="1" dirty="0" smtClean="0">
                <a:solidFill>
                  <a:schemeClr val="bg1"/>
                </a:solidFill>
              </a:rPr>
              <a:t>(BM Antlaşması, m. 2/4)</a:t>
            </a:r>
            <a:endParaRPr lang="tr-TR" sz="2700" b="1" dirty="0">
              <a:solidFill>
                <a:schemeClr val="bg1"/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>
              <a:solidFill>
                <a:schemeClr val="bg1"/>
              </a:solidFill>
            </a:endParaRPr>
          </a:p>
          <a:p>
            <a:r>
              <a:rPr lang="tr-TR" dirty="0" smtClean="0">
                <a:solidFill>
                  <a:schemeClr val="bg1"/>
                </a:solidFill>
              </a:rPr>
              <a:t>BM Antlaşması </a:t>
            </a:r>
            <a:r>
              <a:rPr lang="tr-TR" b="1" dirty="0" smtClean="0">
                <a:solidFill>
                  <a:schemeClr val="bg1"/>
                </a:solidFill>
              </a:rPr>
              <a:t>m. 2/4</a:t>
            </a:r>
          </a:p>
          <a:p>
            <a:pPr marL="971550" lvl="1" indent="-514350">
              <a:buFont typeface="Wingdings" pitchFamily="2" charset="2"/>
              <a:buChar char="§"/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BM Amaçlarına aykırı biçimde veya</a:t>
            </a:r>
          </a:p>
          <a:p>
            <a:pPr marL="971550" lvl="1" indent="-514350">
              <a:buFont typeface="Wingdings" pitchFamily="2" charset="2"/>
              <a:buChar char="§"/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Bir devletin toprak bütünlüğüne veya</a:t>
            </a:r>
          </a:p>
          <a:p>
            <a:pPr marL="971550" lvl="1" indent="-514350">
              <a:buFont typeface="Wingdings" pitchFamily="2" charset="2"/>
              <a:buChar char="§"/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</a:rPr>
              <a:t>siyasal bağımsızlığına aykırı şekilde</a:t>
            </a:r>
          </a:p>
          <a:p>
            <a:pPr lvl="1"/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kuvvet kullanımı</a:t>
            </a:r>
          </a:p>
          <a:p>
            <a:pPr lvl="1"/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kuvvet kullanma tehdidi</a:t>
            </a:r>
          </a:p>
          <a:p>
            <a:pPr lvl="1">
              <a:buNone/>
            </a:pPr>
            <a:r>
              <a:rPr lang="tr-TR" dirty="0" smtClean="0">
                <a:solidFill>
                  <a:schemeClr val="bg1"/>
                </a:solidFill>
              </a:rPr>
              <a:t>yasaktır</a:t>
            </a:r>
            <a:r>
              <a:rPr lang="tr-TR" dirty="0">
                <a:solidFill>
                  <a:schemeClr val="bg1"/>
                </a:solidFill>
              </a:rPr>
              <a:t>.</a:t>
            </a:r>
            <a:endParaRPr lang="tr-TR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etin kutusu 8"/>
          <p:cNvSpPr txBox="1"/>
          <p:nvPr/>
        </p:nvSpPr>
        <p:spPr>
          <a:xfrm>
            <a:off x="611560" y="6444044"/>
            <a:ext cx="7920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bg1">
                    <a:lumMod val="95000"/>
                  </a:schemeClr>
                </a:solidFill>
              </a:rPr>
              <a:t>kaynak </a:t>
            </a:r>
            <a:r>
              <a:rPr lang="tr-TR" dirty="0">
                <a:solidFill>
                  <a:schemeClr val="bg1">
                    <a:lumMod val="95000"/>
                  </a:schemeClr>
                </a:solidFill>
              </a:rPr>
              <a:t>: 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http://www.</a:t>
            </a:r>
            <a:r>
              <a:rPr lang="tr-TR" u="sng" dirty="0" err="1" smtClean="0">
                <a:solidFill>
                  <a:schemeClr val="bg1">
                    <a:lumMod val="95000"/>
                  </a:schemeClr>
                </a:solidFill>
              </a:rPr>
              <a:t>unicankara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  <a:r>
              <a:rPr lang="tr-TR" u="sng" dirty="0" err="1" smtClean="0">
                <a:solidFill>
                  <a:schemeClr val="bg1">
                    <a:lumMod val="95000"/>
                  </a:schemeClr>
                </a:solidFill>
              </a:rPr>
              <a:t>org.tr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/</a:t>
            </a:r>
            <a:r>
              <a:rPr lang="tr-TR" u="sng" dirty="0" err="1" smtClean="0">
                <a:solidFill>
                  <a:schemeClr val="bg1">
                    <a:lumMod val="95000"/>
                  </a:schemeClr>
                </a:solidFill>
              </a:rPr>
              <a:t>doc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_</a:t>
            </a:r>
            <a:r>
              <a:rPr lang="tr-TR" u="sng" dirty="0" err="1" smtClean="0">
                <a:solidFill>
                  <a:schemeClr val="bg1">
                    <a:lumMod val="95000"/>
                  </a:schemeClr>
                </a:solidFill>
              </a:rPr>
              <a:t>pdf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/</a:t>
            </a:r>
            <a:r>
              <a:rPr lang="tr-TR" u="sng" dirty="0" err="1" smtClean="0">
                <a:solidFill>
                  <a:schemeClr val="bg1">
                    <a:lumMod val="95000"/>
                  </a:schemeClr>
                </a:solidFill>
              </a:rPr>
              <a:t>chart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_</a:t>
            </a:r>
            <a:r>
              <a:rPr lang="tr-TR" u="sng" dirty="0" err="1" smtClean="0">
                <a:solidFill>
                  <a:schemeClr val="bg1">
                    <a:lumMod val="95000"/>
                  </a:schemeClr>
                </a:solidFill>
              </a:rPr>
              <a:t>turkce</a:t>
            </a:r>
            <a:r>
              <a:rPr lang="tr-TR" u="sng" dirty="0" smtClean="0">
                <a:solidFill>
                  <a:schemeClr val="bg1">
                    <a:lumMod val="95000"/>
                  </a:schemeClr>
                </a:solidFill>
              </a:rPr>
              <a:t>.</a:t>
            </a:r>
            <a:r>
              <a:rPr lang="tr-TR" u="sng" dirty="0" err="1" smtClean="0">
                <a:solidFill>
                  <a:schemeClr val="bg1">
                    <a:lumMod val="95000"/>
                  </a:schemeClr>
                </a:solidFill>
              </a:rPr>
              <a:t>pdf</a:t>
            </a:r>
            <a:endParaRPr lang="tr-TR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KUVVET KULLANMA YASAĞI</a:t>
            </a:r>
            <a:endParaRPr lang="tr-TR" b="1" dirty="0">
              <a:solidFill>
                <a:schemeClr val="bg1"/>
              </a:solidFill>
            </a:endParaRPr>
          </a:p>
        </p:txBody>
      </p:sp>
      <p:sp>
        <p:nvSpPr>
          <p:cNvPr id="9" name="8 Metin kutusu"/>
          <p:cNvSpPr txBox="1"/>
          <p:nvPr/>
        </p:nvSpPr>
        <p:spPr>
          <a:xfrm>
            <a:off x="714348" y="2071678"/>
            <a:ext cx="814393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Birleşmiş Milletler örgütü ve üyeleri, </a:t>
            </a:r>
            <a:r>
              <a:rPr lang="tr-TR" b="1" dirty="0" smtClean="0"/>
              <a:t>1. maddede belirtilen amaçlara</a:t>
            </a:r>
            <a:r>
              <a:rPr lang="tr-TR" dirty="0" smtClean="0"/>
              <a:t> ulaşmak üzere aşağıdaki ilkelere uygun biçimde hareket edeceklerdir :</a:t>
            </a:r>
          </a:p>
          <a:p>
            <a:endParaRPr lang="tr-TR" dirty="0" smtClean="0"/>
          </a:p>
          <a:p>
            <a:r>
              <a:rPr lang="tr-TR" dirty="0" smtClean="0"/>
              <a:t>(…)</a:t>
            </a:r>
          </a:p>
          <a:p>
            <a:endParaRPr lang="tr-TR" dirty="0" smtClean="0"/>
          </a:p>
          <a:p>
            <a:r>
              <a:rPr lang="tr-TR" b="1" dirty="0" smtClean="0"/>
              <a:t>4. </a:t>
            </a:r>
            <a:r>
              <a:rPr lang="tr-TR" dirty="0" smtClean="0"/>
              <a:t>Tüm üyeler, uluslararası ilişkilerinde </a:t>
            </a:r>
            <a:r>
              <a:rPr lang="tr-TR" b="1" dirty="0" smtClean="0"/>
              <a:t>gerek </a:t>
            </a:r>
            <a:r>
              <a:rPr lang="tr-TR" dirty="0" smtClean="0"/>
              <a:t>herhangi bir başka devletin </a:t>
            </a:r>
            <a:r>
              <a:rPr lang="tr-TR" b="1" dirty="0" smtClean="0"/>
              <a:t>toprak bütünlüğüne</a:t>
            </a:r>
            <a:r>
              <a:rPr lang="tr-TR" dirty="0" smtClean="0"/>
              <a:t> ya da </a:t>
            </a:r>
            <a:r>
              <a:rPr lang="tr-TR" b="1" dirty="0" smtClean="0"/>
              <a:t>siyasal bağımsızlığa </a:t>
            </a:r>
            <a:r>
              <a:rPr lang="tr-TR" dirty="0" smtClean="0"/>
              <a:t>karşı, </a:t>
            </a:r>
            <a:r>
              <a:rPr lang="tr-TR" b="1" dirty="0" smtClean="0"/>
              <a:t>gerek Birleşmiş </a:t>
            </a:r>
            <a:r>
              <a:rPr lang="tr-TR" b="1" dirty="0" err="1" smtClean="0"/>
              <a:t>Milletler’in</a:t>
            </a:r>
            <a:r>
              <a:rPr lang="tr-TR" b="1" dirty="0" smtClean="0"/>
              <a:t> Amaçları ile bağdaşmayacak herhangi bir biçimde </a:t>
            </a:r>
            <a:r>
              <a:rPr lang="tr-TR" b="1" dirty="0" smtClean="0">
                <a:solidFill>
                  <a:schemeClr val="bg1"/>
                </a:solidFill>
              </a:rPr>
              <a:t>kuvvet kullanma tehdidine ya da kuvvet kullanılmasına </a:t>
            </a:r>
            <a:r>
              <a:rPr lang="tr-TR" dirty="0" smtClean="0"/>
              <a:t>başvurmaktan kaçınırlar.</a:t>
            </a:r>
          </a:p>
          <a:p>
            <a:endParaRPr lang="tr-TR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tr-TR" dirty="0" smtClean="0">
                <a:solidFill>
                  <a:schemeClr val="tx2">
                    <a:lumMod val="50000"/>
                  </a:schemeClr>
                </a:solidFill>
              </a:rPr>
              <a:t>(…)</a:t>
            </a:r>
            <a:endParaRPr lang="tr-TR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Metin kutusu 9"/>
          <p:cNvSpPr txBox="1"/>
          <p:nvPr/>
        </p:nvSpPr>
        <p:spPr>
          <a:xfrm>
            <a:off x="611560" y="1196752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chemeClr val="bg1">
                    <a:lumMod val="95000"/>
                  </a:schemeClr>
                </a:solidFill>
              </a:rPr>
              <a:t>BM Antlaşması, m. 2/4</a:t>
            </a:r>
            <a:endParaRPr lang="tr-TR" sz="3200" b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21" grpId="0"/>
    </p:bld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2579</TotalTime>
  <Words>179</Words>
  <Application>Microsoft Office PowerPoint</Application>
  <PresentationFormat>Ekran Gösterisi (4:3)</PresentationFormat>
  <Paragraphs>53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GÜVENLİK KONSEYİ (BM Antlaşması, m. 23 vd.)</vt:lpstr>
      <vt:lpstr>GÜVENLİK KONSEYİ</vt:lpstr>
      <vt:lpstr>GÜVENLİK KONSEYİ</vt:lpstr>
      <vt:lpstr>GÜVENLİK KONSEYİ’NİN GÖREVLERİ</vt:lpstr>
      <vt:lpstr>GÜVENLİK KONSEYİ’NİN GÖREVLERİ</vt:lpstr>
      <vt:lpstr>KUVVET KULLANMA YASAĞI (BM Antlaşması, m. 2/4)</vt:lpstr>
      <vt:lpstr>KUVVET KULLANMA YASAĞI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282</cp:revision>
  <dcterms:modified xsi:type="dcterms:W3CDTF">2018-02-15T15:59:02Z</dcterms:modified>
</cp:coreProperties>
</file>