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53B1-EE1F-41BB-BBB9-8BE8464D1839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GÜVENLİK </a:t>
            </a:r>
            <a:r>
              <a:rPr lang="tr-TR" b="1" dirty="0">
                <a:solidFill>
                  <a:schemeClr val="bg1"/>
                </a:solidFill>
              </a:rPr>
              <a:t>KONSEYİ</a:t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sz="2700" b="1" dirty="0">
                <a:solidFill>
                  <a:schemeClr val="bg1"/>
                </a:solidFill>
              </a:rPr>
              <a:t>(BM Antlaşması, m. 23 vd.)</a:t>
            </a:r>
          </a:p>
        </p:txBody>
      </p:sp>
      <p:pic>
        <p:nvPicPr>
          <p:cNvPr id="4" name="3 İçerik Yer Tutucusu" descr="5088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7056784" cy="4752528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GÜVENLİK KONSEYİ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423317"/>
            <a:ext cx="8229600" cy="4525963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15 üye</a:t>
            </a:r>
          </a:p>
          <a:p>
            <a:pPr lvl="1"/>
            <a:r>
              <a:rPr lang="tr-TR" b="1" i="1" dirty="0" smtClean="0">
                <a:solidFill>
                  <a:schemeClr val="bg1"/>
                </a:solidFill>
              </a:rPr>
              <a:t>Sürekli üyeler</a:t>
            </a:r>
            <a:r>
              <a:rPr lang="tr-TR" dirty="0" smtClean="0">
                <a:solidFill>
                  <a:schemeClr val="bg1"/>
                </a:solidFill>
              </a:rPr>
              <a:t> : ABD, Birleşik Krallık, Çin, Fransa ve 			  Rusya</a:t>
            </a:r>
          </a:p>
          <a:p>
            <a:pPr lvl="1"/>
            <a:r>
              <a:rPr lang="tr-TR" b="1" dirty="0" smtClean="0">
                <a:solidFill>
                  <a:schemeClr val="bg1"/>
                </a:solidFill>
              </a:rPr>
              <a:t>Geçici üyeler</a:t>
            </a:r>
            <a:r>
              <a:rPr lang="tr-TR" dirty="0" smtClean="0">
                <a:solidFill>
                  <a:schemeClr val="bg1"/>
                </a:solidFill>
              </a:rPr>
              <a:t> : (Coğrafi dağılım esası) Genel Kurul</a:t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			 tarafından 2 yıl için seçilen devletler</a:t>
            </a:r>
            <a:endParaRPr lang="tr-TR" b="1" dirty="0" smtClean="0">
              <a:solidFill>
                <a:schemeClr val="bg1"/>
              </a:solidFill>
            </a:endParaRPr>
          </a:p>
          <a:p>
            <a:pPr lvl="1"/>
            <a:endParaRPr lang="tr-TR" dirty="0" smtClean="0">
              <a:solidFill>
                <a:schemeClr val="bg1"/>
              </a:solidFill>
            </a:endParaRPr>
          </a:p>
          <a:p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Türkiye 4 kez Güvenlik Konseyi geçici üyesi olmuştur.</a:t>
            </a:r>
          </a:p>
          <a:p>
            <a:pPr>
              <a:buNone/>
            </a:pPr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	(1951-1952, 1954-1955, 1961, 2009-2010)</a:t>
            </a:r>
            <a:endParaRPr lang="tr-T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Her üye </a:t>
            </a:r>
            <a:r>
              <a:rPr lang="tr-TR" b="1" dirty="0" smtClean="0">
                <a:solidFill>
                  <a:schemeClr val="bg1"/>
                </a:solidFill>
              </a:rPr>
              <a:t>bir oy</a:t>
            </a:r>
            <a:r>
              <a:rPr lang="tr-TR" dirty="0" smtClean="0">
                <a:solidFill>
                  <a:schemeClr val="bg1"/>
                </a:solidFill>
              </a:rPr>
              <a:t> hakkına sahip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Karar yetersayısı</a:t>
            </a:r>
          </a:p>
          <a:p>
            <a:pPr lvl="2"/>
            <a:r>
              <a:rPr lang="tr-TR" dirty="0" smtClean="0">
                <a:solidFill>
                  <a:schemeClr val="bg1"/>
                </a:solidFill>
              </a:rPr>
              <a:t>Usule ilişkin kararlar</a:t>
            </a:r>
          </a:p>
          <a:p>
            <a:pPr lvl="2"/>
            <a:r>
              <a:rPr lang="tr-TR" dirty="0" smtClean="0">
                <a:solidFill>
                  <a:schemeClr val="bg1"/>
                </a:solidFill>
              </a:rPr>
              <a:t>Esasa ilişkin kararlar</a:t>
            </a:r>
          </a:p>
          <a:p>
            <a:pPr lvl="2"/>
            <a:endParaRPr lang="tr-TR" dirty="0" smtClean="0">
              <a:solidFill>
                <a:schemeClr val="bg1"/>
              </a:solidFill>
            </a:endParaRP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İlke : </a:t>
            </a:r>
            <a:r>
              <a:rPr lang="tr-TR" b="1" dirty="0" smtClean="0">
                <a:solidFill>
                  <a:schemeClr val="bg1"/>
                </a:solidFill>
              </a:rPr>
              <a:t>9/15 oyçokluğu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Veto hakkı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Çifte veto</a:t>
            </a:r>
          </a:p>
          <a:p>
            <a:pPr lvl="2"/>
            <a:endParaRPr lang="tr-TR" dirty="0" smtClean="0">
              <a:solidFill>
                <a:schemeClr val="bg1"/>
              </a:solidFill>
            </a:endParaRPr>
          </a:p>
          <a:p>
            <a:pPr lvl="2">
              <a:buNone/>
            </a:pP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4" name="3 Sağ Ayraç"/>
          <p:cNvSpPr/>
          <p:nvPr/>
        </p:nvSpPr>
        <p:spPr>
          <a:xfrm>
            <a:off x="3059832" y="4941168"/>
            <a:ext cx="504056" cy="936104"/>
          </a:xfrm>
          <a:prstGeom prst="rightBrace">
            <a:avLst/>
          </a:prstGeom>
          <a:ln w="31750" cmpd="sng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3779912" y="4941168"/>
            <a:ext cx="276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i="1" dirty="0" smtClean="0">
                <a:solidFill>
                  <a:schemeClr val="bg1"/>
                </a:solidFill>
              </a:rPr>
              <a:t>sürekli üyeler</a:t>
            </a:r>
            <a:endParaRPr lang="tr-TR" sz="3600" b="1" i="1" dirty="0">
              <a:solidFill>
                <a:schemeClr val="bg1"/>
              </a:solidFill>
            </a:endParaRPr>
          </a:p>
        </p:txBody>
      </p:sp>
      <p:pic>
        <p:nvPicPr>
          <p:cNvPr id="6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  <p:sp>
        <p:nvSpPr>
          <p:cNvPr id="8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GÜVENLİK KONSEYİ</a:t>
            </a:r>
            <a:endParaRPr lang="tr-TR" sz="2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GÜVENLİK KONSEYİ’NİN</a:t>
            </a:r>
            <a:br>
              <a:rPr lang="tr-TR" sz="4000" b="1" dirty="0" smtClean="0">
                <a:solidFill>
                  <a:schemeClr val="bg1"/>
                </a:solidFill>
              </a:rPr>
            </a:br>
            <a:r>
              <a:rPr lang="tr-TR" sz="4000" b="1" dirty="0" smtClean="0">
                <a:solidFill>
                  <a:schemeClr val="bg1"/>
                </a:solidFill>
              </a:rPr>
              <a:t>GÖREVLERİ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814514"/>
            <a:ext cx="8229600" cy="461488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İlke : Uluslararası barış ve güvenliği sağlamak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Bağlayıcı karar alma yetkisi</a:t>
            </a:r>
            <a:r>
              <a:rPr lang="tr-TR" dirty="0" smtClean="0">
                <a:solidFill>
                  <a:schemeClr val="bg1"/>
                </a:solidFill>
              </a:rPr>
              <a:t>	</a:t>
            </a:r>
          </a:p>
          <a:p>
            <a:pPr lvl="2"/>
            <a:r>
              <a:rPr lang="tr-TR" dirty="0" smtClean="0">
                <a:solidFill>
                  <a:schemeClr val="bg1"/>
                </a:solidFill>
              </a:rPr>
              <a:t>BM Antlaşması’nın 7. Bölümü </a:t>
            </a:r>
            <a:r>
              <a:rPr lang="tr-TR" b="1" dirty="0" smtClean="0">
                <a:solidFill>
                  <a:schemeClr val="bg1"/>
                </a:solidFill>
              </a:rPr>
              <a:t>(m. 39 </a:t>
            </a:r>
            <a:r>
              <a:rPr lang="tr-TR" b="1" dirty="0" err="1" smtClean="0">
                <a:solidFill>
                  <a:schemeClr val="bg1"/>
                </a:solidFill>
              </a:rPr>
              <a:t>vd</a:t>
            </a:r>
            <a:r>
              <a:rPr lang="tr-TR" b="1" dirty="0" smtClean="0">
                <a:solidFill>
                  <a:schemeClr val="bg1"/>
                </a:solidFill>
              </a:rPr>
              <a:t>.)</a:t>
            </a:r>
          </a:p>
          <a:p>
            <a:pPr lvl="3"/>
            <a:r>
              <a:rPr lang="tr-TR" dirty="0" smtClean="0">
                <a:solidFill>
                  <a:schemeClr val="bg1"/>
                </a:solidFill>
              </a:rPr>
              <a:t>uluslararası barış ve güvenliğin tehdit edilmesi</a:t>
            </a:r>
          </a:p>
          <a:p>
            <a:pPr lvl="3"/>
            <a:r>
              <a:rPr lang="tr-TR" dirty="0" smtClean="0">
                <a:solidFill>
                  <a:schemeClr val="bg1"/>
                </a:solidFill>
              </a:rPr>
              <a:t>uluslararası barış ve güvenliğin ihlali</a:t>
            </a:r>
          </a:p>
          <a:p>
            <a:pPr lvl="3"/>
            <a:r>
              <a:rPr lang="tr-TR" dirty="0" smtClean="0">
                <a:solidFill>
                  <a:schemeClr val="bg1"/>
                </a:solidFill>
              </a:rPr>
              <a:t>saldırı (3314 sayılı BM Genel Kurulu Kararı)</a:t>
            </a:r>
          </a:p>
          <a:p>
            <a:pPr lvl="2"/>
            <a:r>
              <a:rPr lang="tr-TR" dirty="0" smtClean="0">
                <a:solidFill>
                  <a:schemeClr val="bg1"/>
                </a:solidFill>
              </a:rPr>
              <a:t>Kuvvet kullanmaya varmayan önlemler </a:t>
            </a:r>
            <a:r>
              <a:rPr lang="tr-TR" b="1" dirty="0" smtClean="0">
                <a:solidFill>
                  <a:schemeClr val="bg1"/>
                </a:solidFill>
              </a:rPr>
              <a:t>(m. 41)</a:t>
            </a:r>
          </a:p>
          <a:p>
            <a:pPr lvl="2"/>
            <a:r>
              <a:rPr lang="tr-TR" dirty="0" smtClean="0">
                <a:solidFill>
                  <a:schemeClr val="bg1"/>
                </a:solidFill>
              </a:rPr>
              <a:t>Kuvvet kullanma içeren önlemler </a:t>
            </a:r>
            <a:r>
              <a:rPr lang="tr-TR" b="1" dirty="0" smtClean="0">
                <a:solidFill>
                  <a:schemeClr val="bg1"/>
                </a:solidFill>
              </a:rPr>
              <a:t>(m. 42)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1685924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Tavsiye kararı alma yetkisi</a:t>
            </a:r>
          </a:p>
          <a:p>
            <a:pPr lvl="1"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BM Antlaşması’nın 6. Bölümü </a:t>
            </a:r>
            <a:r>
              <a:rPr lang="tr-TR" b="1" dirty="0" smtClean="0">
                <a:solidFill>
                  <a:schemeClr val="bg1"/>
                </a:solidFill>
              </a:rPr>
              <a:t>(m. 33 </a:t>
            </a:r>
            <a:r>
              <a:rPr lang="tr-TR" b="1" dirty="0" err="1" smtClean="0">
                <a:solidFill>
                  <a:schemeClr val="bg1"/>
                </a:solidFill>
              </a:rPr>
              <a:t>vd</a:t>
            </a:r>
            <a:r>
              <a:rPr lang="tr-TR" b="1" dirty="0" smtClean="0">
                <a:solidFill>
                  <a:schemeClr val="bg1"/>
                </a:solidFill>
              </a:rPr>
              <a:t>.)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</a:p>
          <a:p>
            <a:pPr lvl="1">
              <a:buNone/>
            </a:pPr>
            <a:r>
              <a:rPr lang="tr-TR" dirty="0" smtClean="0">
                <a:solidFill>
                  <a:schemeClr val="bg1"/>
                </a:solidFill>
              </a:rPr>
              <a:t>	Uyuşmazlıkların barışçıl çözümü</a:t>
            </a: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5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  <p:sp>
        <p:nvSpPr>
          <p:cNvPr id="7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GÜVENLİK KONSEYİ’NİN</a:t>
            </a:r>
            <a:br>
              <a:rPr lang="tr-TR" sz="4000" b="1" dirty="0" smtClean="0">
                <a:solidFill>
                  <a:schemeClr val="bg1"/>
                </a:solidFill>
              </a:rPr>
            </a:br>
            <a:r>
              <a:rPr lang="tr-TR" sz="4000" b="1" dirty="0" smtClean="0">
                <a:solidFill>
                  <a:schemeClr val="bg1"/>
                </a:solidFill>
              </a:rPr>
              <a:t>GÖREVLERİ</a:t>
            </a:r>
            <a:endParaRPr lang="tr-T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800" b="1" dirty="0" smtClean="0">
                <a:solidFill>
                  <a:schemeClr val="bg1"/>
                </a:solidFill>
              </a:rPr>
              <a:t>KUVVET KULLANMA YASAĞI</a:t>
            </a:r>
            <a:br>
              <a:rPr lang="tr-TR" sz="4800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2/4)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BM Antlaşması </a:t>
            </a:r>
            <a:r>
              <a:rPr lang="tr-TR" b="1" dirty="0" smtClean="0">
                <a:solidFill>
                  <a:schemeClr val="bg1"/>
                </a:solidFill>
              </a:rPr>
              <a:t>m. 2/4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BM Amaçlarına aykırı biçimde veya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Bir devletin toprak bütünlüğüne veya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siyasal bağımsızlığına aykırı şekilde</a:t>
            </a:r>
          </a:p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kuvvet kullanımı</a:t>
            </a:r>
          </a:p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kuvvet kullanma tehdidi</a:t>
            </a:r>
          </a:p>
          <a:p>
            <a:pPr lvl="1">
              <a:buNone/>
            </a:pPr>
            <a:r>
              <a:rPr lang="tr-TR" dirty="0" smtClean="0">
                <a:solidFill>
                  <a:schemeClr val="bg1"/>
                </a:solidFill>
              </a:rPr>
              <a:t>yasaktır</a:t>
            </a:r>
            <a:r>
              <a:rPr lang="tr-TR" dirty="0">
                <a:solidFill>
                  <a:schemeClr val="bg1"/>
                </a:solidFill>
              </a:rPr>
              <a:t>.</a:t>
            </a:r>
            <a:endParaRPr lang="tr-T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8"/>
          <p:cNvSpPr txBox="1"/>
          <p:nvPr/>
        </p:nvSpPr>
        <p:spPr>
          <a:xfrm>
            <a:off x="611560" y="64440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kaynak </a:t>
            </a:r>
            <a:r>
              <a:rPr lang="tr-TR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http://www.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unicankara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org.tr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doc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_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pdf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chart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_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turkce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pdf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KUVVET KULLANMA YASAĞI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714348" y="2071678"/>
            <a:ext cx="81439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Birleşmiş Milletler örgütü ve üyeleri, </a:t>
            </a:r>
            <a:r>
              <a:rPr lang="tr-TR" b="1" dirty="0" smtClean="0"/>
              <a:t>1. maddede belirtilen amaçlara</a:t>
            </a:r>
            <a:r>
              <a:rPr lang="tr-TR" dirty="0" smtClean="0"/>
              <a:t> ulaşmak üzere aşağıdaki ilkelere uygun biçimde hareket edeceklerdir :</a:t>
            </a:r>
          </a:p>
          <a:p>
            <a:endParaRPr lang="tr-TR" dirty="0" smtClean="0"/>
          </a:p>
          <a:p>
            <a:r>
              <a:rPr lang="tr-TR" dirty="0" smtClean="0"/>
              <a:t>(…)</a:t>
            </a:r>
          </a:p>
          <a:p>
            <a:endParaRPr lang="tr-TR" dirty="0" smtClean="0"/>
          </a:p>
          <a:p>
            <a:r>
              <a:rPr lang="tr-TR" b="1" dirty="0" smtClean="0"/>
              <a:t>4. </a:t>
            </a:r>
            <a:r>
              <a:rPr lang="tr-TR" dirty="0" smtClean="0"/>
              <a:t>Tüm üyeler, uluslararası ilişkilerinde </a:t>
            </a:r>
            <a:r>
              <a:rPr lang="tr-TR" b="1" dirty="0" smtClean="0"/>
              <a:t>gerek </a:t>
            </a:r>
            <a:r>
              <a:rPr lang="tr-TR" dirty="0" smtClean="0"/>
              <a:t>herhangi bir başka devletin </a:t>
            </a:r>
            <a:r>
              <a:rPr lang="tr-TR" b="1" dirty="0" smtClean="0"/>
              <a:t>toprak bütünlüğüne</a:t>
            </a:r>
            <a:r>
              <a:rPr lang="tr-TR" dirty="0" smtClean="0"/>
              <a:t> ya da </a:t>
            </a:r>
            <a:r>
              <a:rPr lang="tr-TR" b="1" dirty="0" smtClean="0"/>
              <a:t>siyasal bağımsızlığa </a:t>
            </a:r>
            <a:r>
              <a:rPr lang="tr-TR" dirty="0" smtClean="0"/>
              <a:t>karşı, </a:t>
            </a:r>
            <a:r>
              <a:rPr lang="tr-TR" b="1" dirty="0" smtClean="0"/>
              <a:t>gerek Birleşmiş </a:t>
            </a:r>
            <a:r>
              <a:rPr lang="tr-TR" b="1" dirty="0" err="1" smtClean="0"/>
              <a:t>Milletler’in</a:t>
            </a:r>
            <a:r>
              <a:rPr lang="tr-TR" b="1" dirty="0" smtClean="0"/>
              <a:t> Amaçları ile bağdaşmayacak herhangi bir biçimde </a:t>
            </a:r>
            <a:r>
              <a:rPr lang="tr-TR" b="1" dirty="0" smtClean="0">
                <a:solidFill>
                  <a:schemeClr val="bg1"/>
                </a:solidFill>
              </a:rPr>
              <a:t>kuvvet kullanma tehdidine ya da kuvvet kullanılmasına </a:t>
            </a:r>
            <a:r>
              <a:rPr lang="tr-TR" dirty="0" smtClean="0"/>
              <a:t>başvurmaktan kaçınırlar.</a:t>
            </a:r>
          </a:p>
          <a:p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(…)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Metin kutusu 9"/>
          <p:cNvSpPr txBox="1"/>
          <p:nvPr/>
        </p:nvSpPr>
        <p:spPr>
          <a:xfrm>
            <a:off x="611560" y="119675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BM Antlaşması, m. 2/4</a:t>
            </a:r>
            <a:endParaRPr lang="tr-TR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1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179</Words>
  <Application>Microsoft Office PowerPoint</Application>
  <PresentationFormat>Ekran Gösterisi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GÜVENLİK KONSEYİ (BM Antlaşması, m. 23 vd.)</vt:lpstr>
      <vt:lpstr>GÜVENLİK KONSEYİ</vt:lpstr>
      <vt:lpstr>GÜVENLİK KONSEYİ</vt:lpstr>
      <vt:lpstr>GÜVENLİK KONSEYİ’NİN GÖREVLERİ</vt:lpstr>
      <vt:lpstr>GÜVENLİK KONSEYİ’NİN GÖREVLERİ</vt:lpstr>
      <vt:lpstr>KUVVET KULLANMA YASAĞI (BM Antlaşması, m. 2/4)</vt:lpstr>
      <vt:lpstr>KUVVET KULLANMA YASAĞI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282</cp:revision>
  <dcterms:modified xsi:type="dcterms:W3CDTF">2018-02-15T15:59:02Z</dcterms:modified>
</cp:coreProperties>
</file>