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4"/>
  </p:notesMasterIdLst>
  <p:sldIdLst>
    <p:sldId id="391" r:id="rId2"/>
    <p:sldId id="393" r:id="rId3"/>
    <p:sldId id="394" r:id="rId4"/>
    <p:sldId id="543" r:id="rId5"/>
    <p:sldId id="396" r:id="rId6"/>
    <p:sldId id="409" r:id="rId7"/>
    <p:sldId id="410" r:id="rId8"/>
    <p:sldId id="411" r:id="rId9"/>
    <p:sldId id="412" r:id="rId10"/>
    <p:sldId id="413" r:id="rId11"/>
    <p:sldId id="414" r:id="rId12"/>
    <p:sldId id="415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6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867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853B1-EE1F-41BB-BBB9-8BE8464D1839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853B1-EE1F-41BB-BBB9-8BE8464D1839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853B1-EE1F-41BB-BBB9-8BE8464D1839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853B1-EE1F-41BB-BBB9-8BE8464D1839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853B1-EE1F-41BB-BBB9-8BE8464D1839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755576" y="5373216"/>
            <a:ext cx="7772400" cy="1199704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tr-TR" dirty="0" smtClean="0">
                <a:solidFill>
                  <a:srgbClr val="FF0000"/>
                </a:solidFill>
              </a:rPr>
              <a:t>     </a:t>
            </a:r>
          </a:p>
          <a:p>
            <a:pPr algn="ctr">
              <a:spcBef>
                <a:spcPts val="0"/>
              </a:spcBef>
            </a:pPr>
            <a:r>
              <a:rPr lang="tr-TR" sz="3200" b="1" dirty="0" smtClean="0">
                <a:solidFill>
                  <a:schemeClr val="tx2"/>
                </a:solidFill>
              </a:rPr>
              <a:t>http://www.un.org/ </a:t>
            </a:r>
            <a:endParaRPr lang="tr-TR" sz="3200" b="1" dirty="0">
              <a:solidFill>
                <a:schemeClr val="tx2"/>
              </a:solidFill>
            </a:endParaRPr>
          </a:p>
        </p:txBody>
      </p:sp>
      <p:pic>
        <p:nvPicPr>
          <p:cNvPr id="4" name="3 Resim" descr="Un-flag-square.png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607344" y="1412776"/>
            <a:ext cx="4052888" cy="4052888"/>
          </a:xfrm>
          <a:prstGeom prst="rect">
            <a:avLst/>
          </a:prstGeom>
        </p:spPr>
      </p:pic>
      <p:sp>
        <p:nvSpPr>
          <p:cNvPr id="6" name="1 Başlık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smtClean="0">
                <a:solidFill>
                  <a:schemeClr val="bg1"/>
                </a:solidFill>
              </a:rPr>
              <a:t>BİRLEŞMİŞ MİLLETLER</a:t>
            </a:r>
            <a:endParaRPr lang="tr-T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VESAYET KONSEYİ</a:t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sz="2700" b="1" dirty="0" smtClean="0">
                <a:solidFill>
                  <a:schemeClr val="bg1"/>
                </a:solidFill>
              </a:rPr>
              <a:t>(BM Antlaşması, m. 86 vd.)</a:t>
            </a:r>
            <a:endParaRPr lang="tr-TR" sz="2700" b="1" dirty="0">
              <a:solidFill>
                <a:schemeClr val="bg1"/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Görevleri</a:t>
            </a:r>
          </a:p>
          <a:p>
            <a:endParaRPr lang="tr-TR" dirty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/>
                </a:solidFill>
              </a:rPr>
              <a:t>Oluşumu</a:t>
            </a:r>
          </a:p>
          <a:p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/>
                </a:solidFill>
              </a:rPr>
              <a:t>Kararlar</a:t>
            </a:r>
          </a:p>
          <a:p>
            <a:pPr lvl="1"/>
            <a:r>
              <a:rPr lang="tr-TR" dirty="0" smtClean="0">
                <a:solidFill>
                  <a:schemeClr val="bg1"/>
                </a:solidFill>
              </a:rPr>
              <a:t>Her üye </a:t>
            </a:r>
            <a:r>
              <a:rPr lang="tr-TR" b="1" dirty="0" smtClean="0">
                <a:solidFill>
                  <a:schemeClr val="bg1"/>
                </a:solidFill>
              </a:rPr>
              <a:t>bir oy</a:t>
            </a:r>
          </a:p>
          <a:p>
            <a:pPr lvl="1"/>
            <a:r>
              <a:rPr lang="tr-TR" b="1" dirty="0" smtClean="0">
                <a:solidFill>
                  <a:schemeClr val="bg1"/>
                </a:solidFill>
              </a:rPr>
              <a:t>Oyçokluğu</a:t>
            </a:r>
            <a:endParaRPr lang="tr-TR" dirty="0" smtClean="0">
              <a:solidFill>
                <a:schemeClr val="bg1"/>
              </a:solidFill>
            </a:endParaRPr>
          </a:p>
          <a:p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/>
                </a:solidFill>
              </a:rPr>
              <a:t>1994 yılından beri </a:t>
            </a:r>
            <a:r>
              <a:rPr lang="tr-TR" b="1" dirty="0" smtClean="0">
                <a:solidFill>
                  <a:schemeClr val="bg1">
                    <a:lumMod val="95000"/>
                  </a:schemeClr>
                </a:solidFill>
              </a:rPr>
              <a:t>fiilen</a:t>
            </a:r>
            <a:r>
              <a:rPr lang="tr-TR" b="1" dirty="0" smtClean="0">
                <a:solidFill>
                  <a:schemeClr val="bg1"/>
                </a:solidFill>
              </a:rPr>
              <a:t> </a:t>
            </a:r>
            <a:r>
              <a:rPr lang="tr-TR" dirty="0" smtClean="0">
                <a:solidFill>
                  <a:schemeClr val="bg1"/>
                </a:solidFill>
              </a:rPr>
              <a:t>hiçbir işlevi yoktur.</a:t>
            </a:r>
            <a:endParaRPr lang="tr-TR" dirty="0">
              <a:solidFill>
                <a:schemeClr val="bg1"/>
              </a:solidFill>
            </a:endParaRPr>
          </a:p>
        </p:txBody>
      </p:sp>
      <p:pic>
        <p:nvPicPr>
          <p:cNvPr id="4" name="4 Resim" descr="Un-flag-squa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0592" y="404664"/>
            <a:ext cx="1215752" cy="1296144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endParaRPr lang="tr-TR" b="1" dirty="0" smtClean="0">
              <a:solidFill>
                <a:schemeClr val="bg1"/>
              </a:solidFill>
            </a:endParaRPr>
          </a:p>
          <a:p>
            <a:r>
              <a:rPr lang="tr-TR" b="1" dirty="0" smtClean="0">
                <a:solidFill>
                  <a:schemeClr val="bg1"/>
                </a:solidFill>
              </a:rPr>
              <a:t>Genel Kurul</a:t>
            </a:r>
            <a:r>
              <a:rPr lang="tr-TR" dirty="0" smtClean="0">
                <a:solidFill>
                  <a:schemeClr val="bg1"/>
                </a:solidFill>
              </a:rPr>
              <a:t> tarafından 3 yıl için seçilen </a:t>
            </a:r>
            <a:r>
              <a:rPr lang="tr-TR" b="1" dirty="0" smtClean="0">
                <a:solidFill>
                  <a:schemeClr val="bg1"/>
                </a:solidFill>
              </a:rPr>
              <a:t>54 üye</a:t>
            </a:r>
          </a:p>
          <a:p>
            <a:pPr marL="0" indent="0">
              <a:buNone/>
            </a:pPr>
            <a:endParaRPr lang="tr-TR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tr-TR" b="1" dirty="0" smtClean="0">
                <a:solidFill>
                  <a:schemeClr val="bg1">
                    <a:lumMod val="95000"/>
                  </a:schemeClr>
                </a:solidFill>
              </a:rPr>
              <a:t>Görevleri</a:t>
            </a:r>
          </a:p>
          <a:p>
            <a:pPr lvl="1"/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ekonomik, toplumsal, kültürel alanlar ile eğitim, sağlık ve insan haklarının korunması</a:t>
            </a:r>
          </a:p>
          <a:p>
            <a:pPr lvl="1"/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Genel Kurul ile üyelerine tavsiyelerde bulunmak</a:t>
            </a:r>
          </a:p>
          <a:p>
            <a:endParaRPr lang="tr-TR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Görev alanı ile ilgili antlaşmaları hazırlar ve tavsiye eder.</a:t>
            </a:r>
          </a:p>
        </p:txBody>
      </p:sp>
      <p:sp>
        <p:nvSpPr>
          <p:cNvPr id="5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smtClean="0">
                <a:solidFill>
                  <a:schemeClr val="bg1"/>
                </a:solidFill>
              </a:rPr>
              <a:t>EKONOMİK VE SOSYAL KONSEY</a:t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sz="2700" b="1" dirty="0" smtClean="0">
                <a:solidFill>
                  <a:schemeClr val="bg1"/>
                </a:solidFill>
              </a:rPr>
              <a:t>(BM Antlaşması, m. 61 vd.)</a:t>
            </a:r>
            <a:endParaRPr lang="tr-TR" sz="2700" b="1" dirty="0">
              <a:solidFill>
                <a:schemeClr val="bg1"/>
              </a:solidFill>
            </a:endParaRPr>
          </a:p>
        </p:txBody>
      </p:sp>
      <p:pic>
        <p:nvPicPr>
          <p:cNvPr id="6" name="4 Resim" descr="Un-flag-squa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0592" y="404664"/>
            <a:ext cx="1215752" cy="1296144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SEKRETERLİK</a:t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sz="2700" b="1" dirty="0" smtClean="0">
                <a:solidFill>
                  <a:schemeClr val="bg1"/>
                </a:solidFill>
              </a:rPr>
              <a:t>(BM Antlaşması, m. 97 vd.)</a:t>
            </a:r>
            <a:endParaRPr lang="tr-TR" sz="2700" b="1" dirty="0">
              <a:solidFill>
                <a:schemeClr val="bg1"/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Seçimi</a:t>
            </a:r>
          </a:p>
          <a:p>
            <a:pPr lvl="1"/>
            <a:r>
              <a:rPr lang="tr-TR" dirty="0" smtClean="0">
                <a:solidFill>
                  <a:schemeClr val="bg1"/>
                </a:solidFill>
              </a:rPr>
              <a:t>Güvenlik Konseyi’nin tavsiyesi</a:t>
            </a:r>
          </a:p>
          <a:p>
            <a:pPr lvl="1"/>
            <a:r>
              <a:rPr lang="tr-TR" dirty="0" smtClean="0">
                <a:solidFill>
                  <a:schemeClr val="bg1"/>
                </a:solidFill>
              </a:rPr>
              <a:t>Genel Kurul kararı</a:t>
            </a:r>
          </a:p>
          <a:p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/>
                </a:solidFill>
              </a:rPr>
              <a:t>BM’nin diğer Ana Organlarının vereceği işleri yerine getirir.</a:t>
            </a:r>
          </a:p>
          <a:p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/>
                </a:solidFill>
              </a:rPr>
              <a:t>Uluslararası barış ve güvenlikle ilgili konularda Güvenlik Konseyi’nin dikkatini çekebilir.</a:t>
            </a:r>
          </a:p>
          <a:p>
            <a:endParaRPr lang="tr-TR" dirty="0">
              <a:solidFill>
                <a:schemeClr val="bg1"/>
              </a:solidFill>
            </a:endParaRPr>
          </a:p>
        </p:txBody>
      </p:sp>
      <p:pic>
        <p:nvPicPr>
          <p:cNvPr id="4" name="4 Resim" descr="Un-flag-squa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0592" y="404664"/>
            <a:ext cx="1215752" cy="1296144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900" b="1" cap="all" dirty="0" smtClean="0">
                <a:solidFill>
                  <a:schemeClr val="bg1"/>
                </a:solidFill>
              </a:rPr>
              <a:t>BM’</a:t>
            </a:r>
            <a:r>
              <a:rPr lang="tr-TR" sz="4900" b="1" dirty="0" smtClean="0">
                <a:solidFill>
                  <a:schemeClr val="bg1"/>
                </a:solidFill>
              </a:rPr>
              <a:t>nin</a:t>
            </a:r>
            <a:r>
              <a:rPr lang="tr-TR" sz="4900" b="1" cap="all" dirty="0" smtClean="0">
                <a:solidFill>
                  <a:schemeClr val="bg1"/>
                </a:solidFill>
              </a:rPr>
              <a:t> </a:t>
            </a:r>
            <a:r>
              <a:rPr lang="tr-TR" sz="4900" b="1" cap="all" dirty="0" err="1" smtClean="0">
                <a:solidFill>
                  <a:schemeClr val="bg1"/>
                </a:solidFill>
              </a:rPr>
              <a:t>AmaçlarI</a:t>
            </a:r>
            <a:r>
              <a:rPr lang="tr-TR" sz="4900" b="1" cap="all" dirty="0" smtClean="0">
                <a:solidFill>
                  <a:schemeClr val="bg1"/>
                </a:solidFill>
              </a:rPr>
              <a:t/>
            </a:r>
            <a:br>
              <a:rPr lang="tr-TR" sz="4900" b="1" cap="all" dirty="0" smtClean="0">
                <a:solidFill>
                  <a:schemeClr val="bg1"/>
                </a:solidFill>
              </a:rPr>
            </a:br>
            <a:r>
              <a:rPr lang="tr-TR" sz="2700" b="1" dirty="0" smtClean="0">
                <a:solidFill>
                  <a:schemeClr val="bg1"/>
                </a:solidFill>
              </a:rPr>
              <a:t>(BM Antlaşması, m. 1)</a:t>
            </a:r>
            <a:endParaRPr lang="tr-TR" sz="2700" b="1" dirty="0">
              <a:solidFill>
                <a:schemeClr val="bg1"/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b="1" dirty="0" smtClean="0">
                <a:solidFill>
                  <a:schemeClr val="bg1"/>
                </a:solidFill>
              </a:rPr>
              <a:t>Uluslararası barış ve güvenliği</a:t>
            </a:r>
            <a:r>
              <a:rPr lang="tr-TR" dirty="0" smtClean="0">
                <a:solidFill>
                  <a:schemeClr val="bg1"/>
                </a:solidFill>
              </a:rPr>
              <a:t> sağlamak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solidFill>
                  <a:schemeClr val="bg1"/>
                </a:solidFill>
              </a:rPr>
              <a:t>Uluslar arasında </a:t>
            </a:r>
            <a:r>
              <a:rPr lang="tr-TR" b="1" dirty="0" smtClean="0">
                <a:solidFill>
                  <a:schemeClr val="bg1"/>
                </a:solidFill>
              </a:rPr>
              <a:t>dostça ilişkiler</a:t>
            </a:r>
            <a:r>
              <a:rPr lang="tr-TR" dirty="0" smtClean="0">
                <a:solidFill>
                  <a:schemeClr val="bg1"/>
                </a:solidFill>
              </a:rPr>
              <a:t> geliştirmek ve </a:t>
            </a:r>
            <a:r>
              <a:rPr lang="tr-TR" b="1" dirty="0" smtClean="0">
                <a:solidFill>
                  <a:schemeClr val="bg1"/>
                </a:solidFill>
              </a:rPr>
              <a:t>evrensel barışı </a:t>
            </a:r>
            <a:r>
              <a:rPr lang="tr-TR" dirty="0" smtClean="0">
                <a:solidFill>
                  <a:schemeClr val="bg1"/>
                </a:solidFill>
              </a:rPr>
              <a:t>güçlendirmek</a:t>
            </a:r>
          </a:p>
          <a:p>
            <a:pPr algn="just">
              <a:lnSpc>
                <a:spcPct val="150000"/>
              </a:lnSpc>
            </a:pPr>
            <a:r>
              <a:rPr lang="tr-TR" b="1" dirty="0" smtClean="0">
                <a:solidFill>
                  <a:schemeClr val="bg1"/>
                </a:solidFill>
              </a:rPr>
              <a:t>Uluslararası işbirliği</a:t>
            </a:r>
            <a:r>
              <a:rPr lang="tr-TR" dirty="0" smtClean="0">
                <a:solidFill>
                  <a:schemeClr val="bg1"/>
                </a:solidFill>
              </a:rPr>
              <a:t>ni sağlamak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solidFill>
                  <a:schemeClr val="bg1"/>
                </a:solidFill>
              </a:rPr>
              <a:t>Uluslararası </a:t>
            </a:r>
            <a:r>
              <a:rPr lang="tr-TR" b="1" dirty="0" smtClean="0">
                <a:solidFill>
                  <a:schemeClr val="bg1"/>
                </a:solidFill>
              </a:rPr>
              <a:t>sorunların çözüm merkezi </a:t>
            </a:r>
            <a:r>
              <a:rPr lang="tr-TR" dirty="0" smtClean="0">
                <a:solidFill>
                  <a:schemeClr val="bg1"/>
                </a:solidFill>
              </a:rPr>
              <a:t>olmak</a:t>
            </a:r>
          </a:p>
        </p:txBody>
      </p:sp>
      <p:pic>
        <p:nvPicPr>
          <p:cNvPr id="4" name="4 Resim" descr="Un-flag-squar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0592" y="404664"/>
            <a:ext cx="1215752" cy="1296144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cap="all" dirty="0" smtClean="0">
                <a:solidFill>
                  <a:schemeClr val="bg1"/>
                </a:solidFill>
              </a:rPr>
              <a:t>BM’</a:t>
            </a:r>
            <a:r>
              <a:rPr lang="tr-TR" b="1" dirty="0" smtClean="0">
                <a:solidFill>
                  <a:schemeClr val="bg1"/>
                </a:solidFill>
              </a:rPr>
              <a:t>nin</a:t>
            </a:r>
            <a:r>
              <a:rPr lang="tr-TR" b="1" cap="all" dirty="0" smtClean="0">
                <a:solidFill>
                  <a:schemeClr val="bg1"/>
                </a:solidFill>
              </a:rPr>
              <a:t> TEMEL İLKELERİ</a:t>
            </a:r>
            <a:br>
              <a:rPr lang="tr-TR" b="1" cap="all" dirty="0" smtClean="0">
                <a:solidFill>
                  <a:schemeClr val="bg1"/>
                </a:solidFill>
              </a:rPr>
            </a:br>
            <a:r>
              <a:rPr lang="tr-TR" sz="2400" b="1" dirty="0" smtClean="0">
                <a:solidFill>
                  <a:schemeClr val="bg1"/>
                </a:solidFill>
              </a:rPr>
              <a:t>(BM Antlaşması, m. 2)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67544" y="1855365"/>
            <a:ext cx="8229600" cy="452596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tr-TR" dirty="0" smtClean="0">
                <a:solidFill>
                  <a:schemeClr val="bg1"/>
                </a:solidFill>
              </a:rPr>
              <a:t>Devletlerin </a:t>
            </a:r>
            <a:r>
              <a:rPr lang="tr-TR" b="1" dirty="0" smtClean="0">
                <a:solidFill>
                  <a:schemeClr val="bg1"/>
                </a:solidFill>
              </a:rPr>
              <a:t>egemen eşitliği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Yükümlülüklerin </a:t>
            </a:r>
            <a:r>
              <a:rPr lang="tr-TR" b="1" dirty="0" smtClean="0">
                <a:solidFill>
                  <a:schemeClr val="bg1">
                    <a:lumMod val="95000"/>
                  </a:schemeClr>
                </a:solidFill>
              </a:rPr>
              <a:t>iyi niyet</a:t>
            </a:r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le yerine getirilmesi</a:t>
            </a:r>
          </a:p>
          <a:p>
            <a:pPr algn="just"/>
            <a:r>
              <a:rPr lang="tr-TR" dirty="0" smtClean="0">
                <a:solidFill>
                  <a:schemeClr val="bg1"/>
                </a:solidFill>
              </a:rPr>
              <a:t>Uluslararası </a:t>
            </a:r>
            <a:r>
              <a:rPr lang="tr-TR" b="1" dirty="0" smtClean="0">
                <a:solidFill>
                  <a:schemeClr val="bg1"/>
                </a:solidFill>
              </a:rPr>
              <a:t>uyuşmazlıkların barışçı yollarla çözümü</a:t>
            </a:r>
          </a:p>
          <a:p>
            <a:pPr algn="just">
              <a:lnSpc>
                <a:spcPct val="150000"/>
              </a:lnSpc>
            </a:pPr>
            <a:r>
              <a:rPr lang="tr-TR" b="1" dirty="0" smtClean="0">
                <a:solidFill>
                  <a:schemeClr val="bg1">
                    <a:lumMod val="95000"/>
                  </a:schemeClr>
                </a:solidFill>
              </a:rPr>
              <a:t>Kuvvet kullanma yasağı</a:t>
            </a:r>
          </a:p>
        </p:txBody>
      </p:sp>
      <p:pic>
        <p:nvPicPr>
          <p:cNvPr id="4" name="4 Resim" descr="Un-flag-squar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0592" y="404664"/>
            <a:ext cx="1215752" cy="1296144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cap="all" dirty="0" smtClean="0">
                <a:solidFill>
                  <a:schemeClr val="bg1"/>
                </a:solidFill>
              </a:rPr>
              <a:t>BM’</a:t>
            </a:r>
            <a:r>
              <a:rPr lang="tr-TR" b="1" dirty="0" smtClean="0">
                <a:solidFill>
                  <a:schemeClr val="bg1"/>
                </a:solidFill>
              </a:rPr>
              <a:t>nin</a:t>
            </a:r>
            <a:r>
              <a:rPr lang="tr-TR" b="1" cap="all" dirty="0" smtClean="0">
                <a:solidFill>
                  <a:schemeClr val="bg1"/>
                </a:solidFill>
              </a:rPr>
              <a:t> TEMEL İLKELERİ</a:t>
            </a:r>
            <a:br>
              <a:rPr lang="tr-TR" b="1" cap="all" dirty="0" smtClean="0">
                <a:solidFill>
                  <a:schemeClr val="bg1"/>
                </a:solidFill>
              </a:rPr>
            </a:br>
            <a:r>
              <a:rPr lang="tr-TR" sz="2400" b="1" dirty="0" smtClean="0">
                <a:solidFill>
                  <a:schemeClr val="bg1"/>
                </a:solidFill>
              </a:rPr>
              <a:t>(BM Antlaşması, m. 2)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>
                <a:solidFill>
                  <a:schemeClr val="bg1"/>
                </a:solidFill>
              </a:rPr>
              <a:t>BM eylem ve kararlarına </a:t>
            </a:r>
            <a:r>
              <a:rPr lang="tr-TR" b="1" dirty="0" smtClean="0">
                <a:solidFill>
                  <a:schemeClr val="bg1"/>
                </a:solidFill>
              </a:rPr>
              <a:t>yardımcı olmak</a:t>
            </a:r>
          </a:p>
          <a:p>
            <a:pPr algn="just"/>
            <a:endParaRPr lang="tr-TR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just"/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BM üyesi olmayan devletlerin </a:t>
            </a:r>
            <a:r>
              <a:rPr lang="tr-TR" b="1" dirty="0" smtClean="0">
                <a:solidFill>
                  <a:schemeClr val="bg1">
                    <a:lumMod val="95000"/>
                  </a:schemeClr>
                </a:solidFill>
              </a:rPr>
              <a:t>uluslararası barış ve güvenliğin sağlanması</a:t>
            </a:r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 ilkesine uyması</a:t>
            </a:r>
          </a:p>
          <a:p>
            <a:pPr algn="just"/>
            <a:endParaRPr lang="tr-TR" dirty="0">
              <a:solidFill>
                <a:schemeClr val="bg1">
                  <a:lumMod val="95000"/>
                </a:schemeClr>
              </a:solidFill>
            </a:endParaRPr>
          </a:p>
          <a:p>
            <a:pPr algn="just"/>
            <a:r>
              <a:rPr lang="tr-TR" b="1" dirty="0" smtClean="0">
                <a:solidFill>
                  <a:schemeClr val="bg1"/>
                </a:solidFill>
              </a:rPr>
              <a:t>Ulusal </a:t>
            </a:r>
            <a:r>
              <a:rPr lang="tr-TR" b="1" dirty="0">
                <a:solidFill>
                  <a:schemeClr val="bg1"/>
                </a:solidFill>
              </a:rPr>
              <a:t>yetki</a:t>
            </a:r>
            <a:r>
              <a:rPr lang="tr-TR" dirty="0">
                <a:solidFill>
                  <a:schemeClr val="bg1"/>
                </a:solidFill>
              </a:rPr>
              <a:t>ye giren </a:t>
            </a:r>
            <a:r>
              <a:rPr lang="tr-TR" dirty="0" smtClean="0">
                <a:solidFill>
                  <a:schemeClr val="bg1"/>
                </a:solidFill>
              </a:rPr>
              <a:t>meselelere </a:t>
            </a:r>
            <a:r>
              <a:rPr lang="tr-TR" dirty="0">
                <a:solidFill>
                  <a:schemeClr val="bg1"/>
                </a:solidFill>
              </a:rPr>
              <a:t>BM’nin müdahale </a:t>
            </a:r>
            <a:r>
              <a:rPr lang="tr-TR" dirty="0" smtClean="0">
                <a:solidFill>
                  <a:schemeClr val="bg1"/>
                </a:solidFill>
              </a:rPr>
              <a:t>etmemesi</a:t>
            </a:r>
          </a:p>
        </p:txBody>
      </p:sp>
      <p:pic>
        <p:nvPicPr>
          <p:cNvPr id="4" name="4 Resim" descr="Un-flag-squa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0592" y="404664"/>
            <a:ext cx="1215752" cy="1296144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BM ÜYELERİ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67544" y="1700809"/>
            <a:ext cx="8229600" cy="446449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tr-TR" b="1" dirty="0" smtClean="0">
                <a:solidFill>
                  <a:schemeClr val="bg1"/>
                </a:solidFill>
              </a:rPr>
              <a:t>1945: </a:t>
            </a:r>
            <a:r>
              <a:rPr lang="tr-TR" dirty="0" smtClean="0">
                <a:solidFill>
                  <a:schemeClr val="bg1"/>
                </a:solidFill>
              </a:rPr>
              <a:t>Asli üye olan </a:t>
            </a:r>
            <a:r>
              <a:rPr lang="tr-TR" b="1" dirty="0" smtClean="0">
                <a:solidFill>
                  <a:schemeClr val="bg1"/>
                </a:solidFill>
              </a:rPr>
              <a:t>51 kurucu</a:t>
            </a:r>
            <a:r>
              <a:rPr lang="tr-TR" dirty="0" smtClean="0">
                <a:solidFill>
                  <a:schemeClr val="bg1"/>
                </a:solidFill>
              </a:rPr>
              <a:t> Devlet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tr-TR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tr-TR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tr-TR" b="1" dirty="0" smtClean="0">
                <a:solidFill>
                  <a:schemeClr val="bg1"/>
                </a:solidFill>
              </a:rPr>
              <a:t>2012: 193</a:t>
            </a:r>
            <a:r>
              <a:rPr lang="tr-TR" dirty="0" smtClean="0">
                <a:solidFill>
                  <a:schemeClr val="bg1"/>
                </a:solidFill>
              </a:rPr>
              <a:t> üye Devlet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tr-TR" dirty="0" smtClean="0">
                <a:solidFill>
                  <a:schemeClr val="bg1"/>
                </a:solidFill>
              </a:rPr>
              <a:t>Son üye Güney Sudan (2011)</a:t>
            </a:r>
          </a:p>
        </p:txBody>
      </p:sp>
      <p:pic>
        <p:nvPicPr>
          <p:cNvPr id="7" name="4 Resim" descr="Un-flag-squar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0592" y="404664"/>
            <a:ext cx="1215752" cy="1296144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411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tr-TR" sz="29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tr-TR" sz="29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tr-TR" sz="2900" b="1" dirty="0" smtClean="0">
                <a:solidFill>
                  <a:schemeClr val="bg1"/>
                </a:solidFill>
              </a:rPr>
              <a:t>BM Genel Merkezi</a:t>
            </a:r>
          </a:p>
          <a:p>
            <a:pPr>
              <a:buNone/>
            </a:pPr>
            <a:r>
              <a:rPr lang="tr-TR" sz="2900" b="1" dirty="0" err="1" smtClean="0">
                <a:solidFill>
                  <a:schemeClr val="bg1"/>
                </a:solidFill>
              </a:rPr>
              <a:t>Nev</a:t>
            </a:r>
            <a:r>
              <a:rPr lang="tr-TR" sz="2900" b="1" dirty="0" smtClean="0">
                <a:solidFill>
                  <a:schemeClr val="bg1"/>
                </a:solidFill>
              </a:rPr>
              <a:t> York, ABD</a:t>
            </a:r>
            <a:endParaRPr lang="tr-TR" sz="2900" b="1" dirty="0">
              <a:solidFill>
                <a:schemeClr val="bg1"/>
              </a:solidFill>
            </a:endParaRPr>
          </a:p>
          <a:p>
            <a:pPr>
              <a:buNone/>
            </a:pPr>
            <a:endParaRPr lang="tr-TR" sz="29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tr-TR" sz="2900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tr-TR" sz="2900" b="1" dirty="0" smtClean="0">
                <a:solidFill>
                  <a:schemeClr val="bg1"/>
                </a:solidFill>
              </a:rPr>
              <a:t>BM Ofisleri (Merkezleri)</a:t>
            </a:r>
          </a:p>
          <a:p>
            <a:r>
              <a:rPr lang="tr-TR" sz="2900" b="1" dirty="0" smtClean="0">
                <a:solidFill>
                  <a:schemeClr val="bg1"/>
                </a:solidFill>
              </a:rPr>
              <a:t>Cenevre</a:t>
            </a:r>
          </a:p>
          <a:p>
            <a:r>
              <a:rPr lang="tr-TR" sz="2900" b="1" dirty="0" smtClean="0">
                <a:solidFill>
                  <a:schemeClr val="bg1"/>
                </a:solidFill>
              </a:rPr>
              <a:t>Viyana</a:t>
            </a:r>
          </a:p>
          <a:p>
            <a:r>
              <a:rPr lang="tr-TR" sz="2900" b="1" dirty="0" smtClean="0">
                <a:solidFill>
                  <a:schemeClr val="bg1"/>
                </a:solidFill>
              </a:rPr>
              <a:t>Nairobi</a:t>
            </a:r>
          </a:p>
        </p:txBody>
      </p:sp>
      <p:pic>
        <p:nvPicPr>
          <p:cNvPr id="8" name="3 İçerik Yer Tutucusu" descr="imgun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1340767"/>
            <a:ext cx="3888432" cy="2528921"/>
          </a:xfrm>
          <a:prstGeom prst="rect">
            <a:avLst/>
          </a:prstGeom>
        </p:spPr>
      </p:pic>
      <p:sp>
        <p:nvSpPr>
          <p:cNvPr id="6" name="2 Başlık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tr-TR" b="1" dirty="0" smtClean="0">
                <a:solidFill>
                  <a:schemeClr val="bg1"/>
                </a:solidFill>
              </a:rPr>
              <a:t>BM GENEL MERKEZİ</a:t>
            </a:r>
            <a:endParaRPr lang="tr-TR" b="1" dirty="0">
              <a:solidFill>
                <a:schemeClr val="bg1"/>
              </a:solidFill>
            </a:endParaRPr>
          </a:p>
        </p:txBody>
      </p:sp>
      <p:pic>
        <p:nvPicPr>
          <p:cNvPr id="9" name="4 Resim" descr="Un-flag-squar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60592" y="404664"/>
            <a:ext cx="1215752" cy="1296144"/>
          </a:xfrm>
          <a:prstGeom prst="rect">
            <a:avLst/>
          </a:prstGeom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sz="4900" b="1" dirty="0" smtClean="0">
                <a:solidFill>
                  <a:schemeClr val="bg1"/>
                </a:solidFill>
              </a:rPr>
              <a:t>BM’nin ANA ORGANLARI</a:t>
            </a:r>
            <a:r>
              <a:rPr lang="tr-TR" sz="4800" b="1" dirty="0" smtClean="0">
                <a:solidFill>
                  <a:schemeClr val="bg1"/>
                </a:solidFill>
              </a:rPr>
              <a:t/>
            </a:r>
            <a:br>
              <a:rPr lang="tr-TR" sz="4800" b="1" dirty="0" smtClean="0">
                <a:solidFill>
                  <a:schemeClr val="bg1"/>
                </a:solidFill>
              </a:rPr>
            </a:br>
            <a:r>
              <a:rPr lang="tr-TR" sz="2700" b="1" dirty="0" smtClean="0">
                <a:solidFill>
                  <a:schemeClr val="bg1"/>
                </a:solidFill>
              </a:rPr>
              <a:t>(BM Antlaşması, m. 7)</a:t>
            </a:r>
            <a:endParaRPr lang="tr-TR" sz="2700" b="1" dirty="0">
              <a:solidFill>
                <a:schemeClr val="bg1"/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 b="1" dirty="0" smtClean="0">
                <a:solidFill>
                  <a:schemeClr val="bg1"/>
                </a:solidFill>
              </a:rPr>
              <a:t>Genel Kurul</a:t>
            </a:r>
          </a:p>
          <a:p>
            <a:pPr>
              <a:lnSpc>
                <a:spcPct val="150000"/>
              </a:lnSpc>
            </a:pPr>
            <a:r>
              <a:rPr lang="tr-TR" b="1" dirty="0" smtClean="0">
                <a:solidFill>
                  <a:schemeClr val="bg1"/>
                </a:solidFill>
              </a:rPr>
              <a:t>Güvenlik Konseyi</a:t>
            </a:r>
          </a:p>
          <a:p>
            <a:pPr>
              <a:lnSpc>
                <a:spcPct val="150000"/>
              </a:lnSpc>
            </a:pPr>
            <a:r>
              <a:rPr lang="tr-TR" b="1" dirty="0" smtClean="0">
                <a:solidFill>
                  <a:schemeClr val="bg1"/>
                </a:solidFill>
              </a:rPr>
              <a:t>Ekonomik ve Sosyal Konsey</a:t>
            </a:r>
          </a:p>
          <a:p>
            <a:pPr>
              <a:lnSpc>
                <a:spcPct val="150000"/>
              </a:lnSpc>
            </a:pPr>
            <a:r>
              <a:rPr lang="tr-TR" b="1" dirty="0" smtClean="0">
                <a:solidFill>
                  <a:schemeClr val="bg1"/>
                </a:solidFill>
              </a:rPr>
              <a:t>Vesayet Konseyi</a:t>
            </a:r>
          </a:p>
          <a:p>
            <a:pPr>
              <a:lnSpc>
                <a:spcPct val="150000"/>
              </a:lnSpc>
            </a:pPr>
            <a:r>
              <a:rPr lang="tr-TR" b="1" dirty="0" smtClean="0">
                <a:solidFill>
                  <a:schemeClr val="bg1"/>
                </a:solidFill>
              </a:rPr>
              <a:t>Uluslararası Adalet Divanı</a:t>
            </a:r>
          </a:p>
          <a:p>
            <a:pPr>
              <a:lnSpc>
                <a:spcPct val="150000"/>
              </a:lnSpc>
            </a:pPr>
            <a:r>
              <a:rPr lang="tr-TR" b="1" dirty="0" smtClean="0">
                <a:solidFill>
                  <a:schemeClr val="bg1"/>
                </a:solidFill>
              </a:rPr>
              <a:t>Sekreterlik</a:t>
            </a:r>
          </a:p>
        </p:txBody>
      </p:sp>
      <p:pic>
        <p:nvPicPr>
          <p:cNvPr id="4" name="4 Resim" descr="Un-flag-squa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0592" y="404664"/>
            <a:ext cx="1215752" cy="1296144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GENEL KURUL</a:t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sz="2400" b="1" dirty="0" smtClean="0">
                <a:solidFill>
                  <a:schemeClr val="bg1"/>
                </a:solidFill>
              </a:rPr>
              <a:t>(BM Antlaşması, m. 9 vd.)</a:t>
            </a:r>
            <a:endParaRPr lang="tr-TR" sz="2400" b="1" dirty="0">
              <a:solidFill>
                <a:schemeClr val="bg1"/>
              </a:solidFill>
            </a:endParaRPr>
          </a:p>
        </p:txBody>
      </p:sp>
      <p:pic>
        <p:nvPicPr>
          <p:cNvPr id="4" name="3 İçerik Yer Tutucusu" descr="64th-UN-General-Assembly_1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00200"/>
            <a:ext cx="8229600" cy="4525963"/>
          </a:xfrm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Tüm üye devletler katılabilir.</a:t>
            </a:r>
          </a:p>
          <a:p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/>
                </a:solidFill>
              </a:rPr>
              <a:t>Her devletin </a:t>
            </a:r>
            <a:r>
              <a:rPr lang="tr-TR" b="1" dirty="0" smtClean="0">
                <a:solidFill>
                  <a:schemeClr val="bg1"/>
                </a:solidFill>
              </a:rPr>
              <a:t>bir oy </a:t>
            </a:r>
            <a:r>
              <a:rPr lang="tr-TR" dirty="0" smtClean="0">
                <a:solidFill>
                  <a:schemeClr val="bg1"/>
                </a:solidFill>
              </a:rPr>
              <a:t>hakkı vardır. (m. 18/1)</a:t>
            </a:r>
          </a:p>
          <a:p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/>
                </a:solidFill>
              </a:rPr>
              <a:t>Karar yetersayısı :</a:t>
            </a:r>
          </a:p>
          <a:p>
            <a:pPr lvl="1"/>
            <a:r>
              <a:rPr lang="tr-TR" dirty="0" smtClean="0">
                <a:solidFill>
                  <a:schemeClr val="bg1"/>
                </a:solidFill>
              </a:rPr>
              <a:t>Kural olarak </a:t>
            </a:r>
            <a:r>
              <a:rPr lang="tr-TR" b="1" dirty="0" smtClean="0">
                <a:solidFill>
                  <a:schemeClr val="bg1"/>
                </a:solidFill>
              </a:rPr>
              <a:t>oyçokluğu </a:t>
            </a:r>
            <a:r>
              <a:rPr lang="tr-TR" dirty="0" smtClean="0">
                <a:solidFill>
                  <a:schemeClr val="bg1"/>
                </a:solidFill>
              </a:rPr>
              <a:t>(m. 18/3)</a:t>
            </a:r>
          </a:p>
          <a:p>
            <a:pPr lvl="1"/>
            <a:r>
              <a:rPr lang="tr-TR" dirty="0" smtClean="0">
                <a:solidFill>
                  <a:schemeClr val="bg1"/>
                </a:solidFill>
              </a:rPr>
              <a:t>Önemli sorunlarda </a:t>
            </a:r>
            <a:r>
              <a:rPr lang="tr-TR" b="1" dirty="0" smtClean="0">
                <a:solidFill>
                  <a:schemeClr val="bg1"/>
                </a:solidFill>
              </a:rPr>
              <a:t>nitelikli (2/3) oyçokluğu</a:t>
            </a:r>
            <a:r>
              <a:rPr lang="tr-TR" dirty="0" smtClean="0">
                <a:solidFill>
                  <a:schemeClr val="bg1"/>
                </a:solidFill>
              </a:rPr>
              <a:t> (m.18/2)</a:t>
            </a:r>
            <a:endParaRPr lang="tr-TR" b="1" dirty="0" smtClean="0">
              <a:solidFill>
                <a:schemeClr val="bg1"/>
              </a:solidFill>
            </a:endParaRPr>
          </a:p>
          <a:p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5" name="2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GENEL KURUL</a:t>
            </a:r>
            <a:endParaRPr lang="tr-TR" b="1" dirty="0">
              <a:solidFill>
                <a:schemeClr val="bg1"/>
              </a:solidFill>
            </a:endParaRPr>
          </a:p>
        </p:txBody>
      </p:sp>
      <p:pic>
        <p:nvPicPr>
          <p:cNvPr id="6" name="4 Resim" descr="Un-flag-squa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0592" y="404664"/>
            <a:ext cx="1215752" cy="1296144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2578</TotalTime>
  <Words>271</Words>
  <Application>Microsoft Office PowerPoint</Application>
  <PresentationFormat>Ekran Gösterisi (4:3)</PresentationFormat>
  <Paragraphs>84</Paragraphs>
  <Slides>12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Slayt 1</vt:lpstr>
      <vt:lpstr>BM’nin AmaçlarI (BM Antlaşması, m. 1)</vt:lpstr>
      <vt:lpstr>BM’nin TEMEL İLKELERİ (BM Antlaşması, m. 2)</vt:lpstr>
      <vt:lpstr>BM’nin TEMEL İLKELERİ (BM Antlaşması, m. 2)</vt:lpstr>
      <vt:lpstr>BM ÜYELERİ</vt:lpstr>
      <vt:lpstr>BM GENEL MERKEZİ</vt:lpstr>
      <vt:lpstr>BM’nin ANA ORGANLARI (BM Antlaşması, m. 7)</vt:lpstr>
      <vt:lpstr>GENEL KURUL (BM Antlaşması, m. 9 vd.)</vt:lpstr>
      <vt:lpstr>GENEL KURUL</vt:lpstr>
      <vt:lpstr>VESAYET KONSEYİ (BM Antlaşması, m. 86 vd.)</vt:lpstr>
      <vt:lpstr>EKONOMİK VE SOSYAL KONSEY (BM Antlaşması, m. 61 vd.)</vt:lpstr>
      <vt:lpstr>SEKRETERLİK (BM Antlaşması, m. 97 vd.)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kamu hukuku</dc:title>
  <dc:creator>Erkan AKDOĞAN</dc:creator>
  <cp:lastModifiedBy>Erkan Akdogan</cp:lastModifiedBy>
  <cp:revision>281</cp:revision>
  <dcterms:modified xsi:type="dcterms:W3CDTF">2018-02-15T15:58:22Z</dcterms:modified>
</cp:coreProperties>
</file>