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391" r:id="rId2"/>
    <p:sldId id="393" r:id="rId3"/>
    <p:sldId id="394" r:id="rId4"/>
    <p:sldId id="543" r:id="rId5"/>
    <p:sldId id="396" r:id="rId6"/>
    <p:sldId id="409" r:id="rId7"/>
    <p:sldId id="410" r:id="rId8"/>
    <p:sldId id="411" r:id="rId9"/>
    <p:sldId id="412" r:id="rId10"/>
    <p:sldId id="413" r:id="rId11"/>
    <p:sldId id="414" r:id="rId12"/>
    <p:sldId id="41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5373216"/>
            <a:ext cx="7772400" cy="1199704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tr-TR" dirty="0" smtClean="0">
                <a:solidFill>
                  <a:srgbClr val="FF0000"/>
                </a:solidFill>
              </a:rPr>
              <a:t>     </a:t>
            </a:r>
          </a:p>
          <a:p>
            <a:pPr algn="ctr">
              <a:spcBef>
                <a:spcPts val="0"/>
              </a:spcBef>
            </a:pPr>
            <a:r>
              <a:rPr lang="tr-TR" sz="3200" b="1" dirty="0" smtClean="0">
                <a:solidFill>
                  <a:schemeClr val="tx2"/>
                </a:solidFill>
              </a:rPr>
              <a:t>http://www.un.org/ </a:t>
            </a:r>
            <a:endParaRPr lang="tr-TR" sz="3200" b="1" dirty="0">
              <a:solidFill>
                <a:schemeClr val="tx2"/>
              </a:solidFill>
            </a:endParaRPr>
          </a:p>
        </p:txBody>
      </p:sp>
      <p:pic>
        <p:nvPicPr>
          <p:cNvPr id="4" name="3 Resim" descr="Un-flag-square.png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07344" y="1412776"/>
            <a:ext cx="4052888" cy="4052888"/>
          </a:xfrm>
          <a:prstGeom prst="rect">
            <a:avLst/>
          </a:prstGeom>
        </p:spPr>
      </p:pic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chemeClr val="bg1"/>
                </a:solidFill>
              </a:rPr>
              <a:t>BİRLEŞMİŞ MİLLETLER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VESAYET KONSEYİ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86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Görevleri</a:t>
            </a:r>
          </a:p>
          <a:p>
            <a:endParaRPr lang="tr-TR" dirty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Oluşumu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Kararlar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Her üye </a:t>
            </a:r>
            <a:r>
              <a:rPr lang="tr-TR" b="1" dirty="0" smtClean="0">
                <a:solidFill>
                  <a:schemeClr val="bg1"/>
                </a:solidFill>
              </a:rPr>
              <a:t>bir oy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Oyçokluğu</a:t>
            </a: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1994 yılından beri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fiilen</a:t>
            </a:r>
            <a:r>
              <a:rPr lang="tr-TR" b="1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/>
                </a:solidFill>
              </a:rPr>
              <a:t>hiçbir işlevi yoktur.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tr-TR" b="1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r>
              <a:rPr lang="tr-TR" dirty="0" smtClean="0">
                <a:solidFill>
                  <a:schemeClr val="bg1"/>
                </a:solidFill>
              </a:rPr>
              <a:t> tarafından 3 yıl için seçilen </a:t>
            </a:r>
            <a:r>
              <a:rPr lang="tr-TR" b="1" dirty="0" smtClean="0">
                <a:solidFill>
                  <a:schemeClr val="bg1"/>
                </a:solidFill>
              </a:rPr>
              <a:t>54 üye</a:t>
            </a:r>
          </a:p>
          <a:p>
            <a:pPr marL="0" indent="0">
              <a:buNone/>
            </a:pPr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Görevleri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ekonomik, toplumsal, kültürel alanlar ile eğitim, sağlık ve insan haklarının korunması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Genel Kurul ile üyelerine tavsiyelerde bulunmak</a:t>
            </a:r>
          </a:p>
          <a:p>
            <a:endParaRPr lang="tr-TR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Görev alanı ile ilgili antlaşmaları hazırlar ve tavsiye eder.</a:t>
            </a: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EKONOMİK VE SOSYAL KONSEY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61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SEKRETERLİK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97 vd.)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Seçimi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Güvenlik Konseyi’nin tavsiyesi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Genel Kurul kararı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BM’nin diğer Ana Organlarının vereceği işleri yerine getirir.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Uluslararası barış ve güvenlikle ilgili konularda Güvenlik Konseyi’nin dikkatini çekebilir.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900" b="1" cap="all" dirty="0" smtClean="0">
                <a:solidFill>
                  <a:schemeClr val="bg1"/>
                </a:solidFill>
              </a:rPr>
              <a:t>BM’</a:t>
            </a:r>
            <a:r>
              <a:rPr lang="tr-TR" sz="4900" b="1" dirty="0" smtClean="0">
                <a:solidFill>
                  <a:schemeClr val="bg1"/>
                </a:solidFill>
              </a:rPr>
              <a:t>nin</a:t>
            </a:r>
            <a:r>
              <a:rPr lang="tr-TR" sz="4900" b="1" cap="all" dirty="0" smtClean="0">
                <a:solidFill>
                  <a:schemeClr val="bg1"/>
                </a:solidFill>
              </a:rPr>
              <a:t> </a:t>
            </a:r>
            <a:r>
              <a:rPr lang="tr-TR" sz="4900" b="1" cap="all" dirty="0" err="1" smtClean="0">
                <a:solidFill>
                  <a:schemeClr val="bg1"/>
                </a:solidFill>
              </a:rPr>
              <a:t>AmaçlarI</a:t>
            </a:r>
            <a:r>
              <a:rPr lang="tr-TR" sz="4900" b="1" cap="all" dirty="0" smtClean="0">
                <a:solidFill>
                  <a:schemeClr val="bg1"/>
                </a:solidFill>
              </a:rPr>
              <a:t/>
            </a:r>
            <a:br>
              <a:rPr lang="tr-TR" sz="4900" b="1" cap="all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1)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barış ve güvenliği</a:t>
            </a:r>
            <a:r>
              <a:rPr lang="tr-TR" dirty="0" smtClean="0">
                <a:solidFill>
                  <a:schemeClr val="bg1"/>
                </a:solidFill>
              </a:rPr>
              <a:t> sağlamak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Uluslar arasında </a:t>
            </a:r>
            <a:r>
              <a:rPr lang="tr-TR" b="1" dirty="0" smtClean="0">
                <a:solidFill>
                  <a:schemeClr val="bg1"/>
                </a:solidFill>
              </a:rPr>
              <a:t>dostça ilişkiler</a:t>
            </a:r>
            <a:r>
              <a:rPr lang="tr-TR" dirty="0" smtClean="0">
                <a:solidFill>
                  <a:schemeClr val="bg1"/>
                </a:solidFill>
              </a:rPr>
              <a:t> geliştirmek ve </a:t>
            </a:r>
            <a:r>
              <a:rPr lang="tr-TR" b="1" dirty="0" smtClean="0">
                <a:solidFill>
                  <a:schemeClr val="bg1"/>
                </a:solidFill>
              </a:rPr>
              <a:t>evrensel barışı </a:t>
            </a:r>
            <a:r>
              <a:rPr lang="tr-TR" dirty="0" smtClean="0">
                <a:solidFill>
                  <a:schemeClr val="bg1"/>
                </a:solidFill>
              </a:rPr>
              <a:t>güçlendirmek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işbirliği</a:t>
            </a:r>
            <a:r>
              <a:rPr lang="tr-TR" dirty="0" smtClean="0">
                <a:solidFill>
                  <a:schemeClr val="bg1"/>
                </a:solidFill>
              </a:rPr>
              <a:t>ni sağlamak</a:t>
            </a:r>
          </a:p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b="1" dirty="0" smtClean="0">
                <a:solidFill>
                  <a:schemeClr val="bg1"/>
                </a:solidFill>
              </a:rPr>
              <a:t>sorunların çözüm merkezi </a:t>
            </a:r>
            <a:r>
              <a:rPr lang="tr-TR" dirty="0" smtClean="0">
                <a:solidFill>
                  <a:schemeClr val="bg1"/>
                </a:solidFill>
              </a:rPr>
              <a:t>olmak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>
                <a:solidFill>
                  <a:schemeClr val="bg1"/>
                </a:solidFill>
              </a:rPr>
              <a:t>BM’</a:t>
            </a:r>
            <a:r>
              <a:rPr lang="tr-TR" b="1" dirty="0" smtClean="0">
                <a:solidFill>
                  <a:schemeClr val="bg1"/>
                </a:solidFill>
              </a:rPr>
              <a:t>nin</a:t>
            </a:r>
            <a:r>
              <a:rPr lang="tr-TR" b="1" cap="all" dirty="0" smtClean="0">
                <a:solidFill>
                  <a:schemeClr val="bg1"/>
                </a:solidFill>
              </a:rPr>
              <a:t> TEMEL İLKELERİ</a:t>
            </a:r>
            <a:br>
              <a:rPr lang="tr-TR" b="1" cap="all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2)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855365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dirty="0" smtClean="0">
                <a:solidFill>
                  <a:schemeClr val="bg1"/>
                </a:solidFill>
              </a:rPr>
              <a:t>Devletlerin </a:t>
            </a:r>
            <a:r>
              <a:rPr lang="tr-TR" b="1" dirty="0" smtClean="0">
                <a:solidFill>
                  <a:schemeClr val="bg1"/>
                </a:solidFill>
              </a:rPr>
              <a:t>egemen eşitliği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Yükümlülüklerin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iyi niyet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le yerine getirilmesi</a:t>
            </a: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Uluslararası </a:t>
            </a:r>
            <a:r>
              <a:rPr lang="tr-TR" b="1" dirty="0" smtClean="0">
                <a:solidFill>
                  <a:schemeClr val="bg1"/>
                </a:solidFill>
              </a:rPr>
              <a:t>uyuşmazlıkların barışçı yollarla çözümü</a:t>
            </a:r>
          </a:p>
          <a:p>
            <a:pPr algn="just">
              <a:lnSpc>
                <a:spcPct val="150000"/>
              </a:lnSpc>
            </a:pP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Kuvvet kullanma yasağı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>
                <a:solidFill>
                  <a:schemeClr val="bg1"/>
                </a:solidFill>
              </a:rPr>
              <a:t>BM’</a:t>
            </a:r>
            <a:r>
              <a:rPr lang="tr-TR" b="1" dirty="0" smtClean="0">
                <a:solidFill>
                  <a:schemeClr val="bg1"/>
                </a:solidFill>
              </a:rPr>
              <a:t>nin</a:t>
            </a:r>
            <a:r>
              <a:rPr lang="tr-TR" b="1" cap="all" dirty="0" smtClean="0">
                <a:solidFill>
                  <a:schemeClr val="bg1"/>
                </a:solidFill>
              </a:rPr>
              <a:t> TEMEL İLKELERİ</a:t>
            </a:r>
            <a:br>
              <a:rPr lang="tr-TR" b="1" cap="all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2)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chemeClr val="bg1"/>
                </a:solidFill>
              </a:rPr>
              <a:t>BM eylem ve kararlarına </a:t>
            </a:r>
            <a:r>
              <a:rPr lang="tr-TR" b="1" dirty="0" smtClean="0">
                <a:solidFill>
                  <a:schemeClr val="bg1"/>
                </a:solidFill>
              </a:rPr>
              <a:t>yardımcı olmak</a:t>
            </a:r>
          </a:p>
          <a:p>
            <a:pPr algn="just"/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just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BM üyesi olmayan devletlerin </a:t>
            </a:r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uluslararası barış ve güvenliğin sağlanması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 ilkesine uyması</a:t>
            </a:r>
          </a:p>
          <a:p>
            <a:pPr algn="just"/>
            <a:endParaRPr lang="tr-TR" dirty="0">
              <a:solidFill>
                <a:schemeClr val="bg1">
                  <a:lumMod val="95000"/>
                </a:schemeClr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Ulusal </a:t>
            </a:r>
            <a:r>
              <a:rPr lang="tr-TR" b="1" dirty="0">
                <a:solidFill>
                  <a:schemeClr val="bg1"/>
                </a:solidFill>
              </a:rPr>
              <a:t>yetki</a:t>
            </a:r>
            <a:r>
              <a:rPr lang="tr-TR" dirty="0">
                <a:solidFill>
                  <a:schemeClr val="bg1"/>
                </a:solidFill>
              </a:rPr>
              <a:t>ye giren </a:t>
            </a:r>
            <a:r>
              <a:rPr lang="tr-TR" dirty="0" smtClean="0">
                <a:solidFill>
                  <a:schemeClr val="bg1"/>
                </a:solidFill>
              </a:rPr>
              <a:t>meselelere </a:t>
            </a:r>
            <a:r>
              <a:rPr lang="tr-TR" dirty="0">
                <a:solidFill>
                  <a:schemeClr val="bg1"/>
                </a:solidFill>
              </a:rPr>
              <a:t>BM’nin müdahale </a:t>
            </a:r>
            <a:r>
              <a:rPr lang="tr-TR" dirty="0" smtClean="0">
                <a:solidFill>
                  <a:schemeClr val="bg1"/>
                </a:solidFill>
              </a:rPr>
              <a:t>etmemesi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BM ÜYELERİ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700809"/>
            <a:ext cx="8229600" cy="446449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1945: </a:t>
            </a:r>
            <a:r>
              <a:rPr lang="tr-TR" dirty="0" smtClean="0">
                <a:solidFill>
                  <a:schemeClr val="bg1"/>
                </a:solidFill>
              </a:rPr>
              <a:t>Asli üye olan </a:t>
            </a:r>
            <a:r>
              <a:rPr lang="tr-TR" b="1" dirty="0" smtClean="0">
                <a:solidFill>
                  <a:schemeClr val="bg1"/>
                </a:solidFill>
              </a:rPr>
              <a:t>51 kurucu</a:t>
            </a:r>
            <a:r>
              <a:rPr lang="tr-TR" dirty="0" smtClean="0">
                <a:solidFill>
                  <a:schemeClr val="bg1"/>
                </a:solidFill>
              </a:rPr>
              <a:t> Devlet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b="1" dirty="0" smtClean="0">
                <a:solidFill>
                  <a:schemeClr val="bg1"/>
                </a:solidFill>
              </a:rPr>
              <a:t>2012: 193</a:t>
            </a:r>
            <a:r>
              <a:rPr lang="tr-TR" dirty="0" smtClean="0">
                <a:solidFill>
                  <a:schemeClr val="bg1"/>
                </a:solidFill>
              </a:rPr>
              <a:t> üye Devlet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>
                <a:solidFill>
                  <a:schemeClr val="bg1"/>
                </a:solidFill>
              </a:rPr>
              <a:t>Son üye Güney Sudan (2011)</a:t>
            </a:r>
          </a:p>
        </p:txBody>
      </p:sp>
      <p:pic>
        <p:nvPicPr>
          <p:cNvPr id="7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41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2900" b="1" dirty="0" smtClean="0">
                <a:solidFill>
                  <a:schemeClr val="bg1"/>
                </a:solidFill>
              </a:rPr>
              <a:t>BM Genel Merkezi</a:t>
            </a:r>
          </a:p>
          <a:p>
            <a:pPr>
              <a:buNone/>
            </a:pPr>
            <a:r>
              <a:rPr lang="tr-TR" sz="2900" b="1" dirty="0" err="1" smtClean="0">
                <a:solidFill>
                  <a:schemeClr val="bg1"/>
                </a:solidFill>
              </a:rPr>
              <a:t>Nev</a:t>
            </a:r>
            <a:r>
              <a:rPr lang="tr-TR" sz="2900" b="1" dirty="0" smtClean="0">
                <a:solidFill>
                  <a:schemeClr val="bg1"/>
                </a:solidFill>
              </a:rPr>
              <a:t> York, ABD</a:t>
            </a:r>
            <a:endParaRPr lang="tr-TR" sz="2900" b="1" dirty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sz="29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tr-TR" sz="2900" b="1" dirty="0" smtClean="0">
                <a:solidFill>
                  <a:schemeClr val="bg1"/>
                </a:solidFill>
              </a:rPr>
              <a:t>BM Ofisleri (Merkezleri)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Cenevre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Viyana</a:t>
            </a:r>
          </a:p>
          <a:p>
            <a:r>
              <a:rPr lang="tr-TR" sz="2900" b="1" dirty="0" smtClean="0">
                <a:solidFill>
                  <a:schemeClr val="bg1"/>
                </a:solidFill>
              </a:rPr>
              <a:t>Nairobi</a:t>
            </a:r>
          </a:p>
        </p:txBody>
      </p:sp>
      <p:pic>
        <p:nvPicPr>
          <p:cNvPr id="8" name="3 İçerik Yer Tutucusu" descr="imgun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1340767"/>
            <a:ext cx="3888432" cy="2528921"/>
          </a:xfrm>
          <a:prstGeom prst="rect">
            <a:avLst/>
          </a:prstGeom>
        </p:spPr>
      </p:pic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>
                <a:solidFill>
                  <a:schemeClr val="bg1"/>
                </a:solidFill>
              </a:rPr>
              <a:t>BM GENEL MERKEZİ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9" name="4 Resim" descr="Un-flag-squar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sz="4900" b="1" dirty="0" smtClean="0">
                <a:solidFill>
                  <a:schemeClr val="bg1"/>
                </a:solidFill>
              </a:rPr>
              <a:t>BM’nin ANA ORGANLARI</a:t>
            </a:r>
            <a:r>
              <a:rPr lang="tr-TR" sz="4800" b="1" dirty="0" smtClean="0">
                <a:solidFill>
                  <a:schemeClr val="bg1"/>
                </a:solidFill>
              </a:rPr>
              <a:t/>
            </a:r>
            <a:br>
              <a:rPr lang="tr-TR" sz="4800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7)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Genel Kurul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Güvenlik Konseyi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Ekonomik ve Sosyal Konsey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Vesayet Konseyi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Uluslararası Adalet Divanı</a:t>
            </a:r>
          </a:p>
          <a:p>
            <a:pPr>
              <a:lnSpc>
                <a:spcPct val="150000"/>
              </a:lnSpc>
            </a:pPr>
            <a:r>
              <a:rPr lang="tr-TR" b="1" dirty="0" smtClean="0">
                <a:solidFill>
                  <a:schemeClr val="bg1"/>
                </a:solidFill>
              </a:rPr>
              <a:t>Sekreterlik</a:t>
            </a: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sz="2400" b="1" dirty="0" smtClean="0">
                <a:solidFill>
                  <a:schemeClr val="bg1"/>
                </a:solidFill>
              </a:rPr>
              <a:t>(BM Antlaşması, m. 9 vd.)</a:t>
            </a:r>
            <a:endParaRPr lang="tr-TR" sz="2400" b="1" dirty="0">
              <a:solidFill>
                <a:schemeClr val="bg1"/>
              </a:solidFill>
            </a:endParaRPr>
          </a:p>
        </p:txBody>
      </p:sp>
      <p:pic>
        <p:nvPicPr>
          <p:cNvPr id="4" name="3 İçerik Yer Tutucusu" descr="64th-UN-General-Assembly_1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Tüm üye devletler katılabilir.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Her devletin </a:t>
            </a:r>
            <a:r>
              <a:rPr lang="tr-TR" b="1" dirty="0" smtClean="0">
                <a:solidFill>
                  <a:schemeClr val="bg1"/>
                </a:solidFill>
              </a:rPr>
              <a:t>bir oy </a:t>
            </a:r>
            <a:r>
              <a:rPr lang="tr-TR" dirty="0" smtClean="0">
                <a:solidFill>
                  <a:schemeClr val="bg1"/>
                </a:solidFill>
              </a:rPr>
              <a:t>hakkı vardır. (m. 18/1)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 yetersayısı :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Kural olarak </a:t>
            </a:r>
            <a:r>
              <a:rPr lang="tr-TR" b="1" dirty="0" smtClean="0">
                <a:solidFill>
                  <a:schemeClr val="bg1"/>
                </a:solidFill>
              </a:rPr>
              <a:t>oyçokluğu </a:t>
            </a:r>
            <a:r>
              <a:rPr lang="tr-TR" dirty="0" smtClean="0">
                <a:solidFill>
                  <a:schemeClr val="bg1"/>
                </a:solidFill>
              </a:rPr>
              <a:t>(m. 18/3)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Önemli sorunlarda </a:t>
            </a:r>
            <a:r>
              <a:rPr lang="tr-TR" b="1" dirty="0" smtClean="0">
                <a:solidFill>
                  <a:schemeClr val="bg1"/>
                </a:solidFill>
              </a:rPr>
              <a:t>nitelikli (2/3) oyçokluğu</a:t>
            </a:r>
            <a:r>
              <a:rPr lang="tr-TR" dirty="0" smtClean="0">
                <a:solidFill>
                  <a:schemeClr val="bg1"/>
                </a:solidFill>
              </a:rPr>
              <a:t> (m.18/2)</a:t>
            </a:r>
            <a:endParaRPr lang="tr-TR" b="1" dirty="0" smtClean="0">
              <a:solidFill>
                <a:schemeClr val="bg1"/>
              </a:solidFill>
            </a:endParaRP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2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GENEL KURUL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2578</TotalTime>
  <Words>271</Words>
  <Application>Microsoft Office PowerPoint</Application>
  <PresentationFormat>Ekran Gösterisi (4:3)</PresentationFormat>
  <Paragraphs>84</Paragraphs>
  <Slides>12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Slayt 1</vt:lpstr>
      <vt:lpstr>BM’nin AmaçlarI (BM Antlaşması, m. 1)</vt:lpstr>
      <vt:lpstr>BM’nin TEMEL İLKELERİ (BM Antlaşması, m. 2)</vt:lpstr>
      <vt:lpstr>BM’nin TEMEL İLKELERİ (BM Antlaşması, m. 2)</vt:lpstr>
      <vt:lpstr>BM ÜYELERİ</vt:lpstr>
      <vt:lpstr>BM GENEL MERKEZİ</vt:lpstr>
      <vt:lpstr>BM’nin ANA ORGANLARI (BM Antlaşması, m. 7)</vt:lpstr>
      <vt:lpstr>GENEL KURUL (BM Antlaşması, m. 9 vd.)</vt:lpstr>
      <vt:lpstr>GENEL KURUL</vt:lpstr>
      <vt:lpstr>VESAYET KONSEYİ (BM Antlaşması, m. 86 vd.)</vt:lpstr>
      <vt:lpstr>EKONOMİK VE SOSYAL KONSEY (BM Antlaşması, m. 61 vd.)</vt:lpstr>
      <vt:lpstr>SEKRETERLİK (BM Antlaşması, m. 97 vd.)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281</cp:revision>
  <dcterms:modified xsi:type="dcterms:W3CDTF">2018-02-15T15:58:22Z</dcterms:modified>
</cp:coreProperties>
</file>