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0"/>
  </p:notesMasterIdLst>
  <p:sldIdLst>
    <p:sldId id="256" r:id="rId2"/>
    <p:sldId id="334" r:id="rId3"/>
    <p:sldId id="335" r:id="rId4"/>
    <p:sldId id="277" r:id="rId5"/>
    <p:sldId id="336" r:id="rId6"/>
    <p:sldId id="337" r:id="rId7"/>
    <p:sldId id="338" r:id="rId8"/>
    <p:sldId id="339" r:id="rId9"/>
    <p:sldId id="340" r:id="rId10"/>
    <p:sldId id="341" r:id="rId11"/>
    <p:sldId id="267" r:id="rId12"/>
    <p:sldId id="268" r:id="rId13"/>
    <p:sldId id="342" r:id="rId14"/>
    <p:sldId id="343" r:id="rId15"/>
    <p:sldId id="344" r:id="rId16"/>
    <p:sldId id="282" r:id="rId17"/>
    <p:sldId id="345" r:id="rId18"/>
    <p:sldId id="284" r:id="rId19"/>
    <p:sldId id="346" r:id="rId20"/>
    <p:sldId id="351" r:id="rId21"/>
    <p:sldId id="352" r:id="rId22"/>
    <p:sldId id="347" r:id="rId23"/>
    <p:sldId id="348" r:id="rId24"/>
    <p:sldId id="349" r:id="rId25"/>
    <p:sldId id="332" r:id="rId26"/>
    <p:sldId id="323" r:id="rId27"/>
    <p:sldId id="297" r:id="rId28"/>
    <p:sldId id="350" r:id="rId29"/>
    <p:sldId id="353" r:id="rId30"/>
    <p:sldId id="354" r:id="rId31"/>
    <p:sldId id="355" r:id="rId32"/>
    <p:sldId id="356" r:id="rId33"/>
    <p:sldId id="327" r:id="rId34"/>
    <p:sldId id="357" r:id="rId35"/>
    <p:sldId id="302" r:id="rId36"/>
    <p:sldId id="358" r:id="rId37"/>
    <p:sldId id="359" r:id="rId38"/>
    <p:sldId id="360" r:id="rId39"/>
    <p:sldId id="333" r:id="rId40"/>
    <p:sldId id="361" r:id="rId41"/>
    <p:sldId id="317" r:id="rId42"/>
    <p:sldId id="318" r:id="rId43"/>
    <p:sldId id="319" r:id="rId44"/>
    <p:sldId id="362" r:id="rId45"/>
    <p:sldId id="363" r:id="rId46"/>
    <p:sldId id="364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29" r:id="rId55"/>
    <p:sldId id="324" r:id="rId56"/>
    <p:sldId id="325" r:id="rId57"/>
    <p:sldId id="326" r:id="rId58"/>
    <p:sldId id="328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979" autoAdjust="0"/>
  </p:normalViewPr>
  <p:slideViewPr>
    <p:cSldViewPr>
      <p:cViewPr varScale="1">
        <p:scale>
          <a:sx n="91" d="100"/>
          <a:sy n="91" d="100"/>
        </p:scale>
        <p:origin x="-13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2-19T15:32:30.829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BC7BB-1C9A-45B7-AE5E-7634BF04BB80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5F7A-7449-4301-BC43-5EB06317C96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is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derived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immunological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pathways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SLE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pathogenesis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highlighted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SLE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susceptibility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loci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a | 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clearance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apoptosis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antigens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phagocytes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macrophages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tr-TR" sz="2000" b="1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causing</a:t>
            </a:r>
            <a:r>
              <a:rPr lang="tr-TR" sz="2000" b="1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000" b="1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defective</a:t>
            </a:r>
            <a:r>
              <a:rPr lang="tr-TR" sz="2000" b="1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000" b="1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clearance</a:t>
            </a:r>
            <a:r>
              <a:rPr lang="tr-TR" sz="2000" b="1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2000" b="1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nuclear</a:t>
            </a:r>
            <a:r>
              <a:rPr lang="tr-TR" sz="2000" b="1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000" b="1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antigens</a:t>
            </a:r>
            <a:r>
              <a:rPr lang="tr-TR" sz="2000" b="1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 | TLR–IFN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ultraviolet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demethylating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yield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stimulatory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RNA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TLRs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secretion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IFN. c | 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transduction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adaptive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Presentation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antigens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dendritic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autoantibodies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amplify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innate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adaptive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Abbreviations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BCR, B-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IFN, interferon; IL,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interleukin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SLE,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lupus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erythematosus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TCR, T-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TLR,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Toll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5F7A-7449-4301-BC43-5EB06317C96B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941D-8504-4A39-A145-B50D827CE193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941D-8504-4A39-A145-B50D827CE193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941D-8504-4A39-A145-B50D827CE193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941D-8504-4A39-A145-B50D827CE193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941D-8504-4A39-A145-B50D827CE193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KS’ler</a:t>
            </a:r>
            <a:r>
              <a:rPr lang="tr-TR" dirty="0" smtClean="0"/>
              <a:t> doğal ve kazanılmış </a:t>
            </a:r>
            <a:r>
              <a:rPr lang="tr-TR" dirty="0" err="1" smtClean="0"/>
              <a:t>immun</a:t>
            </a:r>
            <a:r>
              <a:rPr lang="tr-TR" dirty="0" smtClean="0"/>
              <a:t> yanıtların baskılanması</a:t>
            </a:r>
            <a:r>
              <a:rPr lang="tr-TR" baseline="0" dirty="0" smtClean="0"/>
              <a:t> ve</a:t>
            </a:r>
            <a:r>
              <a:rPr lang="tr-TR" dirty="0" smtClean="0"/>
              <a:t> PG ve </a:t>
            </a:r>
            <a:r>
              <a:rPr lang="tr-TR" dirty="0" err="1" smtClean="0"/>
              <a:t>sitokinlerin</a:t>
            </a:r>
            <a:r>
              <a:rPr lang="tr-TR" baseline="0" dirty="0" smtClean="0"/>
              <a:t> sentezini azaltarak geniş </a:t>
            </a:r>
            <a:r>
              <a:rPr lang="tr-TR" baseline="0" dirty="0" err="1" smtClean="0"/>
              <a:t>immünsüpressif</a:t>
            </a:r>
            <a:r>
              <a:rPr lang="tr-TR" baseline="0" dirty="0" smtClean="0"/>
              <a:t> etkilere sahiptir.</a:t>
            </a:r>
            <a:r>
              <a:rPr lang="tr-TR" baseline="0" dirty="0" err="1" smtClean="0"/>
              <a:t>SLE’de</a:t>
            </a:r>
            <a:r>
              <a:rPr lang="tr-TR" baseline="0" dirty="0" smtClean="0"/>
              <a:t> kısa sürede hastalık aktivitesinin baskılanmasında en önemli ve etkili tedavi seçeneğidir.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Ultraviyole ışığından korunmak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geniş kenarlı şapkalar ve uygun giysiler giyilmeli.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Guneş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ışınlarının kuvvetli olduğu saatlerde dışarı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cıkmamalı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Ultaviyole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koruyucu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(&gt;15)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iceren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kremler kullanılmalı.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Topikal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KKS’ler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mukokutanöz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bulguların lokal tedavisinde kullanılır.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DF737-9FAC-4D0F-AADA-F8CD99F18C26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Son yıllarda üzerinde önemle durulan yeni tedavi seçenekleridir.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DF737-9FAC-4D0F-AADA-F8CD99F18C26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5F7A-7449-4301-BC43-5EB06317C96B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5F7A-7449-4301-BC43-5EB06317C96B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5F7A-7449-4301-BC43-5EB06317C96B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5F7A-7449-4301-BC43-5EB06317C96B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5F7A-7449-4301-BC43-5EB06317C96B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5F7A-7449-4301-BC43-5EB06317C96B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941D-8504-4A39-A145-B50D827CE193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941D-8504-4A39-A145-B50D827CE193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20246E-5A5D-4B0B-9662-8285236B8D1C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92117-3C86-4EFE-A61C-E57EE23F112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7lprE7KHKAhVMaRQKHfrjDlYQjRwIBw&amp;url=http://www.lupusresearch.org/lupus/what-is.html&amp;psig=AFQjCNFBJODsE2XdV1RMMc8axTlIrSTVBA&amp;ust=145260462393937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com.tr/url?sa=i&amp;rct=j&amp;q=&amp;esrc=s&amp;source=images&amp;cd=&amp;cad=rja&amp;uact=8&amp;ved=0ahUKEwjy1-yG7KHKAhVKbxQKHRc_DtIQjRwIBw&amp;url=http://www.derm101.com/therapeutic/lupus/&amp;psig=AFQjCNFBJODsE2XdV1RMMc8axTlIrSTVBA&amp;ust=14526046239393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google.com.tr/url?sa=i&amp;rct=j&amp;q=&amp;esrc=s&amp;source=images&amp;cd=&amp;cad=rja&amp;uact=8&amp;ved=0ahUKEwjplZCa7KHKAhULXBQKHXpbBiwQjRwIBw&amp;url=http://escholarship.org/uc/item/8f30c7rd&amp;psig=AFQjCNFBJODsE2XdV1RMMc8axTlIrSTVBA&amp;ust=1452604623939376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431088" cy="1828800"/>
          </a:xfrm>
        </p:spPr>
        <p:txBody>
          <a:bodyPr/>
          <a:lstStyle/>
          <a:p>
            <a:pPr algn="l"/>
            <a:r>
              <a:rPr lang="tr-TR" dirty="0" smtClean="0"/>
              <a:t>Sistemik </a:t>
            </a:r>
            <a:r>
              <a:rPr lang="tr-TR" dirty="0" err="1" smtClean="0"/>
              <a:t>Lupus</a:t>
            </a:r>
            <a:r>
              <a:rPr lang="tr-TR" dirty="0" smtClean="0"/>
              <a:t> </a:t>
            </a:r>
            <a:r>
              <a:rPr lang="tr-TR" dirty="0" err="1" smtClean="0"/>
              <a:t>Eritematozus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93768" y="2996952"/>
            <a:ext cx="7854696" cy="1752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691680" y="3356992"/>
            <a:ext cx="7008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		Prof. Dr. Aşkın Ateş</a:t>
            </a:r>
          </a:p>
          <a:p>
            <a:r>
              <a:rPr lang="tr-TR" sz="3200" dirty="0" smtClean="0"/>
              <a:t>		AÜTF </a:t>
            </a:r>
            <a:r>
              <a:rPr lang="tr-TR" sz="3200" dirty="0" err="1" smtClean="0"/>
              <a:t>Romatoloji</a:t>
            </a:r>
            <a:r>
              <a:rPr lang="tr-TR" sz="3200" dirty="0" smtClean="0"/>
              <a:t> Bilim Dalı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Hormonlar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08000" cy="417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tr-TR" sz="2200" dirty="0" smtClean="0"/>
              <a:t>Kontrollerle karşılaştırıldığında </a:t>
            </a:r>
            <a:r>
              <a:rPr lang="tr-TR" sz="2200" dirty="0" err="1" smtClean="0"/>
              <a:t>SLE’li</a:t>
            </a:r>
            <a:r>
              <a:rPr lang="tr-TR" sz="2200" dirty="0" smtClean="0"/>
              <a:t> kadınlarda: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200" dirty="0"/>
              <a:t>D</a:t>
            </a:r>
            <a:r>
              <a:rPr lang="tr-TR" sz="2200" dirty="0" smtClean="0"/>
              <a:t>üşük </a:t>
            </a:r>
            <a:r>
              <a:rPr lang="tr-TR" sz="2200" dirty="0" err="1" smtClean="0"/>
              <a:t>androjen</a:t>
            </a:r>
            <a:r>
              <a:rPr lang="tr-TR" sz="2200" dirty="0" smtClean="0"/>
              <a:t> (testosteron ve DHEA-S) düzeyleri </a:t>
            </a:r>
            <a:endParaRPr lang="tr-TR" sz="22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200" dirty="0" smtClean="0"/>
              <a:t> </a:t>
            </a:r>
            <a:r>
              <a:rPr lang="tr-TR" sz="2200" dirty="0"/>
              <a:t>Y</a:t>
            </a:r>
            <a:r>
              <a:rPr lang="tr-TR" sz="2200" dirty="0" smtClean="0"/>
              <a:t>üksek </a:t>
            </a:r>
            <a:r>
              <a:rPr lang="tr-TR" sz="2200" dirty="0" err="1" smtClean="0"/>
              <a:t>östradiol</a:t>
            </a:r>
            <a:r>
              <a:rPr lang="tr-TR" sz="2200" dirty="0" smtClean="0"/>
              <a:t> ve </a:t>
            </a:r>
            <a:r>
              <a:rPr lang="tr-TR" sz="2200" dirty="0" err="1" smtClean="0"/>
              <a:t>prolaktin</a:t>
            </a:r>
            <a:r>
              <a:rPr lang="tr-TR" sz="2200" dirty="0" smtClean="0"/>
              <a:t> seviyeleri saptanmıştır.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200" dirty="0" smtClean="0"/>
              <a:t>Oral </a:t>
            </a:r>
            <a:r>
              <a:rPr lang="tr-TR" sz="2200" dirty="0" err="1" smtClean="0"/>
              <a:t>kontraseptif</a:t>
            </a:r>
            <a:r>
              <a:rPr lang="tr-TR" sz="2200" dirty="0" smtClean="0"/>
              <a:t> ve </a:t>
            </a:r>
            <a:r>
              <a:rPr lang="tr-TR" sz="2200" dirty="0" err="1" smtClean="0"/>
              <a:t>postmenapozal</a:t>
            </a:r>
            <a:r>
              <a:rPr lang="tr-TR" sz="2200" dirty="0" smtClean="0"/>
              <a:t> hormon kullanımı veya erken </a:t>
            </a:r>
            <a:r>
              <a:rPr lang="tr-TR" sz="2200" dirty="0" err="1" smtClean="0"/>
              <a:t>menarş</a:t>
            </a:r>
            <a:r>
              <a:rPr lang="tr-TR" sz="2200" dirty="0" smtClean="0"/>
              <a:t> (&lt;10 yaş) SLE riskini arttırdığı  gösterilmiştir. Östrojen T </a:t>
            </a:r>
            <a:r>
              <a:rPr lang="tr-TR" sz="2200" dirty="0" err="1" smtClean="0"/>
              <a:t>helper</a:t>
            </a:r>
            <a:r>
              <a:rPr lang="tr-TR" sz="2200" dirty="0" smtClean="0"/>
              <a:t>, B hücreleri ve </a:t>
            </a:r>
            <a:r>
              <a:rPr lang="tr-TR" sz="2200" dirty="0" err="1" smtClean="0"/>
              <a:t>makrofajları</a:t>
            </a:r>
            <a:r>
              <a:rPr lang="tr-TR" sz="2200" dirty="0" smtClean="0"/>
              <a:t> uyarır, Th2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yanıta ve </a:t>
            </a:r>
            <a:r>
              <a:rPr lang="tr-TR" sz="2200" dirty="0" err="1" smtClean="0"/>
              <a:t>otoantikor</a:t>
            </a:r>
            <a:r>
              <a:rPr lang="tr-TR" sz="2200" dirty="0" smtClean="0"/>
              <a:t> sentezine  neden olarak riski artırdığı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200" dirty="0" err="1" smtClean="0"/>
              <a:t>Androjenler</a:t>
            </a:r>
            <a:r>
              <a:rPr lang="tr-TR" sz="2200" dirty="0" smtClean="0"/>
              <a:t> ise </a:t>
            </a:r>
            <a:r>
              <a:rPr lang="tr-TR" sz="2200" dirty="0" err="1" smtClean="0"/>
              <a:t>immünsüpressiftir</a:t>
            </a:r>
            <a:r>
              <a:rPr lang="tr-TR" sz="2200" dirty="0" smtClean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200" dirty="0" smtClean="0"/>
              <a:t>Gebelikte SLE </a:t>
            </a:r>
            <a:r>
              <a:rPr lang="tr-TR" sz="2200" dirty="0" err="1" smtClean="0"/>
              <a:t>aktivitasyon</a:t>
            </a:r>
            <a:r>
              <a:rPr lang="tr-TR" sz="2200" dirty="0" smtClean="0"/>
              <a:t> riski artmıştır. </a:t>
            </a:r>
          </a:p>
          <a:p>
            <a:pPr algn="just">
              <a:buNone/>
            </a:pPr>
            <a:r>
              <a:rPr lang="tr-TR" sz="2200" dirty="0" smtClean="0"/>
              <a:t> 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Çevresel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35480"/>
            <a:ext cx="8686800" cy="438912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Enfeksiyonlar (virüsler özellikle EBV ve bazı bakteriler)</a:t>
            </a:r>
          </a:p>
          <a:p>
            <a:r>
              <a:rPr lang="tr-TR" dirty="0" smtClean="0"/>
              <a:t>Sigara (%50 risk artışı, anti-</a:t>
            </a:r>
            <a:r>
              <a:rPr lang="tr-TR" dirty="0" err="1" smtClean="0"/>
              <a:t>dsDNA</a:t>
            </a:r>
            <a:r>
              <a:rPr lang="tr-TR" dirty="0" smtClean="0"/>
              <a:t> pozitifliği)</a:t>
            </a:r>
          </a:p>
          <a:p>
            <a:r>
              <a:rPr lang="tr-TR" dirty="0" smtClean="0"/>
              <a:t>Organik çözücüler?</a:t>
            </a:r>
          </a:p>
          <a:p>
            <a:r>
              <a:rPr lang="tr-TR" dirty="0" smtClean="0"/>
              <a:t>Saç boyaları?</a:t>
            </a:r>
          </a:p>
          <a:p>
            <a:r>
              <a:rPr lang="tr-TR" dirty="0" err="1" smtClean="0"/>
              <a:t>Trikloretilen</a:t>
            </a:r>
            <a:r>
              <a:rPr lang="tr-TR" dirty="0" smtClean="0"/>
              <a:t> ve klorlu organik bileşikler, </a:t>
            </a:r>
            <a:r>
              <a:rPr lang="tr-TR" dirty="0" err="1" smtClean="0"/>
              <a:t>civa</a:t>
            </a:r>
            <a:r>
              <a:rPr lang="tr-TR" dirty="0" smtClean="0"/>
              <a:t>, plastikleştirici sentetik kimyasal maddeler (</a:t>
            </a:r>
            <a:r>
              <a:rPr lang="tr-TR" dirty="0" err="1" smtClean="0"/>
              <a:t>fitalatlar</a:t>
            </a:r>
            <a:r>
              <a:rPr lang="tr-TR" dirty="0" smtClean="0"/>
              <a:t> ve </a:t>
            </a:r>
            <a:r>
              <a:rPr lang="tr-TR" dirty="0" err="1" smtClean="0"/>
              <a:t>bisfenol</a:t>
            </a:r>
            <a:r>
              <a:rPr lang="tr-TR" dirty="0" smtClean="0"/>
              <a:t> A)</a:t>
            </a:r>
          </a:p>
          <a:p>
            <a:r>
              <a:rPr lang="tr-TR" dirty="0" err="1" smtClean="0"/>
              <a:t>Pestisitler</a:t>
            </a:r>
            <a:r>
              <a:rPr lang="tr-TR" dirty="0" smtClean="0"/>
              <a:t> (2 kat risk artışı)</a:t>
            </a:r>
          </a:p>
          <a:p>
            <a:r>
              <a:rPr lang="tr-TR" dirty="0" smtClean="0"/>
              <a:t>Silika </a:t>
            </a:r>
            <a:r>
              <a:rPr lang="tr-TR" dirty="0" err="1" smtClean="0"/>
              <a:t>maruziyeti</a:t>
            </a:r>
            <a:r>
              <a:rPr lang="tr-TR" dirty="0" smtClean="0"/>
              <a:t> (5 yıldan uzun süre </a:t>
            </a:r>
            <a:r>
              <a:rPr lang="tr-TR" dirty="0" err="1" smtClean="0"/>
              <a:t>maruziyette</a:t>
            </a:r>
            <a:r>
              <a:rPr lang="tr-TR" dirty="0" smtClean="0"/>
              <a:t> 5 kat risk artışı)</a:t>
            </a:r>
          </a:p>
          <a:p>
            <a:r>
              <a:rPr lang="tr-TR" dirty="0" smtClean="0"/>
              <a:t>Ultraviyole ışınları (UVB)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Çevresel faktörler-ilaçlar</a:t>
            </a:r>
            <a:br>
              <a:rPr lang="tr-TR" dirty="0" smtClean="0"/>
            </a:br>
            <a:r>
              <a:rPr lang="tr-TR" dirty="0" smtClean="0"/>
              <a:t>İlaca bağlı </a:t>
            </a:r>
            <a:r>
              <a:rPr lang="tr-TR" dirty="0" err="1" smtClean="0"/>
              <a:t>lupus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pPr algn="just"/>
            <a:r>
              <a:rPr lang="tr-TR" dirty="0" err="1" smtClean="0"/>
              <a:t>Prokainamid</a:t>
            </a:r>
            <a:r>
              <a:rPr lang="tr-TR" dirty="0" smtClean="0"/>
              <a:t>, </a:t>
            </a:r>
            <a:r>
              <a:rPr lang="tr-TR" dirty="0" err="1" smtClean="0"/>
              <a:t>hidralazin</a:t>
            </a:r>
            <a:r>
              <a:rPr lang="tr-TR" dirty="0" smtClean="0"/>
              <a:t>, D-</a:t>
            </a:r>
            <a:r>
              <a:rPr lang="tr-TR" dirty="0" err="1" smtClean="0"/>
              <a:t>penisillamin</a:t>
            </a:r>
            <a:r>
              <a:rPr lang="tr-TR" dirty="0" smtClean="0"/>
              <a:t>, </a:t>
            </a:r>
            <a:r>
              <a:rPr lang="tr-TR" dirty="0" err="1" smtClean="0"/>
              <a:t>difenilhidantoin</a:t>
            </a:r>
            <a:r>
              <a:rPr lang="tr-TR" dirty="0" smtClean="0"/>
              <a:t>, </a:t>
            </a:r>
            <a:r>
              <a:rPr lang="tr-TR" dirty="0" err="1" smtClean="0"/>
              <a:t>izoniyazid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rgbClr val="FF0000"/>
                </a:solidFill>
              </a:rPr>
              <a:t>TNF inhibitörleri</a:t>
            </a:r>
          </a:p>
          <a:p>
            <a:pPr algn="just"/>
            <a:r>
              <a:rPr lang="tr-TR" dirty="0" smtClean="0"/>
              <a:t>ANA pozitifliği ve en az 1 klinik bulgu gelişir. İlacın bırakılması ile düzelir. Klinik bulgular çoğu olgu hafiftir ve kendini sınırlar.</a:t>
            </a:r>
          </a:p>
          <a:p>
            <a:pPr algn="just"/>
            <a:r>
              <a:rPr lang="tr-TR" dirty="0" smtClean="0"/>
              <a:t>Klinik bulgular ateş, </a:t>
            </a:r>
            <a:r>
              <a:rPr lang="tr-TR" dirty="0" err="1" smtClean="0"/>
              <a:t>miyalji</a:t>
            </a:r>
            <a:r>
              <a:rPr lang="tr-TR" dirty="0" smtClean="0"/>
              <a:t>, </a:t>
            </a:r>
            <a:r>
              <a:rPr lang="tr-TR" dirty="0" err="1" smtClean="0"/>
              <a:t>raş</a:t>
            </a:r>
            <a:r>
              <a:rPr lang="tr-TR" dirty="0" smtClean="0"/>
              <a:t>, </a:t>
            </a:r>
            <a:r>
              <a:rPr lang="tr-TR" dirty="0" err="1" smtClean="0"/>
              <a:t>artrit</a:t>
            </a:r>
            <a:r>
              <a:rPr lang="tr-TR" dirty="0" smtClean="0"/>
              <a:t> ve </a:t>
            </a:r>
            <a:r>
              <a:rPr lang="tr-TR" dirty="0" err="1" smtClean="0"/>
              <a:t>serozit</a:t>
            </a:r>
            <a:r>
              <a:rPr lang="tr-TR" dirty="0" smtClean="0"/>
              <a:t> şeklinde görülür.</a:t>
            </a:r>
          </a:p>
          <a:p>
            <a:pPr algn="just"/>
            <a:r>
              <a:rPr lang="tr-TR" dirty="0" smtClean="0"/>
              <a:t>Anti-</a:t>
            </a:r>
            <a:r>
              <a:rPr lang="tr-TR" dirty="0" err="1" smtClean="0"/>
              <a:t>histon</a:t>
            </a:r>
            <a:r>
              <a:rPr lang="tr-TR" dirty="0" smtClean="0"/>
              <a:t> antikor pozitifliği &gt;%95, </a:t>
            </a:r>
            <a:r>
              <a:rPr lang="tr-TR" dirty="0" err="1" smtClean="0"/>
              <a:t>kompleman</a:t>
            </a:r>
            <a:r>
              <a:rPr lang="tr-TR" dirty="0" smtClean="0"/>
              <a:t> düşüklüğü ve anti-DNA antikorları nadir görülür (IFN-</a:t>
            </a:r>
            <a:r>
              <a:rPr lang="el-GR" dirty="0" smtClean="0"/>
              <a:t>α</a:t>
            </a:r>
            <a:r>
              <a:rPr lang="tr-TR" dirty="0" smtClean="0"/>
              <a:t> ve anti-TNF ajanlar hariç)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Çevresel faktörler-</a:t>
            </a:r>
            <a:r>
              <a:rPr lang="tr-TR" dirty="0" err="1" smtClean="0"/>
              <a:t>Nütrisyonel</a:t>
            </a:r>
            <a:r>
              <a:rPr lang="tr-TR" dirty="0" smtClean="0"/>
              <a:t> faktörler ve sosyoekonomik durum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4480" y="2064216"/>
            <a:ext cx="8748000" cy="438912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Antioksidan ve vitamin D düzeylerinde düşüklük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Aktif </a:t>
            </a:r>
            <a:r>
              <a:rPr lang="tr-TR" dirty="0" err="1" smtClean="0"/>
              <a:t>inflamasyon</a:t>
            </a:r>
            <a:r>
              <a:rPr lang="tr-TR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/>
              <a:t>S</a:t>
            </a:r>
            <a:r>
              <a:rPr lang="tr-TR" dirty="0" err="1" smtClean="0"/>
              <a:t>teroid</a:t>
            </a:r>
            <a:r>
              <a:rPr lang="tr-TR" dirty="0" smtClean="0"/>
              <a:t> kullanımı,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Yetersiz alım, güneşten korunma ve güneş koruyucu </a:t>
            </a:r>
          </a:p>
          <a:p>
            <a:pPr marL="0" indent="0">
              <a:buNone/>
            </a:pPr>
            <a:r>
              <a:rPr lang="tr-TR" dirty="0" smtClean="0"/>
              <a:t>     kullanımına   bağlı olabilir</a:t>
            </a:r>
          </a:p>
          <a:p>
            <a:r>
              <a:rPr lang="tr-TR" dirty="0" smtClean="0"/>
              <a:t>Kimyasal gıda ve katkı malzemeleri ile yonca filizi içindeki </a:t>
            </a:r>
            <a:r>
              <a:rPr lang="tr-TR" dirty="0" err="1" smtClean="0"/>
              <a:t>tartrazine</a:t>
            </a:r>
            <a:r>
              <a:rPr lang="tr-TR" dirty="0" smtClean="0"/>
              <a:t> ve L-</a:t>
            </a:r>
            <a:r>
              <a:rPr lang="tr-TR" dirty="0" err="1" smtClean="0"/>
              <a:t>canavanine</a:t>
            </a:r>
            <a:r>
              <a:rPr lang="tr-TR" dirty="0" smtClean="0"/>
              <a:t> hastalık riskini arttırdığı gösterilmiştir.</a:t>
            </a:r>
          </a:p>
          <a:p>
            <a:r>
              <a:rPr lang="tr-TR" dirty="0" smtClean="0"/>
              <a:t>Düşük sosyoekonomik durum ( yoksulluk, eğitimsizlik, tıbbi bakıma uyumsuzluk, sosyal destek eksikliği gibi risk faktörleri) hastalık </a:t>
            </a:r>
            <a:r>
              <a:rPr lang="tr-TR" dirty="0" err="1" smtClean="0"/>
              <a:t>insidansı</a:t>
            </a:r>
            <a:r>
              <a:rPr lang="tr-TR" dirty="0" smtClean="0"/>
              <a:t>, şiddeti ve </a:t>
            </a:r>
            <a:r>
              <a:rPr lang="tr-TR" dirty="0" err="1" smtClean="0"/>
              <a:t>mortalite</a:t>
            </a:r>
            <a:r>
              <a:rPr lang="tr-TR" dirty="0" smtClean="0"/>
              <a:t> ile ilişkili bulunmuştur.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935480"/>
            <a:ext cx="8892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Genel Semptomlar</a:t>
            </a:r>
          </a:p>
          <a:p>
            <a:r>
              <a:rPr lang="tr-TR" dirty="0" smtClean="0"/>
              <a:t>Halsizlik, yorgunluk, ateş ve kilo kaybı gibi spesifik olmayan genel yakınmalar,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</a:t>
            </a:r>
            <a:r>
              <a:rPr lang="tr-TR" dirty="0" smtClean="0"/>
              <a:t>astalığın başlangıcında ve aktivasyon dönemlerinde belirgindir,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B</a:t>
            </a:r>
            <a:r>
              <a:rPr lang="tr-TR" dirty="0" smtClean="0"/>
              <a:t>eraberinde cilt, eklem veya diğer hastalık bulgularının varlığı tanıyı kolaylaştırır.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Hastaların yaklaşık %80’inde ateş vardır, genellikle hastalık aktivasyonunun habercisidir ve uygun tedavi verilinceye kadar devam eder.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488" y="1196752"/>
            <a:ext cx="89280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Kas-İskelet Sistemi Bulguları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Eklem bulguları genellikle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Poliartiküler</a:t>
            </a:r>
            <a:r>
              <a:rPr lang="tr-TR" sz="2400" dirty="0" smtClean="0"/>
              <a:t>, simetrik, gezici </a:t>
            </a:r>
            <a:r>
              <a:rPr lang="tr-TR" sz="2400" dirty="0" err="1" smtClean="0"/>
              <a:t>artralji</a:t>
            </a:r>
            <a:r>
              <a:rPr lang="tr-TR" sz="2400" dirty="0" smtClean="0"/>
              <a:t> (% 90) veya  </a:t>
            </a:r>
            <a:r>
              <a:rPr lang="tr-TR" sz="2400" dirty="0" err="1" smtClean="0"/>
              <a:t>poliartrit</a:t>
            </a:r>
            <a:r>
              <a:rPr lang="tr-TR" sz="2400" dirty="0" smtClean="0"/>
              <a:t> (% 70) şeklindedir  ve çoğunlukla ilk semptomdur.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Proksimal</a:t>
            </a:r>
            <a:r>
              <a:rPr lang="tr-TR" sz="2400" dirty="0" smtClean="0"/>
              <a:t> </a:t>
            </a:r>
            <a:r>
              <a:rPr lang="tr-TR" sz="2400" dirty="0" err="1" smtClean="0"/>
              <a:t>interfalangiyal</a:t>
            </a:r>
            <a:r>
              <a:rPr lang="tr-TR" sz="2400" dirty="0" smtClean="0"/>
              <a:t> ve </a:t>
            </a:r>
            <a:r>
              <a:rPr lang="tr-TR" sz="2400" dirty="0" err="1" smtClean="0"/>
              <a:t>metakarpo-falangiyal</a:t>
            </a:r>
            <a:r>
              <a:rPr lang="tr-TR" sz="2400" dirty="0" smtClean="0"/>
              <a:t> eklemler, </a:t>
            </a:r>
          </a:p>
          <a:p>
            <a:pPr marL="0" indent="0">
              <a:buNone/>
            </a:pPr>
            <a:r>
              <a:rPr lang="tr-TR" sz="2400" dirty="0" smtClean="0"/>
              <a:t>    el bileği, dirsek ve ayak bileklerini etkiler.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Artrit</a:t>
            </a:r>
            <a:r>
              <a:rPr lang="tr-TR" sz="2400" dirty="0" smtClean="0"/>
              <a:t> sıklıkla geçicidir, bazen kronikleşebilir ama </a:t>
            </a:r>
            <a:r>
              <a:rPr lang="tr-TR" sz="2400" dirty="0" err="1" smtClean="0"/>
              <a:t>eroziv</a:t>
            </a:r>
            <a:r>
              <a:rPr lang="tr-TR" sz="2400" dirty="0" smtClean="0"/>
              <a:t> </a:t>
            </a:r>
          </a:p>
          <a:p>
            <a:pPr marL="0" indent="0">
              <a:buNone/>
            </a:pPr>
            <a:r>
              <a:rPr lang="tr-TR" sz="2400" dirty="0" smtClean="0"/>
              <a:t>    değişiklikler genellikle bulunmaz.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Miyalji</a:t>
            </a:r>
            <a:r>
              <a:rPr lang="tr-TR" sz="2400" dirty="0" smtClean="0"/>
              <a:t> hastalığın başlangıcında hastaların 1/3’ünde bulunur.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Hastalığa veya tedaviye bağlı olarak, daha çok </a:t>
            </a:r>
            <a:r>
              <a:rPr lang="tr-TR" sz="2400" dirty="0" err="1" smtClean="0"/>
              <a:t>kortikosteroid</a:t>
            </a:r>
            <a:r>
              <a:rPr lang="tr-TR" sz="2400" dirty="0" smtClean="0"/>
              <a:t> kullananlarda eklem ağrısı ile kendini gösteren aseptik kemik </a:t>
            </a:r>
          </a:p>
          <a:p>
            <a:pPr>
              <a:buNone/>
            </a:pPr>
            <a:r>
              <a:rPr lang="tr-TR" sz="2400" dirty="0" smtClean="0"/>
              <a:t>	nekrozu en çok kalça, omuz ve diz eklemlerini tutar.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95463"/>
            <a:ext cx="4176464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1956902" y="828001"/>
            <a:ext cx="527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JACCOUD ARTHROPATHY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0" y="5517232"/>
            <a:ext cx="9164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Metakarpofalangeal</a:t>
            </a:r>
            <a:r>
              <a:rPr lang="tr-TR" dirty="0" smtClean="0"/>
              <a:t> ve PIF eklemleri, el bileği ve diz eklemlerini etkileyen kronik </a:t>
            </a:r>
            <a:r>
              <a:rPr lang="tr-TR" dirty="0" err="1" smtClean="0"/>
              <a:t>artrittir</a:t>
            </a:r>
            <a:endParaRPr lang="tr-TR" dirty="0" smtClean="0"/>
          </a:p>
          <a:p>
            <a:r>
              <a:rPr lang="tr-TR" dirty="0" smtClean="0"/>
              <a:t>(%5  sıklık). Şiddetli olgularda tipik </a:t>
            </a:r>
            <a:r>
              <a:rPr lang="tr-TR" dirty="0" err="1" smtClean="0"/>
              <a:t>ulnar</a:t>
            </a:r>
            <a:r>
              <a:rPr lang="tr-TR" dirty="0" smtClean="0"/>
              <a:t> </a:t>
            </a:r>
            <a:r>
              <a:rPr lang="tr-TR" dirty="0" err="1" smtClean="0"/>
              <a:t>deviasyon</a:t>
            </a:r>
            <a:r>
              <a:rPr lang="tr-TR" dirty="0" smtClean="0"/>
              <a:t> ve </a:t>
            </a:r>
            <a:r>
              <a:rPr lang="tr-TR" dirty="0" err="1" smtClean="0"/>
              <a:t>subluksasyon</a:t>
            </a:r>
            <a:r>
              <a:rPr lang="tr-TR" dirty="0" smtClean="0"/>
              <a:t> ile </a:t>
            </a:r>
            <a:r>
              <a:rPr lang="tr-TR" dirty="0" err="1" smtClean="0"/>
              <a:t>RA’e</a:t>
            </a:r>
            <a:r>
              <a:rPr lang="tr-TR" dirty="0" smtClean="0"/>
              <a:t> benzerlik </a:t>
            </a:r>
          </a:p>
          <a:p>
            <a:r>
              <a:rPr lang="tr-TR" dirty="0" smtClean="0"/>
              <a:t>gösterir.  </a:t>
            </a:r>
            <a:r>
              <a:rPr lang="tr-TR" dirty="0" err="1" smtClean="0"/>
              <a:t>Sinovite</a:t>
            </a:r>
            <a:r>
              <a:rPr lang="tr-TR" dirty="0" smtClean="0"/>
              <a:t> bağlı değil, kas güçsüzlüğü ve </a:t>
            </a:r>
            <a:r>
              <a:rPr lang="tr-TR" dirty="0" err="1" smtClean="0"/>
              <a:t>ligament</a:t>
            </a:r>
            <a:r>
              <a:rPr lang="tr-TR" dirty="0" smtClean="0"/>
              <a:t> </a:t>
            </a:r>
            <a:r>
              <a:rPr lang="tr-TR" dirty="0" err="1" smtClean="0"/>
              <a:t>laksisitesine</a:t>
            </a:r>
            <a:r>
              <a:rPr lang="tr-TR" dirty="0" smtClean="0"/>
              <a:t> bağlı gelişir, </a:t>
            </a:r>
            <a:r>
              <a:rPr lang="tr-TR" dirty="0" err="1" smtClean="0"/>
              <a:t>RA’daki</a:t>
            </a:r>
            <a:r>
              <a:rPr lang="tr-TR" dirty="0" smtClean="0"/>
              <a:t> </a:t>
            </a:r>
          </a:p>
          <a:p>
            <a:r>
              <a:rPr lang="tr-TR" dirty="0" smtClean="0"/>
              <a:t>tipik erozyonlar görülmez.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Cilt Lezyonları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389120"/>
          </a:xfrm>
        </p:spPr>
        <p:txBody>
          <a:bodyPr>
            <a:noAutofit/>
          </a:bodyPr>
          <a:lstStyle/>
          <a:p>
            <a:pPr marL="514350" indent="-514350"/>
            <a:r>
              <a:rPr lang="tr-TR" sz="2400" dirty="0" smtClean="0"/>
              <a:t>Eklem semptomlarından sonra en sık cilt bulguları (%85) görülür. Histolojik olarak </a:t>
            </a:r>
            <a:r>
              <a:rPr lang="tr-TR" sz="2400" dirty="0" err="1" smtClean="0"/>
              <a:t>lupusa</a:t>
            </a:r>
            <a:r>
              <a:rPr lang="tr-TR" sz="2400" dirty="0" smtClean="0"/>
              <a:t> spesifik ve spesifik olmayan lezyonlar bulunur. Spesifik olanlar; </a:t>
            </a:r>
          </a:p>
          <a:p>
            <a:pPr>
              <a:buNone/>
            </a:pPr>
            <a:r>
              <a:rPr lang="tr-TR" sz="2400" dirty="0" smtClean="0"/>
              <a:t>		a. Akut, b. </a:t>
            </a:r>
            <a:r>
              <a:rPr lang="tr-TR" sz="2400" dirty="0" err="1" smtClean="0"/>
              <a:t>Subakut</a:t>
            </a:r>
            <a:r>
              <a:rPr lang="tr-TR" sz="2400" dirty="0" smtClean="0"/>
              <a:t> ve c. Kronik olarak sınıflandırılır.</a:t>
            </a:r>
          </a:p>
          <a:p>
            <a:pPr>
              <a:buNone/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Akut cilt lezyonları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Malar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raş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2400" dirty="0" smtClean="0"/>
              <a:t>En karakteristik akut cilt lezyonu </a:t>
            </a:r>
            <a:r>
              <a:rPr lang="tr-TR" sz="2400" dirty="0" err="1" smtClean="0"/>
              <a:t>malar</a:t>
            </a:r>
            <a:r>
              <a:rPr lang="tr-TR" sz="2400" dirty="0" smtClean="0"/>
              <a:t> </a:t>
            </a:r>
            <a:r>
              <a:rPr lang="tr-TR" sz="2400" dirty="0" err="1" smtClean="0"/>
              <a:t>raş</a:t>
            </a:r>
            <a:r>
              <a:rPr lang="tr-TR" sz="2400" dirty="0" smtClean="0"/>
              <a:t> olup yüzde, burun sırtında ve yanaklar üzerinde lokalize hafif bir pembelikten belirgin kırmızılığa kadar değişen </a:t>
            </a:r>
            <a:r>
              <a:rPr lang="tr-TR" sz="2400" dirty="0" err="1" smtClean="0"/>
              <a:t>eritemdir</a:t>
            </a:r>
            <a:r>
              <a:rPr lang="tr-TR" sz="2400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/>
              <a:t>Y</a:t>
            </a:r>
            <a:r>
              <a:rPr lang="tr-TR" sz="2400" dirty="0" smtClean="0"/>
              <a:t>erleşim şekline göre kelebeğe benzetilen bu görünüm, kelebek </a:t>
            </a:r>
            <a:r>
              <a:rPr lang="tr-TR" sz="2400" dirty="0" err="1" smtClean="0"/>
              <a:t>raş</a:t>
            </a:r>
            <a:r>
              <a:rPr lang="tr-TR" sz="2400" dirty="0" smtClean="0"/>
              <a:t> olarak da bilinir. </a:t>
            </a:r>
            <a:r>
              <a:rPr lang="tr-TR" sz="2400" dirty="0" err="1" smtClean="0"/>
              <a:t>Nazolabiyal</a:t>
            </a:r>
            <a:r>
              <a:rPr lang="tr-TR" sz="2400" dirty="0" smtClean="0"/>
              <a:t> kıvrımlar korunur, hastalığın başlangıcında % 50 olguda görülür, 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/>
              <a:t>G</a:t>
            </a:r>
            <a:r>
              <a:rPr lang="tr-TR" sz="2400" dirty="0" smtClean="0"/>
              <a:t>enellikle </a:t>
            </a:r>
            <a:r>
              <a:rPr lang="tr-TR" sz="2400" dirty="0" err="1" smtClean="0"/>
              <a:t>skar</a:t>
            </a:r>
            <a:r>
              <a:rPr lang="tr-TR" sz="2400" dirty="0" smtClean="0"/>
              <a:t> ve </a:t>
            </a:r>
            <a:r>
              <a:rPr lang="tr-TR" sz="2400" dirty="0" err="1" smtClean="0"/>
              <a:t>pigmentasyon</a:t>
            </a:r>
            <a:r>
              <a:rPr lang="tr-TR" sz="2400" dirty="0" smtClean="0"/>
              <a:t> bırakmadan geçer, güneş ışınlarına </a:t>
            </a:r>
            <a:r>
              <a:rPr lang="tr-TR" sz="2400" dirty="0" err="1" smtClean="0"/>
              <a:t>maruziyet</a:t>
            </a:r>
            <a:r>
              <a:rPr lang="tr-TR" sz="2400" dirty="0" smtClean="0"/>
              <a:t> ile artış gösterir.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cilt lezyonları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73424"/>
            <a:ext cx="8999984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Güneş duyarlılığı (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fotosensitivite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r-TR" dirty="0" smtClean="0"/>
              <a:t>hastaların % 50-60’ında saptanır, güneş ışınları ile cilt lezyonlarında artış yanında sistemik bulgularda da artış görülebilir. Hastaların güneşten korunması gereklidir.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Subakut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Kutanöz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</a:t>
            </a:r>
            <a:endParaRPr lang="tr-TR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 err="1" smtClean="0"/>
              <a:t>Subakut</a:t>
            </a:r>
            <a:r>
              <a:rPr lang="tr-TR" sz="2800" dirty="0" smtClean="0"/>
              <a:t> </a:t>
            </a:r>
            <a:r>
              <a:rPr lang="tr-TR" sz="2800" dirty="0" err="1" smtClean="0"/>
              <a:t>kutanöz</a:t>
            </a:r>
            <a:r>
              <a:rPr lang="tr-TR" sz="2800" dirty="0" smtClean="0"/>
              <a:t> </a:t>
            </a:r>
            <a:r>
              <a:rPr lang="tr-TR" sz="2800" dirty="0" err="1" smtClean="0"/>
              <a:t>lupus</a:t>
            </a:r>
            <a:r>
              <a:rPr lang="tr-TR" sz="2800" dirty="0" smtClean="0"/>
              <a:t>, genellikle omuzlarda, boyunda ve göğüs üst bölgesinde ve sırtta simetrik yerleşimli, </a:t>
            </a:r>
            <a:r>
              <a:rPr lang="tr-TR" sz="2800" dirty="0" err="1" smtClean="0"/>
              <a:t>yüzeyel</a:t>
            </a:r>
            <a:r>
              <a:rPr lang="tr-TR" sz="2800" dirty="0" smtClean="0"/>
              <a:t>, </a:t>
            </a:r>
            <a:r>
              <a:rPr lang="tr-TR" sz="2800" dirty="0" err="1" smtClean="0"/>
              <a:t>skarlaşma</a:t>
            </a:r>
            <a:r>
              <a:rPr lang="tr-TR" sz="2800" dirty="0" smtClean="0"/>
              <a:t> göstermeyen, güneşe duyarlı </a:t>
            </a:r>
            <a:r>
              <a:rPr lang="tr-TR" sz="2800" dirty="0" err="1" smtClean="0"/>
              <a:t>eritematoz</a:t>
            </a:r>
            <a:r>
              <a:rPr lang="tr-TR" sz="2800" dirty="0" smtClean="0"/>
              <a:t>, karakteristik olarak </a:t>
            </a:r>
            <a:r>
              <a:rPr lang="tr-TR" sz="2800" dirty="0" err="1" smtClean="0"/>
              <a:t>anüler</a:t>
            </a:r>
            <a:r>
              <a:rPr lang="tr-TR" sz="2800" dirty="0" smtClean="0"/>
              <a:t> lezyonlardır . Anti-</a:t>
            </a:r>
            <a:r>
              <a:rPr lang="tr-TR" sz="2800" dirty="0" err="1" smtClean="0"/>
              <a:t>Ro</a:t>
            </a:r>
            <a:r>
              <a:rPr lang="tr-TR" sz="2800" dirty="0" smtClean="0"/>
              <a:t> (SS-A) antikor sıklıkla </a:t>
            </a:r>
            <a:r>
              <a:rPr lang="tr-TR" sz="2800" dirty="0" err="1" smtClean="0"/>
              <a:t>pozitifdir</a:t>
            </a:r>
            <a:r>
              <a:rPr lang="tr-TR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2488" y="404664"/>
            <a:ext cx="8532000" cy="604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r-T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Kronik </a:t>
            </a:r>
            <a:r>
              <a:rPr lang="tr-T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cilt lezyonları</a:t>
            </a:r>
            <a:endParaRPr lang="tr-TR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Diskoid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lezyonlar</a:t>
            </a:r>
            <a:r>
              <a:rPr lang="tr-TR" sz="28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 smtClean="0"/>
              <a:t>SLE </a:t>
            </a:r>
            <a:r>
              <a:rPr lang="tr-TR" sz="2200" dirty="0"/>
              <a:t>klinik tablosunda kronik bir cilt bulgusu olarak bulunabildiği gibi (%10-15), SLE </a:t>
            </a:r>
            <a:r>
              <a:rPr lang="tr-TR" sz="2200" dirty="0" smtClean="0"/>
              <a:t>bulguları olmaksızın </a:t>
            </a:r>
            <a:r>
              <a:rPr lang="tr-TR" sz="2200" dirty="0"/>
              <a:t>tek başına cilt lezyonu olarak da gelişebilir</a:t>
            </a:r>
            <a:r>
              <a:rPr lang="tr-TR" sz="22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 err="1" smtClean="0"/>
              <a:t>Diskoid</a:t>
            </a:r>
            <a:r>
              <a:rPr lang="tr-TR" sz="2200" dirty="0" smtClean="0"/>
              <a:t> </a:t>
            </a:r>
            <a:r>
              <a:rPr lang="tr-TR" sz="2200" dirty="0"/>
              <a:t>lezyon baş-boyun </a:t>
            </a:r>
            <a:r>
              <a:rPr lang="tr-TR" sz="2200" dirty="0" smtClean="0"/>
              <a:t>bölgesinde</a:t>
            </a:r>
            <a:r>
              <a:rPr lang="tr-TR" sz="2200" dirty="0"/>
              <a:t>, </a:t>
            </a:r>
            <a:r>
              <a:rPr lang="tr-TR" sz="2200" dirty="0" smtClean="0"/>
              <a:t>yüzde, saçlı deride ve dış </a:t>
            </a:r>
            <a:r>
              <a:rPr lang="tr-TR" sz="2200" dirty="0"/>
              <a:t>kulakta tek veya birden fazla lezyon </a:t>
            </a:r>
            <a:r>
              <a:rPr lang="tr-TR" sz="2200" dirty="0" smtClean="0"/>
              <a:t>şeklinde                                                                                                                                                                                                                           görülebildiği gibi, gövdenin üst </a:t>
            </a:r>
            <a:r>
              <a:rPr lang="tr-TR" sz="2200" dirty="0"/>
              <a:t>kısmında ve </a:t>
            </a:r>
            <a:r>
              <a:rPr lang="tr-TR" sz="2200" dirty="0" err="1" smtClean="0"/>
              <a:t>ekstremitelerde</a:t>
            </a:r>
            <a:r>
              <a:rPr lang="tr-TR" sz="2200" dirty="0" smtClean="0"/>
              <a:t> </a:t>
            </a:r>
            <a:r>
              <a:rPr lang="tr-TR" sz="2200" dirty="0"/>
              <a:t>de yaygın olarak bulunabilir. </a:t>
            </a:r>
            <a:endParaRPr lang="tr-TR" sz="22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200" dirty="0" smtClean="0"/>
              <a:t>Lezyon oldukça </a:t>
            </a:r>
            <a:r>
              <a:rPr lang="tr-TR" sz="2200" dirty="0"/>
              <a:t>iyi sınırlanmış, </a:t>
            </a:r>
            <a:r>
              <a:rPr lang="tr-TR" sz="2200" dirty="0" smtClean="0"/>
              <a:t>ciltten kabarık</a:t>
            </a:r>
            <a:r>
              <a:rPr lang="tr-TR" sz="2200" dirty="0"/>
              <a:t>, morumsu, </a:t>
            </a:r>
            <a:r>
              <a:rPr lang="tr-TR" sz="2200" dirty="0" err="1" smtClean="0"/>
              <a:t>eritematöz</a:t>
            </a:r>
            <a:r>
              <a:rPr lang="tr-TR" sz="2200" dirty="0" smtClean="0"/>
              <a:t> </a:t>
            </a:r>
            <a:r>
              <a:rPr lang="tr-TR" sz="2200" dirty="0" err="1" smtClean="0"/>
              <a:t>maküller</a:t>
            </a:r>
            <a:r>
              <a:rPr lang="tr-TR" sz="2200" dirty="0" smtClean="0"/>
              <a:t> </a:t>
            </a:r>
            <a:r>
              <a:rPr lang="tr-TR" sz="2200" dirty="0"/>
              <a:t>veya plaklar şeklinde başlar, </a:t>
            </a:r>
            <a:endParaRPr lang="tr-TR" sz="22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A</a:t>
            </a:r>
            <a:r>
              <a:rPr lang="tr-TR" sz="2200" dirty="0" smtClean="0"/>
              <a:t>kut </a:t>
            </a:r>
            <a:r>
              <a:rPr lang="tr-TR" sz="2200" dirty="0"/>
              <a:t>safhada </a:t>
            </a:r>
            <a:r>
              <a:rPr lang="tr-TR" sz="2200" dirty="0" smtClean="0"/>
              <a:t>ödemlidir</a:t>
            </a:r>
            <a:r>
              <a:rPr lang="tr-TR" sz="2200" dirty="0"/>
              <a:t>. Lezyon </a:t>
            </a:r>
            <a:r>
              <a:rPr lang="tr-TR" sz="2200" dirty="0" smtClean="0"/>
              <a:t>geliştikçe </a:t>
            </a:r>
            <a:r>
              <a:rPr lang="tr-TR" sz="2200" dirty="0"/>
              <a:t>ü</a:t>
            </a:r>
            <a:r>
              <a:rPr lang="tr-TR" sz="2200" dirty="0" smtClean="0"/>
              <a:t>zeri </a:t>
            </a:r>
            <a:r>
              <a:rPr lang="tr-TR" sz="2200" dirty="0"/>
              <a:t>cilde yapışık </a:t>
            </a:r>
            <a:r>
              <a:rPr lang="tr-TR" sz="2200" dirty="0" err="1"/>
              <a:t>skuamla</a:t>
            </a:r>
            <a:r>
              <a:rPr lang="tr-TR" sz="2200" dirty="0"/>
              <a:t> </a:t>
            </a:r>
            <a:r>
              <a:rPr lang="tr-TR" sz="2200" dirty="0" smtClean="0"/>
              <a:t>örtülüdür</a:t>
            </a:r>
            <a:r>
              <a:rPr lang="tr-TR" sz="2200" dirty="0"/>
              <a:t>, genellikle pigment kaybı ile birlikte santral </a:t>
            </a:r>
            <a:r>
              <a:rPr lang="tr-TR" sz="2200" dirty="0" err="1"/>
              <a:t>atrofi</a:t>
            </a:r>
            <a:r>
              <a:rPr lang="tr-TR" sz="2200" dirty="0"/>
              <a:t> bırakarak </a:t>
            </a:r>
            <a:r>
              <a:rPr lang="tr-TR" sz="2200" dirty="0" smtClean="0"/>
              <a:t>iyileşir. </a:t>
            </a:r>
            <a:endParaRPr lang="tr-TR" sz="2200" dirty="0"/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S</a:t>
            </a:r>
            <a:r>
              <a:rPr lang="tr-TR" sz="2200" dirty="0" smtClean="0"/>
              <a:t>açlı deride </a:t>
            </a:r>
            <a:r>
              <a:rPr lang="tr-TR" sz="2200" dirty="0"/>
              <a:t>ve sakal </a:t>
            </a:r>
            <a:r>
              <a:rPr lang="tr-TR" sz="2200" dirty="0" smtClean="0"/>
              <a:t>bölgesindeki </a:t>
            </a:r>
            <a:r>
              <a:rPr lang="tr-TR" sz="2200" dirty="0"/>
              <a:t>lezyonlar kalıcı </a:t>
            </a:r>
            <a:r>
              <a:rPr lang="tr-TR" sz="2200" dirty="0" err="1"/>
              <a:t>alopesiye</a:t>
            </a:r>
            <a:r>
              <a:rPr lang="tr-TR" sz="2200" dirty="0"/>
              <a:t> yol </a:t>
            </a:r>
            <a:r>
              <a:rPr lang="tr-TR" sz="2200" dirty="0" smtClean="0"/>
              <a:t>açar.</a:t>
            </a:r>
          </a:p>
          <a:p>
            <a:pPr algn="just"/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935480"/>
            <a:ext cx="8686800" cy="438912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Sistemik </a:t>
            </a:r>
            <a:r>
              <a:rPr lang="tr-TR" dirty="0" err="1" smtClean="0"/>
              <a:t>lupus</a:t>
            </a:r>
            <a:r>
              <a:rPr lang="tr-TR" dirty="0" smtClean="0"/>
              <a:t> </a:t>
            </a:r>
            <a:r>
              <a:rPr lang="tr-TR" dirty="0" err="1" smtClean="0"/>
              <a:t>eritematozus</a:t>
            </a:r>
            <a:r>
              <a:rPr lang="tr-TR" dirty="0" smtClean="0"/>
              <a:t> kronik, sebebi bilinmeyen, immünolojik bozukluklarla birlikte birçok organ tutulumu ile </a:t>
            </a:r>
            <a:r>
              <a:rPr lang="tr-TR" dirty="0" err="1" smtClean="0"/>
              <a:t>karekterize</a:t>
            </a:r>
            <a:r>
              <a:rPr lang="tr-TR" dirty="0" smtClean="0"/>
              <a:t> </a:t>
            </a:r>
            <a:r>
              <a:rPr lang="tr-TR" dirty="0" err="1" smtClean="0"/>
              <a:t>multisistemik</a:t>
            </a:r>
            <a:r>
              <a:rPr lang="tr-TR" dirty="0" smtClean="0"/>
              <a:t> </a:t>
            </a:r>
            <a:r>
              <a:rPr lang="tr-TR" dirty="0" err="1" smtClean="0"/>
              <a:t>otoimmün</a:t>
            </a:r>
            <a:r>
              <a:rPr lang="tr-TR" dirty="0" smtClean="0"/>
              <a:t> bir hastalıktır.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En sık 16-55 yaş arasında (%65 olgu), %20’i 16 yaş altı, %15’i 55 yaş üstünde görülür.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err="1" smtClean="0"/>
              <a:t>Puberte</a:t>
            </a:r>
            <a:r>
              <a:rPr lang="tr-TR" dirty="0" smtClean="0"/>
              <a:t> öncesi ve </a:t>
            </a:r>
            <a:r>
              <a:rPr lang="tr-TR" dirty="0" err="1" smtClean="0"/>
              <a:t>menapoz</a:t>
            </a:r>
            <a:r>
              <a:rPr lang="tr-TR" dirty="0" smtClean="0"/>
              <a:t> sonrasında K/ E oranı 2/ 1 iken doğurganlık çağında K/ E oranı  9-12/ 1’dir.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127.0.0.1:1818/images/thumbnails/122T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49" y="3933056"/>
            <a:ext cx="3812183" cy="2592288"/>
          </a:xfrm>
          <a:prstGeom prst="rect">
            <a:avLst/>
          </a:prstGeom>
          <a:noFill/>
        </p:spPr>
      </p:pic>
      <p:sp>
        <p:nvSpPr>
          <p:cNvPr id="20484" name="AutoShape 4" descr="İ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86" name="AutoShape 6" descr="İ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88" name="AutoShape 8" descr="https://www.hss.edu/images/corporate/lupus-review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90" name="AutoShape 10" descr="systemic lupus erythematosus cutaneous manifestations image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92" name="AutoShape 12" descr="systemic lupus erythematosus cutaneous manifestations image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Picture 6" descr="http://www.lupusresearch.org/assets/images/12-about-lupus-images/malar-ras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06" y="790354"/>
            <a:ext cx="3710214" cy="2782662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34766"/>
            <a:ext cx="3929090" cy="280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dermnetnz.org/immune/img/sle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5366" y="618408"/>
            <a:ext cx="4089082" cy="302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429000"/>
            <a:ext cx="30003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trophic red plaques of discoid lupus in a young woma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781680" cy="2808312"/>
          </a:xfrm>
          <a:prstGeom prst="rect">
            <a:avLst/>
          </a:prstGeom>
          <a:noFill/>
        </p:spPr>
      </p:pic>
      <p:pic>
        <p:nvPicPr>
          <p:cNvPr id="6" name="Picture 4" descr="http://cached.imagescaler.hbpl.co.uk/resize/scaleWidth/620/offlinehbpl.hbpl.co.uk/news/PGH/05AE8E04-FD74-3311-A60E3EE4502572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71480"/>
            <a:ext cx="378621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0872" y="917864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Olmayan Lezyonlar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6093296"/>
          </a:xfrm>
        </p:spPr>
        <p:txBody>
          <a:bodyPr>
            <a:noAutofit/>
          </a:bodyPr>
          <a:lstStyle/>
          <a:p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Başlıcaları</a:t>
            </a:r>
            <a:r>
              <a:rPr lang="tr-TR" sz="2400" dirty="0" smtClean="0"/>
              <a:t> </a:t>
            </a:r>
            <a:r>
              <a:rPr lang="tr-TR" sz="2400" dirty="0" err="1" smtClean="0"/>
              <a:t>pannikülit</a:t>
            </a:r>
            <a:r>
              <a:rPr lang="tr-TR" sz="2400" dirty="0" smtClean="0"/>
              <a:t> ve </a:t>
            </a:r>
            <a:r>
              <a:rPr lang="tr-TR" sz="2400" dirty="0" err="1" smtClean="0"/>
              <a:t>vasküler</a:t>
            </a:r>
            <a:r>
              <a:rPr lang="tr-TR" sz="2400" dirty="0" smtClean="0"/>
              <a:t> lezyonlardır.</a:t>
            </a:r>
          </a:p>
          <a:p>
            <a:pPr marL="0" indent="0">
              <a:buNone/>
            </a:pPr>
            <a:r>
              <a:rPr lang="tr-TR" sz="2400" dirty="0" smtClean="0"/>
              <a:t>    Diğer </a:t>
            </a:r>
            <a:r>
              <a:rPr lang="tr-TR" sz="2400" dirty="0"/>
              <a:t>cilt bulguları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Telenjiektazi</a:t>
            </a:r>
            <a:r>
              <a:rPr lang="tr-TR" sz="2400" dirty="0"/>
              <a:t>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Raynoud</a:t>
            </a:r>
            <a:r>
              <a:rPr lang="tr-TR" sz="2400" dirty="0" smtClean="0"/>
              <a:t> </a:t>
            </a:r>
            <a:r>
              <a:rPr lang="tr-TR" sz="2400" dirty="0"/>
              <a:t>fenomeni</a:t>
            </a:r>
            <a:r>
              <a:rPr lang="tr-TR" sz="2400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Tırnak çevresinde </a:t>
            </a:r>
            <a:r>
              <a:rPr lang="tr-TR" sz="2400" dirty="0"/>
              <a:t>(</a:t>
            </a:r>
            <a:r>
              <a:rPr lang="tr-TR" sz="2400" dirty="0" err="1"/>
              <a:t>periungual</a:t>
            </a:r>
            <a:r>
              <a:rPr lang="tr-TR" sz="2400" dirty="0"/>
              <a:t>) </a:t>
            </a:r>
            <a:r>
              <a:rPr lang="tr-TR" sz="2400" dirty="0" smtClean="0"/>
              <a:t>ödem</a:t>
            </a:r>
            <a:r>
              <a:rPr lang="tr-TR" sz="2400" dirty="0"/>
              <a:t>, kızarıklık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Vaskülite</a:t>
            </a:r>
            <a:r>
              <a:rPr lang="tr-TR" sz="2400" dirty="0" smtClean="0"/>
              <a:t> </a:t>
            </a:r>
            <a:r>
              <a:rPr lang="tr-TR" sz="2400" dirty="0"/>
              <a:t>bağlı </a:t>
            </a:r>
            <a:r>
              <a:rPr lang="tr-TR" sz="2400" dirty="0" err="1"/>
              <a:t>livedo</a:t>
            </a:r>
            <a:r>
              <a:rPr lang="tr-TR" sz="2400" dirty="0"/>
              <a:t> </a:t>
            </a:r>
            <a:r>
              <a:rPr lang="tr-TR" sz="2400" dirty="0" err="1"/>
              <a:t>retikularis</a:t>
            </a:r>
            <a:r>
              <a:rPr lang="tr-TR" sz="2400" dirty="0"/>
              <a:t>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/>
              <a:t>P</a:t>
            </a:r>
            <a:r>
              <a:rPr lang="tr-TR" sz="2400" dirty="0" err="1" smtClean="0"/>
              <a:t>alpabl</a:t>
            </a:r>
            <a:r>
              <a:rPr lang="tr-TR" sz="2400" dirty="0" smtClean="0"/>
              <a:t> </a:t>
            </a:r>
            <a:r>
              <a:rPr lang="tr-TR" sz="2400" dirty="0" err="1"/>
              <a:t>purpura</a:t>
            </a:r>
            <a:r>
              <a:rPr lang="tr-TR" sz="2400" dirty="0"/>
              <a:t>, </a:t>
            </a:r>
            <a:r>
              <a:rPr lang="tr-TR" sz="2400" dirty="0" smtClean="0"/>
              <a:t>ürtiker</a:t>
            </a:r>
            <a:r>
              <a:rPr lang="tr-TR" sz="2400" dirty="0"/>
              <a:t>, </a:t>
            </a:r>
            <a:r>
              <a:rPr lang="tr-TR" sz="2400" dirty="0" smtClean="0"/>
              <a:t>uçlarda </a:t>
            </a:r>
            <a:r>
              <a:rPr lang="tr-TR" sz="2400" dirty="0" err="1"/>
              <a:t>hemoraji</a:t>
            </a:r>
            <a:r>
              <a:rPr lang="tr-TR" sz="2400" dirty="0"/>
              <a:t>, </a:t>
            </a:r>
            <a:r>
              <a:rPr lang="tr-TR" sz="2400" dirty="0" smtClean="0"/>
              <a:t>ülser </a:t>
            </a:r>
            <a:r>
              <a:rPr lang="tr-TR" sz="2400" dirty="0"/>
              <a:t>ve </a:t>
            </a:r>
            <a:r>
              <a:rPr lang="tr-TR" sz="2400" dirty="0" err="1"/>
              <a:t>gangren</a:t>
            </a:r>
            <a:r>
              <a:rPr lang="tr-TR" sz="2400" dirty="0"/>
              <a:t> gibi </a:t>
            </a:r>
            <a:r>
              <a:rPr lang="tr-TR" sz="2400" dirty="0" err="1" smtClean="0"/>
              <a:t>vaskülitik</a:t>
            </a:r>
            <a:r>
              <a:rPr lang="tr-TR" sz="2400" dirty="0" smtClean="0"/>
              <a:t> cilt lezyonları görülebilir.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Büllöz</a:t>
            </a:r>
            <a:r>
              <a:rPr lang="tr-TR" sz="2400" dirty="0" smtClean="0"/>
              <a:t> lezyonlar nadir görülür.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2856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Olmayan Lezyonlar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340768"/>
            <a:ext cx="8316000" cy="5400000"/>
          </a:xfrm>
        </p:spPr>
        <p:txBody>
          <a:bodyPr>
            <a:normAutofit fontScale="92500"/>
          </a:bodyPr>
          <a:lstStyle/>
          <a:p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Alopesi</a:t>
            </a:r>
            <a:r>
              <a:rPr lang="tr-TR" sz="2400" dirty="0"/>
              <a:t>, </a:t>
            </a:r>
            <a:r>
              <a:rPr lang="tr-TR" sz="2400" dirty="0" err="1"/>
              <a:t>lupusda</a:t>
            </a:r>
            <a:r>
              <a:rPr lang="tr-TR" sz="2400" dirty="0"/>
              <a:t> sık görülen bir bulgudur, </a:t>
            </a:r>
            <a:r>
              <a:rPr lang="tr-TR" sz="2400" dirty="0" err="1"/>
              <a:t>diffüz</a:t>
            </a:r>
            <a:r>
              <a:rPr lang="tr-TR" sz="2400" dirty="0"/>
              <a:t> veya yama tarzında görülür.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Hastalığın </a:t>
            </a:r>
            <a:r>
              <a:rPr lang="tr-TR" sz="2400" dirty="0"/>
              <a:t>alevlenmelerinde saç kaybı artar, hastalık aktivitesi kontrol altına alındığında saç yeniden büyüme gösterir.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Skar</a:t>
            </a:r>
            <a:r>
              <a:rPr lang="tr-TR" sz="2400" dirty="0" smtClean="0"/>
              <a:t> bırakan </a:t>
            </a:r>
            <a:r>
              <a:rPr lang="tr-TR" sz="2400" dirty="0" err="1"/>
              <a:t>diskoid</a:t>
            </a:r>
            <a:r>
              <a:rPr lang="tr-TR" sz="2400" dirty="0"/>
              <a:t> lezyon bölgelerinde </a:t>
            </a:r>
            <a:r>
              <a:rPr lang="tr-TR" sz="2400" dirty="0" err="1"/>
              <a:t>alopesi</a:t>
            </a:r>
            <a:r>
              <a:rPr lang="tr-TR" sz="2400" dirty="0"/>
              <a:t> kalıcı bir bulgudur.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Mukozal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ülserler </a:t>
            </a:r>
            <a:r>
              <a:rPr lang="tr-TR" sz="2400" dirty="0"/>
              <a:t>sıklıkla ağızda daha az </a:t>
            </a:r>
            <a:r>
              <a:rPr lang="tr-TR" sz="2400" dirty="0" err="1"/>
              <a:t>vajende</a:t>
            </a:r>
            <a:r>
              <a:rPr lang="tr-TR" sz="2400" dirty="0"/>
              <a:t> ve nadiren </a:t>
            </a:r>
            <a:r>
              <a:rPr lang="tr-TR" sz="2400" dirty="0" err="1"/>
              <a:t>septum</a:t>
            </a:r>
            <a:r>
              <a:rPr lang="tr-TR" sz="2400" dirty="0"/>
              <a:t> </a:t>
            </a:r>
            <a:r>
              <a:rPr lang="tr-TR" sz="2400" dirty="0" err="1"/>
              <a:t>nazide</a:t>
            </a:r>
            <a:r>
              <a:rPr lang="tr-TR" sz="2400" dirty="0"/>
              <a:t> bulunur,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/>
              <a:t>Vaskülite</a:t>
            </a:r>
            <a:r>
              <a:rPr lang="tr-TR" sz="2400" dirty="0"/>
              <a:t> bağlı geliştiği bildirilmiştir.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Oral ülserler sert ve yumuşak damakta değişik büyüklükte görülür, derinleşebilir,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Nadiren </a:t>
            </a:r>
            <a:r>
              <a:rPr lang="tr-TR" sz="2400" dirty="0" err="1"/>
              <a:t>septum</a:t>
            </a:r>
            <a:r>
              <a:rPr lang="tr-TR" sz="2400" dirty="0"/>
              <a:t> </a:t>
            </a:r>
            <a:r>
              <a:rPr lang="tr-TR" sz="2400" dirty="0" err="1"/>
              <a:t>perforasyonu</a:t>
            </a:r>
            <a:r>
              <a:rPr lang="tr-TR" sz="2400" dirty="0"/>
              <a:t> gelişir.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Ülserler genellikle semptom vermez, muayene sırasında bulunur</a:t>
            </a:r>
            <a:r>
              <a:rPr lang="tr-TR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00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</a:t>
            </a:r>
            <a:r>
              <a:rPr lang="tr-T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Olmayan Lezyonlar</a:t>
            </a:r>
            <a:endParaRPr lang="tr-TR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1280"/>
            <a:ext cx="8229600" cy="370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Pannikulit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profundus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SLE’de</a:t>
            </a:r>
            <a:r>
              <a:rPr lang="tr-TR" dirty="0" smtClean="0"/>
              <a:t> nadir görülen </a:t>
            </a:r>
            <a:r>
              <a:rPr lang="tr-TR" dirty="0" err="1" smtClean="0"/>
              <a:t>pannikulit</a:t>
            </a:r>
            <a:r>
              <a:rPr lang="tr-TR" dirty="0" smtClean="0"/>
              <a:t> tekrarlayıcı </a:t>
            </a:r>
            <a:r>
              <a:rPr lang="tr-TR" dirty="0" err="1" smtClean="0"/>
              <a:t>nodüler</a:t>
            </a:r>
            <a:r>
              <a:rPr lang="tr-TR" dirty="0" smtClean="0"/>
              <a:t> </a:t>
            </a:r>
            <a:r>
              <a:rPr lang="tr-TR" dirty="0" err="1" smtClean="0"/>
              <a:t>non-supüratif</a:t>
            </a:r>
            <a:r>
              <a:rPr lang="tr-TR" dirty="0" smtClean="0"/>
              <a:t> </a:t>
            </a:r>
            <a:r>
              <a:rPr lang="tr-TR" dirty="0" err="1" smtClean="0"/>
              <a:t>pannikulit</a:t>
            </a:r>
            <a:r>
              <a:rPr lang="tr-TR" dirty="0" smtClean="0"/>
              <a:t> veya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Lupus</a:t>
            </a:r>
            <a:r>
              <a:rPr lang="tr-TR" dirty="0" smtClean="0"/>
              <a:t> </a:t>
            </a:r>
            <a:r>
              <a:rPr lang="tr-TR" dirty="0" err="1" smtClean="0"/>
              <a:t>profundus</a:t>
            </a:r>
            <a:r>
              <a:rPr lang="tr-TR" dirty="0" smtClean="0"/>
              <a:t> şeklinde olup derin lokalizasyonlu, değişik büyüklükte, sınırları belirgin, sert kıvamlı </a:t>
            </a:r>
            <a:r>
              <a:rPr lang="tr-TR" dirty="0" err="1" smtClean="0"/>
              <a:t>bazan</a:t>
            </a:r>
            <a:r>
              <a:rPr lang="tr-TR" dirty="0" smtClean="0"/>
              <a:t> hassas </a:t>
            </a:r>
            <a:r>
              <a:rPr lang="tr-TR" dirty="0" err="1" smtClean="0"/>
              <a:t>subkutan</a:t>
            </a:r>
            <a:r>
              <a:rPr lang="tr-TR" dirty="0" smtClean="0"/>
              <a:t> nodüllerdir.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Bazen yüzeyinde cilt değişikliği görülebilir. Genellikle </a:t>
            </a:r>
            <a:r>
              <a:rPr lang="tr-TR" dirty="0" err="1" smtClean="0"/>
              <a:t>ekstremitelerde</a:t>
            </a:r>
            <a:r>
              <a:rPr lang="tr-TR" dirty="0" smtClean="0"/>
              <a:t> veya kalçada yerleşir.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144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876"/>
            <a:ext cx="3643338" cy="32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84" y="3500438"/>
            <a:ext cx="3918708" cy="33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www.dermnetnz.org/immune/img/w/sle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66"/>
            <a:ext cx="3286148" cy="2928958"/>
          </a:xfrm>
          <a:prstGeom prst="rect">
            <a:avLst/>
          </a:prstGeom>
          <a:noFill/>
        </p:spPr>
      </p:pic>
      <p:pic>
        <p:nvPicPr>
          <p:cNvPr id="6" name="Picture 4" descr="http://127.0.0.1:1818/images/thumbnails/122TF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4987"/>
            <a:ext cx="4176464" cy="2839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25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rm101.com/wp-content/uploads/at052g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6632"/>
            <a:ext cx="3096344" cy="4032448"/>
          </a:xfrm>
          <a:prstGeom prst="rect">
            <a:avLst/>
          </a:prstGeom>
          <a:noFill/>
        </p:spPr>
      </p:pic>
      <p:pic>
        <p:nvPicPr>
          <p:cNvPr id="2052" name="Picture 4" descr="http://escholarship.org/uc/item/8f30c7rd/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16632"/>
            <a:ext cx="2232248" cy="4032448"/>
          </a:xfrm>
          <a:prstGeom prst="rect">
            <a:avLst/>
          </a:prstGeom>
          <a:noFill/>
        </p:spPr>
      </p:pic>
      <p:pic>
        <p:nvPicPr>
          <p:cNvPr id="5122" name="Picture 2" descr="http://dermnetnz.org/vascular/img/lived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0"/>
            <a:ext cx="2688233" cy="3902360"/>
          </a:xfrm>
          <a:prstGeom prst="rect">
            <a:avLst/>
          </a:prstGeom>
          <a:noFill/>
        </p:spPr>
      </p:pic>
      <p:pic>
        <p:nvPicPr>
          <p:cNvPr id="6" name="Picture 6" descr="Bullous rash. Systemic lupus erythematosus. S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134990"/>
            <a:ext cx="3408378" cy="2723010"/>
          </a:xfrm>
          <a:prstGeom prst="rect">
            <a:avLst/>
          </a:prstGeom>
          <a:noFill/>
        </p:spPr>
      </p:pic>
      <p:pic>
        <p:nvPicPr>
          <p:cNvPr id="5124" name="Picture 4" descr="http://www.dermnetnz.org/immune/img/w/sle-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20308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821168"/>
          </a:xfrm>
        </p:spPr>
        <p:txBody>
          <a:bodyPr/>
          <a:lstStyle/>
          <a:p>
            <a:pPr>
              <a:buNone/>
            </a:pP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LUPUS BAND TESTİ</a:t>
            </a:r>
          </a:p>
          <a:p>
            <a:pPr>
              <a:buNone/>
            </a:pP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dirty="0" smtClean="0"/>
              <a:t>Direkt </a:t>
            </a:r>
            <a:r>
              <a:rPr lang="tr-TR" dirty="0" err="1" smtClean="0"/>
              <a:t>immünfloresan</a:t>
            </a:r>
            <a:r>
              <a:rPr lang="tr-TR" dirty="0" smtClean="0"/>
              <a:t> yöntem ile gösterilebilen </a:t>
            </a:r>
            <a:r>
              <a:rPr lang="tr-TR" dirty="0" err="1" smtClean="0"/>
              <a:t>immünglobulin</a:t>
            </a:r>
            <a:r>
              <a:rPr lang="tr-TR" dirty="0" smtClean="0"/>
              <a:t> (</a:t>
            </a:r>
            <a:r>
              <a:rPr lang="tr-TR" dirty="0" err="1" smtClean="0"/>
              <a:t>IgG</a:t>
            </a:r>
            <a:r>
              <a:rPr lang="tr-TR" dirty="0" smtClean="0"/>
              <a:t>,</a:t>
            </a:r>
            <a:r>
              <a:rPr lang="tr-TR" dirty="0" err="1" smtClean="0"/>
              <a:t>IgM</a:t>
            </a:r>
            <a:r>
              <a:rPr lang="tr-TR" dirty="0" smtClean="0"/>
              <a:t> ve </a:t>
            </a:r>
            <a:r>
              <a:rPr lang="tr-TR" dirty="0" err="1" smtClean="0"/>
              <a:t>IgA</a:t>
            </a:r>
            <a:r>
              <a:rPr lang="tr-TR" dirty="0" smtClean="0"/>
              <a:t> ) ve </a:t>
            </a:r>
            <a:r>
              <a:rPr lang="tr-TR" dirty="0" err="1" smtClean="0"/>
              <a:t>komplemanın</a:t>
            </a:r>
            <a:r>
              <a:rPr lang="tr-TR" dirty="0" smtClean="0"/>
              <a:t> (C3) </a:t>
            </a:r>
            <a:r>
              <a:rPr lang="tr-TR" dirty="0" err="1" smtClean="0"/>
              <a:t>dermal</a:t>
            </a:r>
            <a:r>
              <a:rPr lang="tr-TR" dirty="0" smtClean="0"/>
              <a:t>-</a:t>
            </a:r>
            <a:r>
              <a:rPr lang="tr-TR" dirty="0" err="1" smtClean="0"/>
              <a:t>epidermal</a:t>
            </a:r>
            <a:r>
              <a:rPr lang="tr-TR" dirty="0" smtClean="0"/>
              <a:t> birleşme yerinde depolanmaları, </a:t>
            </a:r>
            <a:r>
              <a:rPr lang="tr-TR" dirty="0" err="1" smtClean="0"/>
              <a:t>immün</a:t>
            </a:r>
            <a:r>
              <a:rPr lang="tr-TR" dirty="0" smtClean="0"/>
              <a:t> komplekslerin dokuda varlığını gösterir, cilt lezyonu olmayan bölgelerde de görülebilen bu karakteristik bulgu “</a:t>
            </a:r>
            <a:r>
              <a:rPr lang="tr-TR" dirty="0" err="1" smtClean="0"/>
              <a:t>lupus</a:t>
            </a:r>
            <a:r>
              <a:rPr lang="tr-TR" dirty="0" smtClean="0"/>
              <a:t> </a:t>
            </a:r>
            <a:r>
              <a:rPr lang="tr-TR" dirty="0" err="1" smtClean="0"/>
              <a:t>band</a:t>
            </a:r>
            <a:r>
              <a:rPr lang="tr-TR" dirty="0" smtClean="0"/>
              <a:t> testi” olarak adlandırılır. </a:t>
            </a:r>
            <a:endParaRPr lang="tr-TR" dirty="0"/>
          </a:p>
        </p:txBody>
      </p:sp>
      <p:sp>
        <p:nvSpPr>
          <p:cNvPr id="54274" name="AutoShape 2" descr="data:image/jpeg;base64,/9j/4AAQSkZJRgABAQAAAQABAAD/2wCEAAkGBxMTEhUUEhAQFBQUFBQVFRQQFA8UFRQUFBQWFhQVFBQYHCggGBolHBQUITEhJSkrLi4uFx8zODMsNygtLiwBCgoKDg0OGhAQGywkHCQsLCwsLCwsLCwsLCwsLCwsLCwsLCwsLCwsLCwsLCwsLCwsLCwsLCwsLCwsLCwsLCwsLP/AABEIALsBDQMBIgACEQEDEQH/xAAcAAABBAMBAAAAAAAAAAAAAAACAAEDBAUGCAf/xABOEAABAwEEBAgHCwkIAwAAAAABAAIRAwQSITEFB0FRE2FxcpOx0uMiMjM1VIGzBhUXJVWRlKGkwdMUI0JFYmRzg9EWJDREUqPD4rTh8f/EABgBAAMBAQAAAAAAAAAAAAAAAAABAgME/8QAIhEAAgIBBQEAAwEAAAAAAAAAAAECESEDEhMxUUEEFCJh/9oADAMBAAIRAxEAPwDF6zdYOkrNpO00LPbHU6VM07rBToOi9RY44uYTmTtWs/Cppf09/RWX8NLXEPjm2c6l7CktPAUtktm5DWlpf09/RWX8NP8ACjpf09/RWX8NacE5Stk2zbzrS0v6e/orL+Gk3Wlpf09/RWX8NaeAnRY7ZuQ1oaX9Pf0Vl/DTnWfpf09/RWX8Nacwowptk2zdWazNLbbe7orN2EXwn6VGdtd0dm7C0sOUkgqG2S7N4p6ytKH/ADrujs/YUo1i6U9Nd0dn7C0ijUCttes5OS+mbcvTazrG0p6a7o7P2E3wj6U9Nd0dn7C1UlRvqBJSl6ClL02x2snSnprujs/YUL9Z2lNltd0dn7C1RzpQKk36Um/TcxrN0nH+Md0dn7CB2svSvprujs3YWnJCqnn0M+m20tZeliTNudH8KzdhGdZelPTndHZuwtTa5RlslG5jtm4U9ZmlZg2x0b+Ds/YWSsusbSJwNrPLwdDsrQ2mFIK0cqiTk+mTJtm+u932kvTHdHQ7Ck/t7pH0t3R0OytTsz5EqdpWDnP1mDnL0zlo932kyIFte07+Ds/3sWJr6wNNDK3uI/hWX8NQvEqK4rhryRcdWSLdDWRpfG9bn8X5qzdhFR1j6XmPy5x/lWbsLHVLM07EqdnAyCvnZXMzZKHu/wBJ7ba4/wAuz9hT/wBvtJelu6Oh2FrjWIXrLlk32Z8kvTZh7v8ASPpbujodlMPd9pL0t3R0OwtVL4WNtdrMwFUXN/Rpzf03a16yrc0H++ukA/oUN3NXQNmdLGk5loJ9YXGtqbIJ4j1Lsix+TZzG9QXXpRpd2dOkq+2ct64vPNs51L/x6S05pW464vPNs51L2FJaatGaMMIkBTgqSROcnAwQQpGlDATQjlRucjCQBFODCjLk+aVCos0ypxVVRicDjUNENFk10wKjBSvhKgokJQCqJSJUTWwmkCRMXpOCjCknBABMyQ3k1FPUwSANwkJMG9R30TDiigMjZ6t1ZOlXDuVa/wALCs0qqxnCzKULMy5DKpU7VvU3CLLa0Z7SdKQFWdWUFW1AbUKLYKLL7qqiqVwsebTKiNRWtMpQLdassfVT1auGCrDjW0Y0aRiDXPgnkPUuybH5NnMb1BcaVj4J5Cuy7H5NnMb1BdGn0b6Zyzrj882znUvYU1pwK3HXH55tnOpewprTQqZTDlPKFPCRI5SaUV1RuSAlwTXk2xMEAHCRCjJxUswkASJiAOSY5IQYCchIuTApCGDkQKaFKGoYMiD1KwoC2EbSkxMYPxhG4ShwlMwYpAE4J6Y3pwoa7jkEB2W5RMcq7ZhOxp3qaJos30uFKpgulTFyHEKLHClQVRKe8ge7BJISQ0qO+UzXHancVdFUJxUdV8IWlEcVVDoic6WnkK7Qsfk2cxvUFxhVwB5Cuz7F5NnMb1BaQNInLOuPzzbOdS9hTWmhbnrj882znUvYUlpoTY2OjUcpwUhEiEpApFIQ6HanJSJQMIoc07cUQCQhwICBpUgTNpoAZOGlEUzDikA8KZiZqa8kSwiE8KJz09J+9KgoRzRXkiUMQZQA73wjchIlM/JAElMoX1ccEIQucigokqPhEx5OahJSvlFBRLUfCBlU7UwdvQvToKHqOkpxgo2ZpiTKdDoOUzDilCT0ADXOBXaFj8mzmN6guLnjwTyFdo2PybOY3qCuBcTlrXF54tnOpewpLTQtz1w+ebZzqXsKS00hMQk5TBO5IASURyTImoAEBGwIg1ZDRejDVJEgYE48WxRKSStkykoq2YwJFZtuiQCQTkY9ax1SiROGRSWon0JaiZWZgja7FPcQXVRRMSkGqMKQqRDAppxRNajDUWFkV1M5TEJi1FhYNNFVQkKQMlIQwKQdhKAhKMEUAiZRNchAwQQmMOoU7DgoypG5IYMC8ETkBYiBTAEFKoUUJiEACHKQKMNSJQAqzcDyLtCx+TZzG9QXGNQy08hXZ1j8mzmN6grgVA5b1xD45tfOpewpLTZW6a4vPFr51L2FNaWUAIJ3JNREIEMMkTAmapaYlS2DZkdE2ZhkvEgRt2qa3WxrCW052Qco3q5UsDWUx4Q2HCcZErCWxuK541OVnNGpyst2Wq55JvCePBZmz1aYF2405F1/ZO4rUmFT8Id5TnpWVPSsztp0Jwjb9ESMcBxLBVLI8OIc0gjYVktF6XfSMAm6SJ4lsNWpRri8XAHKY8JZck9N08oz3z03TyjSjThA0yVm9IaPdDnNGAMbJI3wsMMOVbwmpI3hJSRes9FpaIkuk4bI2etX6GiDd4RxbdB8IbRxRvVSwsgXjgNk/csho5kyHOddvEcUnxSeUkrGcmumYzk10wqej6FQZuaQ6DO47VWtWg3BxuEOb+i7fjHzq3UYW+CJjE8ZAj71kKVuo0wHPJJ2U8o3epZb5R6yZ75LrJi6PuYq4SAJO8SremvcyKTGuY8uBBDpGRG5QH3T1cYgYk5b9iKy6eJF2qS5kzhnmh892wfL2Yano17jdaJOezJQOsxaYcCFuDLdZTjTlhwHhceeWxXXW6yVYa8svZB0QDG0lP8AYmu4sfPJPKNBbROd0xyKCq1ehOtFJ002Bl1gxkRf3jkwWO0joag9gdTIY4NLnAmeKB61Ufyc/wBKio/kZyjTS1A8qyWQoLmK60zpTHGSV0IarsUBJTSHQ95JhxSY1JMYb0JCaUYKQiLYeQrtKx+TZzG9QXFtTbyFdpWPybOY3qCuJcTmTXDS+NrWf2qXsKa0cBega2Hj31tgjbS9hTXn7woTy0Zp5YJCdplOSmaFRQWSnsbZcPnUQHEr1nN2IkHeok8ESeCe02lzzJ9aqVeVWbo2qCuQs446M44KpbCJrkjtQsC1NiZtUxxK3Y65aQ6ciCqYYpwyAs5JMzkkza69JjrzmOJveLdGIIGE8So2fQhfVvVBDf0jgBMfUsdo/SL6Lw5hyORy+ZWrTph7ycgCZIG1cuyccI59k44RdpMpbAWtnM4kjdHqzUxrUqYdcHjkQHYxd/8AqxlO3gOBLZwiFTqVJPVxBC02+xcbfZJpG2uvG6YncqVR7nGXGSVYeJUcLeNJYN4pJDMpjak2mAEk5YmMKmwBA8QiARvYlYg7BVcDgJnAk7AVna9ou8YLLsbxhF1YPR9sNJxwBa4QZ61kbQ1puFpJDWjEDbMuWOov6MdRf0YnSrgTN26YxAynesa9yuaYtBfULjmT1KlcXVpqoqzp01UVYxG1IjCUznSnKssZpTBOwYq0yxuImIHGhtITaRVhCpKggwhcgYDzgeRdpWPybOY3qC4qOR5Cu1bH5NnMb1BaRLic060/PFsn/VS9hTWk1mYlbdreMaYtcf6qXsKa1ilTLssVk8OzJ4dlANRhko7QwgqWiMMVTeBt4sejaIwIwWQNoBHiid/EqVWy5HerFJsDesZU8mUqeRVGYTvVasVbdkq9elMRmiLHErUxKlo0JKsssrgAbsIm4E4H/wBpuXg3LwDg/C5E2eZUopgDHMqFxxU9iChO2UgULnxkgBnPxUlJwUAUrU2gJXOKGZKdyE4FSIIMTAQUV7FC8koANok7hvREjfPIgZW8EtTNOEFIVCe0LKMDmjwT4MfpCRO0rDg4rYdFua+k5rpkYyM43Qo1cIjVwjWrYIcZ+pVJlZLSlnumQ1wB371jwzdmTAXRBpo3g01YEQiardOxnaMs5TUaeJwEH6k9yHuRFSbCmZWM4meJLgvCxQvpYyClaZNpli1UWuF8YbIWLeMVedN3AHBY9+acEOAnDA8i7Ssfk2cxvUFxU44epdq2PybOY3qC2ibROYtbzfje1n9ql7CmtYs9QtOG5bXrZHxva+dS9hTWoLKWTGWSwIOaOowZBQ0s1JKzZmJ0qIuU8KF6ENBtO9T0Kt0zHIqiJiGrG0T1rY6Z41XrVyTKsixOul2wKnUzOCIpfAjXwJtYpmulJkQZmYwQNKoZM0oXOkoQVNTYl0HQ0YJ25p3Dek1mMJCJBiYA2ISMd6Euu8qBlTFTQkiy/LDYoQCVaNbG80CMrv3rHh8lEbBFxtCMYkTj/RNVcD+iBnl1K3Wq/m4umJGe6FQLpSjb7EsjNbKtaPtZpunMbRvG1VQjFSE2rVDatUbHa7RQqM8Z0x4NM5DGcT86xNoptv8ACU25RgdhjMKkyqPr2KxUriSS04gRju3rOMNvRkobeiStbGtADSXk4uvDN39Fj5lWadIuxuqlUdErSCXw0il8J7bXLo/ZF3DcoG0yRggY5WBVgQFVUqRXWEDTJ8UKvbKcKyJGKq2urKqPY49lR67VsXk2cxvUFxU7I8i7Vsfk2cxvUFujeJzNraHxva+dS9hTWotGa23Wyfji2c6l7CmtUYFjLsxl2Mx6MPUdWnCZpSFRK58qOVK5sCVGXJISEHK1YwJl2QVQKy4gNgIl4D8LVstgJIaYG7iWOqO3KIApQiMUhqKRYo0ZaXHIdahaFPW8UBStoeDxzgB96LC6K9PPJWWmSZwgYKF74wjHafuU4omJjP7lLEy1WaA0YjFDSssS5xERIUbRN1pknA8iVptUF0YiIUU+kZ0+gBT4QyXAAb/qSqWa64A4TlxoNGkXvCBjMxxLKOtraxgBocBDZywy9aJNxdLobbTMZaWFggHaVTo55q5XfJIzzlVmsu7J4lpHouPRlrRVJpta4+obBslUCxPaauUYb0qLCZIkxiY2DjUJUiUqQxEIXtkKYNkIKVQNmWzgYE7d6odlajTdeWdo0TdDrqxgMkHatlsOkBcgMF4gjHk3LLWk/iM9WTNftFd44hKpup3lkbcScDCgc26FcXgqLwY9zYTU6mKlcJUL6a1RqiSvW41TqGU724og1WkkUkkQEYLtax+TZzG9QXGFSn4J5Cuz7H5NnMb1BaRdmkXZy9rdd8c2znUvYUlrVMrP64z8c2vnUvYUlrFkqYqZr6ROP0umoCIOaEM2oruMDNZKnQY1nhHwtq55SowcqMRVckGGcAr9Kg047N5ROaP0ZlG8e4pUqZxkRyp3UyMxxrIUas4PAI37VHWp/MMkt2RbsmOPIjJGA+dXaTROAx41BbbPBkEE7Y2Ktyuh7gKkErJUrMRTvEwTIHGAqtjZJxCzFrcHBobkstSXSREpfDCWcOcYHr41bptJLp2KzTo3Be25Kax2aQ5x2mFEpoTkVq1EtEjNwz4gsNErK20m+YOAwVJ7AtNPoqLImHMDbgrVKg0NOd8Sf6qnKusbPKWEqpFMptbKItjPNAxyaqSqGWLJQL5OwLOWOzgUnlpAlsHeRu5FhLO83SBv+dZXR1pbddeGQw5Vhq2ZalkNls+ZIwGaocBLrsQZ2rMWF7S116STOGzlKhtDGuaCXYiQCMzGUpKbTEpUzGtpFrsdilr2k3sFJZrPeJvEDjJVOo3GJwWuGy8NlmbwlRVHA4BR4tw37kLX/OmkFAuYia+ARdBkZnZxpOcEYGHqTGU6jUDWqVokwhqAgrT/AA0sVUeCeQ9S7Isfk2cxvUFxrVPgnkPUuybH5NnMb1BaaZppnl/uy1N/l1trWr8u4PhSw3OAv3btNrPG4QT4s5bViKWoEtM++f2bvV7cktDQ8ap6jCDPvj9n7xS2jUmXEH3xgxB/u+f+4vX0lHHEjjieQM1JQADpCQN1CP8AkT1dSZP6wgfwO8XrySXFHwOOJ463UeR+sfs/eK18DOEG3Y7xQj6uEXrCSHpRfwHpxZ5K/UsDlboO/gf+6Aak99vn+R3i9eTI4oi44nklLUvBn8v9XAd4rA1Qfvv+z/3XqaST0YP4D0oP4eV19UBdlbgB/An/AJFK7VMboaLaBG3gNu/x16ekl+vp+C4YeHkPwKn5Q+z94hqakSR5wH0fvF7Akq4o+FccTxk6ij8o/Z+9VhupQj9YDxbv+H7xevpk3pxfwOOLPHaeo4iR74DHfZur85gmOo4/KI+jd6vY0kccQ44njTdRhBBGksv3fvVM7Uo6SRpECf3bvV6+kjjj4HHE8cOpB/yl9m71ONSDvlL7OfxV7Ekjjj4HHHw8gOpR0R74j6N3qhGowzPvkPo3er2ZMhacfAWnE8fqaknEQNIgZ/5bf/NVcaiHfKY+jd6vaEkKEUChFHi51EO+Ux9G71P8BTvlP7N3q9nST2oexHivwDGZ98/s3eonaiCf1kPo3er2hJG1BtR4q/UKSCPfMZejd6vZ6NO60DcAPmEKRJNJIaS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4276" name="Picture 4" descr="http://www.mussenhealth.us/lupus-erythematosus/images/1979_239_52-lupus-band-test-resul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397" y="3717032"/>
            <a:ext cx="4767011" cy="31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69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49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Serozite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48680"/>
            <a:ext cx="8929718" cy="6165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sz="2200" dirty="0" smtClean="0"/>
          </a:p>
          <a:p>
            <a:r>
              <a:rPr lang="tr-TR" sz="2200" dirty="0" err="1" smtClean="0"/>
              <a:t>Lupusda</a:t>
            </a:r>
            <a:r>
              <a:rPr lang="tr-TR" sz="2200" dirty="0" smtClean="0"/>
              <a:t> </a:t>
            </a:r>
            <a:r>
              <a:rPr lang="tr-TR" sz="2200" dirty="0" err="1" smtClean="0"/>
              <a:t>seröz</a:t>
            </a:r>
            <a:r>
              <a:rPr lang="tr-TR" sz="2200" dirty="0" smtClean="0"/>
              <a:t> </a:t>
            </a:r>
            <a:r>
              <a:rPr lang="tr-TR" sz="2200" dirty="0" err="1"/>
              <a:t>membranlardan</a:t>
            </a:r>
            <a:r>
              <a:rPr lang="tr-TR" sz="2200" dirty="0"/>
              <a:t> plevra, </a:t>
            </a:r>
            <a:r>
              <a:rPr lang="tr-TR" sz="2200" dirty="0" err="1"/>
              <a:t>perikard</a:t>
            </a:r>
            <a:r>
              <a:rPr lang="tr-TR" sz="2200" dirty="0"/>
              <a:t>, seyrek olarak da periton </a:t>
            </a:r>
            <a:r>
              <a:rPr lang="tr-TR" sz="2200" dirty="0" err="1"/>
              <a:t>inflamatuar</a:t>
            </a:r>
            <a:r>
              <a:rPr lang="tr-TR" sz="2200" dirty="0"/>
              <a:t> bulgular </a:t>
            </a:r>
            <a:r>
              <a:rPr lang="tr-TR" sz="2200" dirty="0" smtClean="0"/>
              <a:t>gösterir</a:t>
            </a:r>
            <a:r>
              <a:rPr lang="tr-TR" sz="2200" dirty="0"/>
              <a:t>. </a:t>
            </a:r>
            <a:endParaRPr lang="tr-TR" sz="2200" dirty="0" smtClean="0"/>
          </a:p>
          <a:p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Plörezi</a:t>
            </a: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plevral</a:t>
            </a: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effüzyon</a:t>
            </a:r>
            <a:r>
              <a:rPr lang="tr-TR" sz="2200" dirty="0" smtClean="0"/>
              <a:t> </a:t>
            </a:r>
          </a:p>
          <a:p>
            <a:pPr marL="708660" lvl="1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Plevra tutulumu </a:t>
            </a:r>
            <a:r>
              <a:rPr lang="tr-TR" sz="2200" dirty="0"/>
              <a:t>hastaların %30-60’ında </a:t>
            </a:r>
            <a:r>
              <a:rPr lang="tr-TR" sz="2200" dirty="0" smtClean="0"/>
              <a:t>bulunur.  </a:t>
            </a:r>
            <a:endParaRPr lang="tr-TR" sz="2200" dirty="0"/>
          </a:p>
          <a:p>
            <a:pPr marL="708660" lvl="1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Plevrada </a:t>
            </a:r>
            <a:r>
              <a:rPr lang="tr-TR" sz="2200" dirty="0"/>
              <a:t>sıvı miktarı azdır, sıklıkla </a:t>
            </a:r>
            <a:r>
              <a:rPr lang="tr-TR" sz="2200" dirty="0" err="1"/>
              <a:t>bilateraldir</a:t>
            </a:r>
            <a:r>
              <a:rPr lang="tr-TR" sz="2200" dirty="0"/>
              <a:t>, nadiren </a:t>
            </a:r>
            <a:r>
              <a:rPr lang="tr-TR" sz="2200" dirty="0" smtClean="0"/>
              <a:t>büyük   miktarlara ulaşır. </a:t>
            </a:r>
          </a:p>
          <a:p>
            <a:pPr marL="708660" lvl="1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Plevra sıvısı sıklıkla </a:t>
            </a:r>
            <a:r>
              <a:rPr lang="tr-TR" sz="2200" dirty="0" err="1" smtClean="0"/>
              <a:t>eksuda</a:t>
            </a:r>
            <a:r>
              <a:rPr lang="tr-TR" sz="2200" dirty="0" smtClean="0"/>
              <a:t> niteliğindedir .</a:t>
            </a:r>
            <a:endParaRPr lang="tr-TR" sz="2200" dirty="0"/>
          </a:p>
          <a:p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Perikardit</a:t>
            </a: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perikardiyal</a:t>
            </a: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effüzyon</a:t>
            </a:r>
            <a:endParaRPr lang="tr-TR" sz="2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 smtClean="0"/>
              <a:t> </a:t>
            </a:r>
            <a:r>
              <a:rPr lang="tr-TR" sz="2200" dirty="0" err="1"/>
              <a:t>P</a:t>
            </a:r>
            <a:r>
              <a:rPr lang="tr-TR" sz="2200" dirty="0" err="1" smtClean="0"/>
              <a:t>löreziden</a:t>
            </a:r>
            <a:r>
              <a:rPr lang="tr-TR" sz="2200" dirty="0" smtClean="0"/>
              <a:t> </a:t>
            </a:r>
            <a:r>
              <a:rPr lang="tr-TR" sz="2200" dirty="0"/>
              <a:t>daha az sıklıkta ortaya </a:t>
            </a:r>
            <a:r>
              <a:rPr lang="tr-TR" sz="2200" dirty="0" smtClean="0"/>
              <a:t>çıkar   (% 20-30).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/>
              <a:t> </a:t>
            </a:r>
            <a:r>
              <a:rPr lang="tr-TR" sz="2200" dirty="0" smtClean="0"/>
              <a:t>   Göğüs </a:t>
            </a:r>
            <a:r>
              <a:rPr lang="tr-TR" sz="2200" dirty="0"/>
              <a:t>ağrısı ve </a:t>
            </a:r>
            <a:r>
              <a:rPr lang="tr-TR" sz="2200" dirty="0" err="1"/>
              <a:t>perikardiyal</a:t>
            </a:r>
            <a:r>
              <a:rPr lang="tr-TR" sz="2200" dirty="0"/>
              <a:t> </a:t>
            </a:r>
            <a:r>
              <a:rPr lang="tr-TR" sz="2200" dirty="0" err="1"/>
              <a:t>frotman</a:t>
            </a:r>
            <a:r>
              <a:rPr lang="tr-TR" sz="2200" dirty="0"/>
              <a:t> bulgusu ile </a:t>
            </a:r>
            <a:r>
              <a:rPr lang="tr-TR" sz="2200" dirty="0" smtClean="0"/>
              <a:t>tanı konulabilir, 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ancak </a:t>
            </a:r>
            <a:r>
              <a:rPr lang="tr-TR" sz="2200" dirty="0" err="1"/>
              <a:t>asemptomatik</a:t>
            </a:r>
            <a:r>
              <a:rPr lang="tr-TR" sz="2200" dirty="0"/>
              <a:t> veya sessiz olgular </a:t>
            </a:r>
            <a:r>
              <a:rPr lang="tr-TR" sz="2200" dirty="0" smtClean="0"/>
              <a:t>da görülebilir</a:t>
            </a:r>
            <a:r>
              <a:rPr lang="tr-TR" sz="2200" dirty="0"/>
              <a:t>. 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/>
              <a:t> </a:t>
            </a:r>
            <a:r>
              <a:rPr lang="tr-TR" sz="2200" dirty="0" smtClean="0"/>
              <a:t>   Klinik </a:t>
            </a:r>
            <a:r>
              <a:rPr lang="tr-TR" sz="2200" dirty="0"/>
              <a:t>bulgu </a:t>
            </a:r>
            <a:r>
              <a:rPr lang="tr-TR" sz="2200" dirty="0" smtClean="0"/>
              <a:t>olmadan ekokardiyografide </a:t>
            </a:r>
            <a:r>
              <a:rPr lang="tr-TR" sz="2200" dirty="0" err="1"/>
              <a:t>perikardiyal</a:t>
            </a:r>
            <a:r>
              <a:rPr lang="tr-TR" sz="2200" dirty="0"/>
              <a:t> sıvı </a:t>
            </a:r>
            <a:r>
              <a:rPr lang="tr-TR" sz="2200" dirty="0" smtClean="0"/>
              <a:t>saptanabilir.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/>
              <a:t> </a:t>
            </a:r>
            <a:r>
              <a:rPr lang="tr-TR" sz="2200" dirty="0" smtClean="0"/>
              <a:t>   </a:t>
            </a:r>
            <a:r>
              <a:rPr lang="tr-TR" sz="2200" dirty="0" err="1" smtClean="0"/>
              <a:t>Adeziv</a:t>
            </a:r>
            <a:r>
              <a:rPr lang="tr-TR" sz="2200" dirty="0" smtClean="0"/>
              <a:t> </a:t>
            </a:r>
            <a:r>
              <a:rPr lang="tr-TR" sz="2200" dirty="0"/>
              <a:t>kronik </a:t>
            </a:r>
            <a:r>
              <a:rPr lang="tr-TR" sz="2200" dirty="0" err="1"/>
              <a:t>perikardit</a:t>
            </a:r>
            <a:r>
              <a:rPr lang="tr-TR" sz="2200" dirty="0"/>
              <a:t> ve kalp </a:t>
            </a:r>
            <a:r>
              <a:rPr lang="tr-TR" sz="2200" dirty="0" err="1"/>
              <a:t>tamponadına</a:t>
            </a:r>
            <a:r>
              <a:rPr lang="tr-TR" sz="2200" dirty="0"/>
              <a:t> neden olacak </a:t>
            </a:r>
            <a:r>
              <a:rPr lang="tr-TR" sz="2200" dirty="0" smtClean="0"/>
              <a:t>kadar sıvı            birikimi çok  nadirdir</a:t>
            </a:r>
            <a:r>
              <a:rPr lang="tr-TR" sz="2200" dirty="0"/>
              <a:t>. </a:t>
            </a:r>
            <a:endParaRPr lang="tr-TR" sz="2200" dirty="0" smtClean="0"/>
          </a:p>
          <a:p>
            <a:r>
              <a:rPr lang="tr-TR" sz="2200" dirty="0" smtClean="0"/>
              <a:t> </a:t>
            </a:r>
            <a:r>
              <a:rPr lang="tr-TR" sz="2200" dirty="0" err="1" smtClean="0"/>
              <a:t>SLE’da</a:t>
            </a:r>
            <a:r>
              <a:rPr lang="tr-TR" sz="2200" dirty="0" smtClean="0"/>
              <a:t> </a:t>
            </a:r>
            <a:r>
              <a:rPr lang="tr-TR" sz="2200" dirty="0"/>
              <a:t>periton </a:t>
            </a:r>
            <a:r>
              <a:rPr lang="tr-TR" sz="2200" dirty="0" err="1"/>
              <a:t>inflamasyonu</a:t>
            </a:r>
            <a:r>
              <a:rPr lang="tr-TR" sz="2200" dirty="0"/>
              <a:t> klinikte </a:t>
            </a:r>
            <a:r>
              <a:rPr lang="tr-TR" sz="2200" dirty="0" smtClean="0"/>
              <a:t>sık görülmez</a:t>
            </a:r>
            <a:r>
              <a:rPr lang="tr-TR" sz="2200" dirty="0"/>
              <a:t>, 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/>
              <a:t>A</a:t>
            </a:r>
            <a:r>
              <a:rPr lang="tr-TR" sz="2200" dirty="0" smtClean="0"/>
              <a:t>kut </a:t>
            </a:r>
            <a:r>
              <a:rPr lang="tr-TR" sz="2200" dirty="0"/>
              <a:t>seyirli </a:t>
            </a:r>
            <a:r>
              <a:rPr lang="tr-TR" sz="2200" dirty="0" smtClean="0"/>
              <a:t>    bulantı</a:t>
            </a:r>
            <a:r>
              <a:rPr lang="tr-TR" sz="2200" dirty="0"/>
              <a:t>, kusma, yaygın karın ağrısı olan hastalarda </a:t>
            </a:r>
            <a:r>
              <a:rPr lang="tr-TR" sz="2200" dirty="0" smtClean="0"/>
              <a:t>  düşünülebilir</a:t>
            </a:r>
            <a:r>
              <a:rPr lang="tr-TR" sz="2200" dirty="0"/>
              <a:t>. 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Asit</a:t>
            </a:r>
            <a:r>
              <a:rPr lang="tr-TR" sz="2200" dirty="0"/>
              <a:t>, peritonitli </a:t>
            </a:r>
            <a:r>
              <a:rPr lang="tr-TR" sz="2200" dirty="0" smtClean="0"/>
              <a:t>olguların % 11’inde </a:t>
            </a:r>
            <a:r>
              <a:rPr lang="tr-TR" sz="2200" dirty="0"/>
              <a:t>bildirilmiştir.</a:t>
            </a:r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Bulgular</a:t>
            </a:r>
            <a:endParaRPr lang="tr-TR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1092" y="846000"/>
            <a:ext cx="9288000" cy="60120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8000" dirty="0" err="1"/>
              <a:t>Pulmoner</a:t>
            </a:r>
            <a:r>
              <a:rPr lang="tr-TR" sz="8000" dirty="0"/>
              <a:t> </a:t>
            </a:r>
            <a:r>
              <a:rPr lang="tr-TR" sz="8000" dirty="0" err="1"/>
              <a:t>parankim</a:t>
            </a:r>
            <a:r>
              <a:rPr lang="tr-TR" sz="8000" dirty="0"/>
              <a:t> değişiklikleri hastaların </a:t>
            </a:r>
            <a:r>
              <a:rPr lang="tr-TR" sz="8000" dirty="0" smtClean="0"/>
              <a:t>% 10-20</a:t>
            </a:r>
            <a:r>
              <a:rPr lang="en-US" sz="8000" dirty="0"/>
              <a:t>’</a:t>
            </a:r>
            <a:r>
              <a:rPr lang="tr-TR" sz="8000" dirty="0"/>
              <a:t>inde </a:t>
            </a:r>
            <a:r>
              <a:rPr lang="tr-TR" sz="8000" dirty="0" smtClean="0"/>
              <a:t>saptanmıştır.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 smtClean="0"/>
              <a:t>Hastalarda </a:t>
            </a:r>
            <a:r>
              <a:rPr lang="tr-TR" sz="8000" dirty="0" err="1" smtClean="0"/>
              <a:t>interstisiyel</a:t>
            </a:r>
            <a:r>
              <a:rPr lang="tr-TR" sz="8000" dirty="0" smtClean="0"/>
              <a:t> </a:t>
            </a:r>
            <a:r>
              <a:rPr lang="tr-TR" sz="8000" dirty="0" err="1"/>
              <a:t>pnömoni</a:t>
            </a:r>
            <a:r>
              <a:rPr lang="tr-TR" sz="8000" dirty="0"/>
              <a:t>, </a:t>
            </a:r>
            <a:r>
              <a:rPr lang="tr-TR" sz="8000" dirty="0" err="1"/>
              <a:t>pulmoner</a:t>
            </a:r>
            <a:r>
              <a:rPr lang="tr-TR" sz="8000" dirty="0"/>
              <a:t> </a:t>
            </a:r>
            <a:r>
              <a:rPr lang="tr-TR" sz="8000" dirty="0" err="1"/>
              <a:t>vaskulit</a:t>
            </a:r>
            <a:r>
              <a:rPr lang="tr-TR" sz="8000" dirty="0"/>
              <a:t> (</a:t>
            </a:r>
            <a:r>
              <a:rPr lang="tr-TR" sz="8000" dirty="0" err="1"/>
              <a:t>emboli,hemoraji</a:t>
            </a:r>
            <a:r>
              <a:rPr lang="tr-TR" sz="8000" dirty="0"/>
              <a:t>), </a:t>
            </a:r>
            <a:r>
              <a:rPr lang="tr-TR" sz="8000" dirty="0" err="1"/>
              <a:t>interstisyel</a:t>
            </a:r>
            <a:r>
              <a:rPr lang="tr-TR" sz="8000" dirty="0"/>
              <a:t> </a:t>
            </a:r>
            <a:r>
              <a:rPr lang="tr-TR" sz="8000" dirty="0" err="1"/>
              <a:t>fibrozis</a:t>
            </a:r>
            <a:r>
              <a:rPr lang="tr-TR" sz="8000" dirty="0"/>
              <a:t> ve </a:t>
            </a:r>
            <a:r>
              <a:rPr lang="tr-TR" sz="8000" dirty="0" err="1"/>
              <a:t>fibrozise</a:t>
            </a:r>
            <a:r>
              <a:rPr lang="tr-TR" sz="8000" dirty="0"/>
              <a:t> </a:t>
            </a:r>
            <a:r>
              <a:rPr lang="tr-TR" sz="8000" dirty="0" err="1"/>
              <a:t>sekonder</a:t>
            </a:r>
            <a:r>
              <a:rPr lang="tr-TR" sz="8000" dirty="0"/>
              <a:t> </a:t>
            </a:r>
            <a:r>
              <a:rPr lang="tr-TR" sz="8000" dirty="0" err="1"/>
              <a:t>pulmoner</a:t>
            </a:r>
            <a:r>
              <a:rPr lang="tr-TR" sz="8000" dirty="0"/>
              <a:t> hipertansiyon görülebilir</a:t>
            </a:r>
            <a:r>
              <a:rPr lang="tr-TR" sz="8000" dirty="0" smtClean="0"/>
              <a:t>.</a:t>
            </a:r>
          </a:p>
          <a:p>
            <a:pPr marL="0" indent="0">
              <a:buNone/>
            </a:pPr>
            <a:endParaRPr lang="tr-TR" sz="8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8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Lupusta</a:t>
            </a:r>
            <a:r>
              <a:rPr lang="tr-TR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8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interstisiyel</a:t>
            </a:r>
            <a:r>
              <a:rPr lang="tr-TR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8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pnömoni</a:t>
            </a:r>
            <a:r>
              <a:rPr lang="tr-TR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80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8000" dirty="0"/>
              <a:t>A</a:t>
            </a:r>
            <a:r>
              <a:rPr lang="tr-TR" sz="8000" dirty="0" smtClean="0"/>
              <a:t>kut ve kronik formu var, </a:t>
            </a:r>
            <a:r>
              <a:rPr lang="tr-TR" sz="8000" dirty="0" err="1" smtClean="0"/>
              <a:t>mortalite</a:t>
            </a:r>
            <a:r>
              <a:rPr lang="tr-TR" sz="8000" dirty="0" smtClean="0"/>
              <a:t> yüksek, </a:t>
            </a:r>
            <a:r>
              <a:rPr lang="tr-TR" sz="8000" dirty="0" err="1" smtClean="0"/>
              <a:t>immünsüpressif</a:t>
            </a:r>
            <a:r>
              <a:rPr lang="tr-TR" sz="8000" dirty="0" smtClean="0"/>
              <a:t> tedavi gerekir.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8000" dirty="0" smtClean="0"/>
              <a:t>Akut formda ateş, </a:t>
            </a:r>
            <a:r>
              <a:rPr lang="tr-TR" sz="8000" dirty="0" err="1" smtClean="0"/>
              <a:t>dispne</a:t>
            </a:r>
            <a:r>
              <a:rPr lang="tr-TR" sz="8000" dirty="0" smtClean="0"/>
              <a:t>, öksürük, radyografide </a:t>
            </a:r>
            <a:r>
              <a:rPr lang="tr-TR" sz="8000" dirty="0" err="1" smtClean="0"/>
              <a:t>infiltrasyon</a:t>
            </a:r>
            <a:r>
              <a:rPr lang="tr-TR" sz="8000" dirty="0" smtClean="0"/>
              <a:t> ve çoğu zaman </a:t>
            </a:r>
            <a:r>
              <a:rPr lang="tr-TR" sz="8000" dirty="0" err="1" smtClean="0"/>
              <a:t>plevral</a:t>
            </a:r>
            <a:r>
              <a:rPr lang="tr-TR" sz="8000" dirty="0" smtClean="0"/>
              <a:t> sıvı vardır.</a:t>
            </a:r>
            <a:endParaRPr lang="tr-TR" sz="8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Kronik </a:t>
            </a:r>
            <a:r>
              <a:rPr lang="tr-TR" sz="8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</a:t>
            </a:r>
            <a:r>
              <a:rPr lang="tr-TR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8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pnömonisi</a:t>
            </a:r>
            <a:r>
              <a:rPr lang="tr-TR" sz="8000" dirty="0"/>
              <a:t>, </a:t>
            </a:r>
            <a:r>
              <a:rPr lang="tr-TR" sz="8000" dirty="0" err="1"/>
              <a:t>diffüz</a:t>
            </a:r>
            <a:r>
              <a:rPr lang="tr-TR" sz="8000" dirty="0"/>
              <a:t> </a:t>
            </a:r>
            <a:r>
              <a:rPr lang="tr-TR" sz="8000" dirty="0" err="1"/>
              <a:t>interstisyel</a:t>
            </a:r>
            <a:r>
              <a:rPr lang="tr-TR" sz="8000" dirty="0"/>
              <a:t> akciğer hastalığıdır. </a:t>
            </a:r>
            <a:endParaRPr lang="tr-TR" sz="8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8000" dirty="0" smtClean="0"/>
              <a:t>Kuru </a:t>
            </a:r>
            <a:r>
              <a:rPr lang="tr-TR" sz="8000" dirty="0"/>
              <a:t>öksürük, efor </a:t>
            </a:r>
            <a:r>
              <a:rPr lang="tr-TR" sz="8000" dirty="0" err="1"/>
              <a:t>dispnesi</a:t>
            </a:r>
            <a:r>
              <a:rPr lang="tr-TR" sz="8000" dirty="0"/>
              <a:t> semptomları ile akciğer kaidelerinde </a:t>
            </a:r>
            <a:r>
              <a:rPr lang="tr-TR" sz="8000" dirty="0" err="1"/>
              <a:t>raller</a:t>
            </a:r>
            <a:r>
              <a:rPr lang="tr-TR" sz="8000" dirty="0"/>
              <a:t> </a:t>
            </a:r>
            <a:r>
              <a:rPr lang="tr-TR" sz="8000" dirty="0" smtClean="0"/>
              <a:t>bulunur.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8000" dirty="0" err="1" smtClean="0"/>
              <a:t>Pulmoner</a:t>
            </a:r>
            <a:r>
              <a:rPr lang="tr-TR" sz="8000" dirty="0" smtClean="0"/>
              <a:t> </a:t>
            </a:r>
            <a:r>
              <a:rPr lang="tr-TR" sz="8000" dirty="0" err="1"/>
              <a:t>interstisyel</a:t>
            </a:r>
            <a:r>
              <a:rPr lang="tr-TR" sz="8000" dirty="0"/>
              <a:t> </a:t>
            </a:r>
            <a:r>
              <a:rPr lang="tr-TR" sz="8000" dirty="0" err="1" smtClean="0"/>
              <a:t>fibrozise</a:t>
            </a:r>
            <a:r>
              <a:rPr lang="tr-TR" sz="8000" dirty="0" smtClean="0"/>
              <a:t>  </a:t>
            </a:r>
            <a:r>
              <a:rPr lang="tr-TR" sz="8000" dirty="0" err="1" smtClean="0"/>
              <a:t>sekonder</a:t>
            </a:r>
            <a:r>
              <a:rPr lang="tr-TR" sz="8000" dirty="0" smtClean="0"/>
              <a:t> </a:t>
            </a:r>
            <a:r>
              <a:rPr lang="tr-TR" sz="8000" dirty="0"/>
              <a:t>olarak </a:t>
            </a:r>
            <a:r>
              <a:rPr lang="tr-TR" sz="8000" dirty="0" err="1"/>
              <a:t>pulmoner</a:t>
            </a:r>
            <a:r>
              <a:rPr lang="tr-TR" sz="8000" dirty="0"/>
              <a:t> hipertansiyon gelişebilir</a:t>
            </a:r>
            <a:r>
              <a:rPr lang="tr-TR" sz="8000" dirty="0" smtClean="0"/>
              <a:t>.</a:t>
            </a:r>
          </a:p>
          <a:p>
            <a:pPr marL="0" indent="0">
              <a:buNone/>
            </a:pPr>
            <a:endParaRPr lang="tr-TR" sz="8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8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8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hemoraji</a:t>
            </a:r>
            <a:r>
              <a:rPr lang="tr-TR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8000" dirty="0"/>
              <a:t>çok nadir görülür, ancak </a:t>
            </a:r>
            <a:r>
              <a:rPr lang="tr-TR" sz="8000" dirty="0" err="1"/>
              <a:t>mortalite</a:t>
            </a:r>
            <a:r>
              <a:rPr lang="tr-TR" sz="8000" dirty="0"/>
              <a:t> riski </a:t>
            </a:r>
            <a:r>
              <a:rPr lang="tr-TR" sz="8000" dirty="0" smtClean="0"/>
              <a:t>yüksektir.</a:t>
            </a:r>
            <a:endParaRPr lang="tr-TR" sz="8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8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8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</a:t>
            </a:r>
            <a:r>
              <a:rPr lang="tr-TR" sz="8000" dirty="0" smtClean="0"/>
              <a:t>: Bu </a:t>
            </a:r>
            <a:r>
              <a:rPr lang="tr-TR" sz="8000" dirty="0"/>
              <a:t>hastalarda anti-</a:t>
            </a:r>
            <a:r>
              <a:rPr lang="tr-TR" sz="8000" dirty="0" err="1"/>
              <a:t>fosfolipid</a:t>
            </a:r>
            <a:r>
              <a:rPr lang="tr-TR" sz="8000" dirty="0"/>
              <a:t> antikorlar pozitif </a:t>
            </a:r>
            <a:r>
              <a:rPr lang="tr-TR" sz="8000" dirty="0" smtClean="0"/>
              <a:t>olabilir.</a:t>
            </a:r>
            <a:endParaRPr lang="tr-TR" sz="8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8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hipertansiyon </a:t>
            </a:r>
            <a:r>
              <a:rPr lang="tr-TR" sz="8000" dirty="0" err="1"/>
              <a:t>pulmoner</a:t>
            </a:r>
            <a:r>
              <a:rPr lang="tr-TR" sz="8000" dirty="0"/>
              <a:t> </a:t>
            </a:r>
            <a:r>
              <a:rPr lang="tr-TR" sz="8000" dirty="0" err="1" smtClean="0"/>
              <a:t>vaskülit</a:t>
            </a:r>
            <a:r>
              <a:rPr lang="tr-TR" sz="8000" dirty="0"/>
              <a:t>, tekrarlayan </a:t>
            </a:r>
            <a:r>
              <a:rPr lang="tr-TR" sz="8000" dirty="0" err="1"/>
              <a:t>tromboemboliler</a:t>
            </a:r>
            <a:r>
              <a:rPr lang="tr-TR" sz="8000" dirty="0"/>
              <a:t>, </a:t>
            </a:r>
            <a:r>
              <a:rPr lang="tr-TR" sz="8000" dirty="0" err="1"/>
              <a:t>interstisyel</a:t>
            </a:r>
            <a:r>
              <a:rPr lang="tr-TR" sz="8000" dirty="0"/>
              <a:t> </a:t>
            </a:r>
            <a:r>
              <a:rPr lang="tr-TR" sz="8000" dirty="0" err="1"/>
              <a:t>fibrozis</a:t>
            </a:r>
            <a:r>
              <a:rPr lang="tr-TR" sz="8000" dirty="0"/>
              <a:t> gibi nedenlerle gelişir, nadir görülür, </a:t>
            </a:r>
            <a:r>
              <a:rPr lang="tr-TR" sz="8000" dirty="0" err="1"/>
              <a:t>prognozu</a:t>
            </a:r>
            <a:r>
              <a:rPr lang="tr-TR" sz="8000" dirty="0"/>
              <a:t> </a:t>
            </a:r>
            <a:r>
              <a:rPr lang="tr-TR" sz="8000" dirty="0" smtClean="0"/>
              <a:t>kötüdür.</a:t>
            </a:r>
            <a:endParaRPr lang="tr-TR" sz="8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Büzüşen </a:t>
            </a:r>
            <a:r>
              <a:rPr lang="tr-TR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akciğer sendromu </a:t>
            </a:r>
            <a:r>
              <a:rPr lang="tr-TR" sz="8000" dirty="0"/>
              <a:t>hastaların diyafram hareketlerinin bozulması ve solunum kaslarının zayıflığından kaynaklanan nadir bir durumdur. </a:t>
            </a:r>
            <a:endParaRPr lang="tr-TR" sz="8000" dirty="0" smtClean="0"/>
          </a:p>
          <a:p>
            <a:pPr marL="0" indent="0">
              <a:buNone/>
            </a:pPr>
            <a:r>
              <a:rPr lang="tr-TR" sz="8000" dirty="0" smtClean="0"/>
              <a:t>    Nefes </a:t>
            </a:r>
            <a:r>
              <a:rPr lang="tr-TR" sz="8000" dirty="0"/>
              <a:t>darlığı semptomu vardır. </a:t>
            </a:r>
            <a:r>
              <a:rPr lang="tr-TR" sz="8000" dirty="0" err="1"/>
              <a:t>Parankim</a:t>
            </a:r>
            <a:r>
              <a:rPr lang="tr-TR" sz="8000" dirty="0"/>
              <a:t> patolojisi bulunmaz</a:t>
            </a:r>
            <a:r>
              <a:rPr lang="tr-TR" sz="8800" dirty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78800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Hastalığın nedeni kesin bilinmemektedir.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SLE </a:t>
            </a:r>
            <a:r>
              <a:rPr lang="tr-TR" dirty="0" err="1" smtClean="0"/>
              <a:t>patogenezinde</a:t>
            </a:r>
            <a:r>
              <a:rPr lang="tr-TR" dirty="0" smtClean="0"/>
              <a:t> genetik ve </a:t>
            </a:r>
            <a:r>
              <a:rPr lang="tr-TR" dirty="0" err="1" smtClean="0"/>
              <a:t>cevresel</a:t>
            </a:r>
            <a:r>
              <a:rPr lang="tr-TR" dirty="0" smtClean="0"/>
              <a:t> faktörlerle birlikte hormonların önemli rolü bulunmaktadır.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Bu faktörler, </a:t>
            </a:r>
            <a:r>
              <a:rPr lang="tr-TR" dirty="0" err="1" smtClean="0"/>
              <a:t>immün</a:t>
            </a:r>
            <a:r>
              <a:rPr lang="tr-TR" dirty="0" smtClean="0"/>
              <a:t> toleransın kırılmasına neden olarak </a:t>
            </a:r>
            <a:r>
              <a:rPr lang="tr-TR" dirty="0" err="1" smtClean="0"/>
              <a:t>endojen</a:t>
            </a:r>
            <a:r>
              <a:rPr lang="tr-TR" dirty="0" smtClean="0"/>
              <a:t> antijenlere karşı </a:t>
            </a:r>
            <a:r>
              <a:rPr lang="tr-TR" dirty="0" err="1" smtClean="0"/>
              <a:t>immun</a:t>
            </a:r>
            <a:r>
              <a:rPr lang="tr-TR" dirty="0" smtClean="0"/>
              <a:t> cevabın başlamasına katkıda bulunurlar.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sz="3800" b="1" dirty="0" smtClean="0"/>
              <a:t>	</a:t>
            </a:r>
            <a:r>
              <a:rPr lang="tr-TR" sz="3800" b="1" dirty="0" smtClean="0">
                <a:solidFill>
                  <a:schemeClr val="bg2">
                    <a:lumMod val="50000"/>
                  </a:schemeClr>
                </a:solidFill>
              </a:rPr>
              <a:t>Genetik</a:t>
            </a:r>
            <a:endParaRPr lang="tr-TR" sz="38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Bazı toplumlarda, ailelerde veya ikizlerde genetik yatkınlığın önemini destekleyen bulgular gözlenmiştir.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Tek yumurta ikizlerinde birlikte görülme olasılığı %25, çift yumurta ikizlerinde %5 civarındadır.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Aynı ailenin birden fazla bireyinde hastalığın görülme sıklığı %5-12 arasında bulunmuştur. 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39552" y="836712"/>
            <a:ext cx="3384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Etyopatogenez</a:t>
            </a:r>
            <a:endParaRPr lang="tr-TR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0832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/>
              <a:t> </a:t>
            </a:r>
            <a:r>
              <a:rPr lang="tr-TR" sz="4400" b="1" dirty="0" err="1" smtClean="0"/>
              <a:t>Kardiyo</a:t>
            </a:r>
            <a:r>
              <a:rPr lang="tr-TR" sz="4400" b="1" dirty="0" smtClean="0"/>
              <a:t>-</a:t>
            </a:r>
            <a:r>
              <a:rPr lang="tr-TR" sz="4400" b="1" dirty="0" err="1" smtClean="0"/>
              <a:t>vasküler</a:t>
            </a:r>
            <a:r>
              <a:rPr lang="tr-TR" sz="4400" b="1" dirty="0" smtClean="0"/>
              <a:t> Bulgular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8496" y="1593320"/>
            <a:ext cx="8532000" cy="4716000"/>
          </a:xfrm>
        </p:spPr>
        <p:txBody>
          <a:bodyPr>
            <a:noAutofit/>
          </a:bodyPr>
          <a:lstStyle/>
          <a:p>
            <a:r>
              <a:rPr lang="tr-TR" sz="2200" dirty="0" smtClean="0"/>
              <a:t>Sistemik </a:t>
            </a:r>
            <a:r>
              <a:rPr lang="tr-TR" sz="2200" dirty="0" err="1" smtClean="0"/>
              <a:t>lupus</a:t>
            </a:r>
            <a:r>
              <a:rPr lang="tr-TR" sz="2200" dirty="0" smtClean="0"/>
              <a:t> </a:t>
            </a:r>
            <a:r>
              <a:rPr lang="tr-TR" sz="2200" dirty="0" err="1" smtClean="0"/>
              <a:t>eritematozusta</a:t>
            </a:r>
            <a:r>
              <a:rPr lang="tr-TR" sz="2200" dirty="0" smtClean="0"/>
              <a:t> kalbin her üç tabakası da çeşitli </a:t>
            </a:r>
          </a:p>
          <a:p>
            <a:pPr>
              <a:buNone/>
            </a:pPr>
            <a:r>
              <a:rPr lang="tr-TR" sz="2200" dirty="0" smtClean="0"/>
              <a:t>	derecelerde hastalığa katılır. </a:t>
            </a:r>
            <a:r>
              <a:rPr lang="tr-TR" sz="2200" dirty="0" err="1" smtClean="0"/>
              <a:t>Miyokard</a:t>
            </a:r>
            <a:r>
              <a:rPr lang="tr-TR" sz="2200" dirty="0" smtClean="0"/>
              <a:t> tutulumu </a:t>
            </a:r>
            <a:r>
              <a:rPr lang="tr-TR" sz="2200" dirty="0" err="1" smtClean="0"/>
              <a:t>perikarditten</a:t>
            </a:r>
            <a:r>
              <a:rPr lang="tr-TR" sz="2200" dirty="0" smtClean="0"/>
              <a:t> daha  az sıklıktadır. </a:t>
            </a:r>
          </a:p>
          <a:p>
            <a:pPr>
              <a:buNone/>
            </a:pP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Miyokardit</a:t>
            </a: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200" dirty="0" smtClean="0"/>
              <a:t>(%5-10)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/>
              <a:t>E</a:t>
            </a:r>
            <a:r>
              <a:rPr lang="tr-TR" sz="2200" dirty="0" smtClean="0"/>
              <a:t>kseri ateş, iletim bozuklukları ve </a:t>
            </a:r>
            <a:r>
              <a:rPr lang="tr-TR" sz="2200" dirty="0" err="1" smtClean="0"/>
              <a:t>kreatin</a:t>
            </a:r>
            <a:r>
              <a:rPr lang="tr-TR" sz="2200" dirty="0" smtClean="0"/>
              <a:t> </a:t>
            </a:r>
            <a:r>
              <a:rPr lang="tr-TR" sz="2200" dirty="0" err="1" smtClean="0"/>
              <a:t>kinaz</a:t>
            </a:r>
            <a:r>
              <a:rPr lang="tr-TR" sz="2200" dirty="0" smtClean="0"/>
              <a:t> yüksekliği</a:t>
            </a:r>
          </a:p>
          <a:p>
            <a:pPr marL="0" indent="0">
              <a:buNone/>
            </a:pPr>
            <a:r>
              <a:rPr lang="tr-TR" sz="2200" dirty="0" smtClean="0"/>
              <a:t>     ile kendini gösterir.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Açıklanamayan taşikardi, </a:t>
            </a:r>
            <a:r>
              <a:rPr lang="tr-TR" sz="2200" dirty="0" err="1" smtClean="0"/>
              <a:t>dispne</a:t>
            </a:r>
            <a:r>
              <a:rPr lang="tr-TR" sz="2200" dirty="0" smtClean="0"/>
              <a:t> </a:t>
            </a:r>
            <a:r>
              <a:rPr lang="tr-TR" sz="2200" dirty="0" err="1" smtClean="0"/>
              <a:t>miyokarditi</a:t>
            </a:r>
            <a:r>
              <a:rPr lang="tr-TR" sz="2200" dirty="0" smtClean="0"/>
              <a:t> düşündürmelidir,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daha nadir olan ağır </a:t>
            </a:r>
            <a:r>
              <a:rPr lang="tr-TR" sz="2200" dirty="0" err="1" smtClean="0"/>
              <a:t>miyokarditte</a:t>
            </a:r>
            <a:r>
              <a:rPr lang="tr-TR" sz="2200" dirty="0" smtClean="0"/>
              <a:t>  </a:t>
            </a:r>
            <a:r>
              <a:rPr lang="tr-TR" sz="2200" dirty="0" err="1" smtClean="0"/>
              <a:t>galo</a:t>
            </a:r>
            <a:r>
              <a:rPr lang="tr-TR" sz="2200" dirty="0" smtClean="0"/>
              <a:t> ritmi, ağır kalp yetmezliği</a:t>
            </a:r>
          </a:p>
          <a:p>
            <a:pPr marL="0" indent="0">
              <a:buNone/>
            </a:pPr>
            <a:r>
              <a:rPr lang="tr-TR" sz="2200" dirty="0" smtClean="0"/>
              <a:t>    bulguları ve aritmiler (PR uzaması, </a:t>
            </a:r>
            <a:r>
              <a:rPr lang="tr-TR" sz="2200" dirty="0" err="1" smtClean="0"/>
              <a:t>fibrilasyon</a:t>
            </a:r>
            <a:r>
              <a:rPr lang="tr-TR" sz="2200" dirty="0" smtClean="0"/>
              <a:t> veya </a:t>
            </a:r>
            <a:r>
              <a:rPr lang="tr-TR" sz="2200" dirty="0" err="1" smtClean="0"/>
              <a:t>flatter</a:t>
            </a:r>
            <a:r>
              <a:rPr lang="tr-TR" sz="2200" dirty="0" smtClean="0"/>
              <a:t>) görülebilir. </a:t>
            </a:r>
          </a:p>
          <a:p>
            <a:pPr>
              <a:buNone/>
            </a:pPr>
            <a:r>
              <a:rPr lang="tr-TR" sz="2200" dirty="0" smtClean="0"/>
              <a:t>	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59352"/>
          </a:xfrm>
        </p:spPr>
        <p:txBody>
          <a:bodyPr/>
          <a:lstStyle/>
          <a:p>
            <a:r>
              <a:rPr lang="tr-TR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Endokardit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r-TR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Libman</a:t>
            </a:r>
            <a:r>
              <a:rPr lang="tr-TR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tr-TR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Sacks</a:t>
            </a:r>
            <a:r>
              <a:rPr lang="tr-TR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tr-TR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Endokarditi</a:t>
            </a:r>
            <a:endParaRPr lang="tr-TR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51520" y="1700808"/>
            <a:ext cx="4176000" cy="489600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sz="2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900" dirty="0" smtClean="0"/>
              <a:t>Kapak </a:t>
            </a:r>
            <a:r>
              <a:rPr lang="tr-TR" sz="2900" dirty="0"/>
              <a:t>tutulumu sıktır,</a:t>
            </a:r>
            <a:r>
              <a:rPr lang="tr-T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dirty="0" err="1"/>
              <a:t>D</a:t>
            </a:r>
            <a:r>
              <a:rPr lang="tr-TR" sz="2900" dirty="0" err="1" smtClean="0"/>
              <a:t>iffüz</a:t>
            </a:r>
            <a:r>
              <a:rPr lang="tr-TR" sz="2900" dirty="0" smtClean="0"/>
              <a:t> </a:t>
            </a:r>
            <a:r>
              <a:rPr lang="tr-TR" sz="2900" dirty="0"/>
              <a:t>kapakta kalınlaşma ve </a:t>
            </a:r>
          </a:p>
          <a:p>
            <a:pPr>
              <a:buNone/>
            </a:pPr>
            <a:r>
              <a:rPr lang="tr-TR" sz="2900" dirty="0"/>
              <a:t>	</a:t>
            </a:r>
            <a:r>
              <a:rPr lang="tr-TR" sz="2900" dirty="0" err="1"/>
              <a:t>verrüköz</a:t>
            </a:r>
            <a:r>
              <a:rPr lang="tr-TR" sz="2900" dirty="0"/>
              <a:t> vejetasyonlar  görülür ve buna </a:t>
            </a:r>
            <a:r>
              <a:rPr lang="tr-TR" sz="2900" dirty="0" err="1"/>
              <a:t>Libman</a:t>
            </a:r>
            <a:r>
              <a:rPr lang="tr-TR" sz="2900" dirty="0"/>
              <a:t> </a:t>
            </a:r>
            <a:r>
              <a:rPr lang="tr-TR" sz="2900" dirty="0" err="1"/>
              <a:t>Sacks</a:t>
            </a:r>
            <a:r>
              <a:rPr lang="tr-TR" sz="2900" dirty="0"/>
              <a:t> </a:t>
            </a:r>
            <a:r>
              <a:rPr lang="tr-TR" sz="2900" dirty="0" err="1"/>
              <a:t>endokarditi</a:t>
            </a:r>
            <a:r>
              <a:rPr lang="tr-TR" sz="2900" dirty="0"/>
              <a:t> adı </a:t>
            </a:r>
            <a:r>
              <a:rPr lang="tr-TR" sz="2900" dirty="0" smtClean="0"/>
              <a:t>verilir</a:t>
            </a:r>
            <a:r>
              <a:rPr lang="tr-TR" sz="2900" dirty="0"/>
              <a:t>. </a:t>
            </a:r>
            <a:endParaRPr lang="tr-TR" sz="2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900" dirty="0" err="1" smtClean="0"/>
              <a:t>Verrüköz</a:t>
            </a:r>
            <a:r>
              <a:rPr lang="tr-TR" sz="2900" dirty="0" smtClean="0"/>
              <a:t> </a:t>
            </a:r>
            <a:r>
              <a:rPr lang="tr-TR" sz="2900" dirty="0"/>
              <a:t>lezyonlar, 3-4 mm genişlikte ve kalbin her bölgesine </a:t>
            </a:r>
          </a:p>
          <a:p>
            <a:pPr>
              <a:buNone/>
            </a:pPr>
            <a:r>
              <a:rPr lang="tr-TR" sz="2900" dirty="0"/>
              <a:t>	yerleşir, kalbin sol tarafında daha sıktır. </a:t>
            </a:r>
            <a:endParaRPr lang="tr-TR" sz="2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900" dirty="0" smtClean="0"/>
              <a:t>Trans </a:t>
            </a:r>
            <a:r>
              <a:rPr lang="tr-TR" sz="2900" dirty="0" err="1"/>
              <a:t>özafagiyal</a:t>
            </a:r>
            <a:r>
              <a:rPr lang="tr-TR" sz="2900" dirty="0"/>
              <a:t> EKO </a:t>
            </a:r>
            <a:r>
              <a:rPr lang="tr-TR" sz="2900" dirty="0" err="1"/>
              <a:t>verrülerin</a:t>
            </a:r>
            <a:r>
              <a:rPr lang="tr-TR" sz="2900" dirty="0"/>
              <a:t> gösterilmesinde  yardımcı </a:t>
            </a:r>
            <a:r>
              <a:rPr lang="tr-TR" sz="2900" dirty="0" smtClean="0"/>
              <a:t>olabilir.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dirty="0" err="1" smtClean="0"/>
              <a:t>Lupusda</a:t>
            </a:r>
            <a:r>
              <a:rPr lang="tr-TR" sz="2900" dirty="0" smtClean="0"/>
              <a:t> </a:t>
            </a:r>
            <a:r>
              <a:rPr lang="tr-TR" sz="2900" dirty="0" err="1"/>
              <a:t>valvuler</a:t>
            </a:r>
            <a:r>
              <a:rPr lang="tr-TR" sz="2900" dirty="0"/>
              <a:t> kalp </a:t>
            </a:r>
          </a:p>
          <a:p>
            <a:pPr>
              <a:buNone/>
            </a:pPr>
            <a:r>
              <a:rPr lang="tr-TR" sz="2900" dirty="0"/>
              <a:t>	hastalığı genellikle mitral veya aort kapaktadır.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dirty="0" err="1" smtClean="0"/>
              <a:t>Endokardit</a:t>
            </a:r>
            <a:r>
              <a:rPr lang="tr-TR" sz="2900" dirty="0" smtClean="0"/>
              <a:t> </a:t>
            </a:r>
            <a:r>
              <a:rPr lang="tr-TR" sz="2900" dirty="0" err="1"/>
              <a:t>antifosfolipid</a:t>
            </a:r>
            <a:r>
              <a:rPr lang="tr-TR" sz="2900" dirty="0"/>
              <a:t>  antikorlarla sık birliktelik </a:t>
            </a:r>
            <a:r>
              <a:rPr lang="tr-TR" sz="2900" dirty="0" smtClean="0"/>
              <a:t>gösterir.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dirty="0" smtClean="0"/>
              <a:t>Koroner </a:t>
            </a:r>
            <a:r>
              <a:rPr lang="tr-TR" sz="2900" dirty="0" err="1"/>
              <a:t>vaskülit</a:t>
            </a:r>
            <a:r>
              <a:rPr lang="tr-TR" sz="2900" dirty="0"/>
              <a:t> nadirdir.</a:t>
            </a: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flipH="1">
            <a:off x="4595331" y="2522760"/>
            <a:ext cx="4297149" cy="282534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903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0832" y="297276"/>
            <a:ext cx="8229600" cy="11155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 Böbrek Bulguları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496" y="1196752"/>
            <a:ext cx="9108504" cy="5760640"/>
          </a:xfrm>
        </p:spPr>
        <p:txBody>
          <a:bodyPr>
            <a:norm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Hastaların &gt;%70’i, hastalıklarının bir döneminde böbrek hastalığına sahiptirler. </a:t>
            </a:r>
            <a:r>
              <a:rPr lang="tr-TR" sz="2000" dirty="0" err="1" smtClean="0"/>
              <a:t>Lupusa</a:t>
            </a:r>
            <a:r>
              <a:rPr lang="tr-TR" sz="2000" dirty="0" smtClean="0"/>
              <a:t> bağlı böbrek tutulumunu değerlendirmede;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Ödem, hipertansiyon, idrar miktarı, idrarda renk değişikliği önemlidir.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Mikroskobik olarak büyük büyütmede &gt;5 ya da daha fazla eritrosit, </a:t>
            </a:r>
            <a:r>
              <a:rPr lang="tr-TR" sz="2000" dirty="0" err="1" smtClean="0"/>
              <a:t>hematüri</a:t>
            </a:r>
            <a:r>
              <a:rPr lang="tr-TR" sz="2000" dirty="0" smtClean="0"/>
              <a:t> varlığına işaret eder.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Mikroskobik </a:t>
            </a:r>
            <a:r>
              <a:rPr lang="tr-TR" sz="2000" dirty="0" err="1" smtClean="0"/>
              <a:t>hematüri</a:t>
            </a:r>
            <a:r>
              <a:rPr lang="tr-TR" sz="2000" dirty="0" smtClean="0"/>
              <a:t> veya </a:t>
            </a:r>
            <a:r>
              <a:rPr lang="tr-TR" sz="2000" dirty="0" err="1" smtClean="0"/>
              <a:t>piyüri</a:t>
            </a:r>
            <a:r>
              <a:rPr lang="tr-TR" sz="2000" dirty="0" smtClean="0"/>
              <a:t> ve silendirler (eritrosit, </a:t>
            </a:r>
            <a:r>
              <a:rPr lang="tr-TR" sz="2000" dirty="0" err="1" smtClean="0"/>
              <a:t>tübüler</a:t>
            </a:r>
            <a:r>
              <a:rPr lang="tr-TR" sz="2000" dirty="0" smtClean="0"/>
              <a:t>, </a:t>
            </a:r>
            <a:r>
              <a:rPr lang="tr-TR" sz="2000" dirty="0" err="1" smtClean="0"/>
              <a:t>granüler</a:t>
            </a:r>
            <a:r>
              <a:rPr lang="tr-TR" sz="2000" dirty="0" smtClean="0"/>
              <a:t>) veya </a:t>
            </a:r>
            <a:r>
              <a:rPr lang="tr-TR" sz="2000" dirty="0" err="1" smtClean="0"/>
              <a:t>proteinüri</a:t>
            </a:r>
            <a:r>
              <a:rPr lang="tr-TR" sz="2000" dirty="0" smtClean="0"/>
              <a:t> bulunur.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SLE sınıflama kriterlerine (ACR) göre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24 saatlik idrarda </a:t>
            </a:r>
            <a:r>
              <a:rPr lang="tr-TR" sz="2000" dirty="0" err="1" smtClean="0"/>
              <a:t>proteinüri</a:t>
            </a:r>
            <a:r>
              <a:rPr lang="tr-TR" sz="2000" dirty="0" smtClean="0"/>
              <a:t> miktarı &gt; 500 mg olmalıdır.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 Böbrek tutulumunun laboratuvar değerlendirilmesi kapsamında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/>
              <a:t> elektrolitler (sodyum, potasyum, kalsiyum, magnezyum, fosfat gibi), </a:t>
            </a:r>
            <a:r>
              <a:rPr lang="tr-TR" sz="2000" dirty="0" err="1" smtClean="0"/>
              <a:t>albumin</a:t>
            </a:r>
            <a:r>
              <a:rPr lang="tr-TR" sz="2000" dirty="0" smtClean="0"/>
              <a:t> ve kolesterol düzeyleri, </a:t>
            </a:r>
            <a:r>
              <a:rPr lang="tr-TR" sz="2000" dirty="0" err="1" smtClean="0"/>
              <a:t>kreatinin</a:t>
            </a:r>
            <a:r>
              <a:rPr lang="tr-TR" sz="2000" dirty="0" smtClean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/>
              <a:t>tam idrar analizi, 24 saatlik idrar analizi,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/>
              <a:t>anti-</a:t>
            </a:r>
            <a:r>
              <a:rPr lang="tr-TR" sz="2000" dirty="0" err="1" smtClean="0"/>
              <a:t>dsDNA</a:t>
            </a:r>
            <a:r>
              <a:rPr lang="tr-TR" sz="2000" dirty="0" smtClean="0"/>
              <a:t> ve </a:t>
            </a:r>
            <a:r>
              <a:rPr lang="tr-TR" sz="2000" dirty="0" err="1" smtClean="0"/>
              <a:t>kompleman</a:t>
            </a:r>
            <a:r>
              <a:rPr lang="tr-TR" sz="2000" dirty="0" smtClean="0"/>
              <a:t> düzeyleri incelenmelidir.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Böbrek biyopsisinin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 err="1" smtClean="0"/>
              <a:t>Renal</a:t>
            </a:r>
            <a:r>
              <a:rPr lang="tr-TR" sz="2800" dirty="0" smtClean="0"/>
              <a:t> aktiviteyi değerlendirmek,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 err="1"/>
              <a:t>P</a:t>
            </a:r>
            <a:r>
              <a:rPr lang="tr-TR" sz="2800" dirty="0" err="1" smtClean="0"/>
              <a:t>rognozu</a:t>
            </a:r>
            <a:r>
              <a:rPr lang="tr-TR" sz="2800" dirty="0" smtClean="0"/>
              <a:t> belirlemek ve tedaviye yön vermekte      altın standart kabul edilmektedir.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 err="1"/>
              <a:t>İ</a:t>
            </a:r>
            <a:r>
              <a:rPr lang="tr-TR" sz="2800" dirty="0" err="1" smtClean="0"/>
              <a:t>nflamasyon</a:t>
            </a:r>
            <a:r>
              <a:rPr lang="tr-TR" sz="2800" dirty="0" smtClean="0"/>
              <a:t> (aktivite) ve kronikleşme (</a:t>
            </a:r>
            <a:r>
              <a:rPr lang="tr-TR" sz="2800" dirty="0" err="1" smtClean="0"/>
              <a:t>kronisite</a:t>
            </a:r>
            <a:r>
              <a:rPr lang="tr-TR" sz="2800" dirty="0" smtClean="0"/>
              <a:t>) </a:t>
            </a:r>
            <a:r>
              <a:rPr lang="tr-TR" sz="2800" dirty="0"/>
              <a:t> </a:t>
            </a:r>
            <a:r>
              <a:rPr lang="tr-TR" sz="2800" dirty="0" smtClean="0"/>
              <a:t>   hakkında bilgi verir. 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Aktivite bulguları tedavi ile geriye dönebilir,</a:t>
            </a:r>
          </a:p>
          <a:p>
            <a:pPr marL="0" indent="0">
              <a:buNone/>
            </a:pPr>
            <a:r>
              <a:rPr lang="tr-TR" sz="2800" dirty="0" smtClean="0"/>
              <a:t>    </a:t>
            </a:r>
            <a:r>
              <a:rPr lang="tr-TR" sz="2800" dirty="0" err="1" smtClean="0"/>
              <a:t>kronisite</a:t>
            </a:r>
            <a:r>
              <a:rPr lang="tr-TR" sz="2800" dirty="0" smtClean="0"/>
              <a:t> bulguları ise geriye dönüşümsüzdür.</a:t>
            </a:r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60488" y="171155"/>
            <a:ext cx="7704000" cy="138563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AU" sz="2400" b="1" dirty="0">
                <a:solidFill>
                  <a:srgbClr val="FFFF00"/>
                </a:solidFill>
                <a:effectLst/>
              </a:rPr>
              <a:t>   </a:t>
            </a:r>
            <a:r>
              <a:rPr lang="tr-TR" sz="2800" b="1" dirty="0" smtClean="0">
                <a:solidFill>
                  <a:srgbClr val="FFFF00"/>
                </a:solidFill>
              </a:rPr>
              <a:t>Uluslararası </a:t>
            </a:r>
            <a:r>
              <a:rPr lang="tr-TR" sz="2800" b="1" dirty="0" err="1" smtClean="0">
                <a:solidFill>
                  <a:srgbClr val="FFFF00"/>
                </a:solidFill>
              </a:rPr>
              <a:t>Nefroloji</a:t>
            </a:r>
            <a:r>
              <a:rPr lang="tr-TR" sz="2800" b="1" dirty="0" smtClean="0">
                <a:solidFill>
                  <a:srgbClr val="FFFF00"/>
                </a:solidFill>
              </a:rPr>
              <a:t>/</a:t>
            </a:r>
            <a:r>
              <a:rPr lang="tr-TR" sz="2800" b="1" dirty="0" err="1" smtClean="0">
                <a:solidFill>
                  <a:srgbClr val="FFFF00"/>
                </a:solidFill>
              </a:rPr>
              <a:t>Renal</a:t>
            </a:r>
            <a:r>
              <a:rPr lang="tr-TR" sz="2800" b="1" dirty="0" smtClean="0">
                <a:solidFill>
                  <a:srgbClr val="FFFF00"/>
                </a:solidFill>
              </a:rPr>
              <a:t> Patoloji Birliği</a:t>
            </a:r>
            <a:r>
              <a:rPr lang="en-AU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effectLst/>
              </a:rPr>
              <a:t>(ISN/RPS) 2003 </a:t>
            </a:r>
            <a:r>
              <a:rPr lang="tr-TR" sz="2800" b="1" dirty="0" err="1" smtClean="0">
                <a:solidFill>
                  <a:srgbClr val="FFFF00"/>
                </a:solidFill>
                <a:effectLst/>
              </a:rPr>
              <a:t>Lupus</a:t>
            </a:r>
            <a:r>
              <a:rPr lang="tr-TR" sz="2800" b="1" dirty="0" smtClean="0">
                <a:solidFill>
                  <a:srgbClr val="FFFF00"/>
                </a:solidFill>
                <a:effectLst/>
              </a:rPr>
              <a:t> nefriti sınıflandırması</a:t>
            </a:r>
            <a:endParaRPr lang="en-AU" sz="28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43651" y="1559046"/>
            <a:ext cx="1512167" cy="489429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AU" sz="2400" b="1" dirty="0">
                <a:solidFill>
                  <a:srgbClr val="FFFF00"/>
                </a:solidFill>
                <a:effectLst/>
              </a:rPr>
              <a:t>Class I</a:t>
            </a:r>
          </a:p>
          <a:p>
            <a:pPr defTabSz="762000"/>
            <a:endParaRPr lang="en-AU" sz="2400" b="1" dirty="0">
              <a:solidFill>
                <a:srgbClr val="FFFF00"/>
              </a:solidFill>
              <a:effectLst/>
            </a:endParaRPr>
          </a:p>
          <a:p>
            <a:pPr defTabSz="762000"/>
            <a:r>
              <a:rPr lang="en-AU" sz="2400" b="1" dirty="0">
                <a:solidFill>
                  <a:srgbClr val="FFFF00"/>
                </a:solidFill>
                <a:effectLst/>
              </a:rPr>
              <a:t>Class </a:t>
            </a:r>
            <a:r>
              <a:rPr lang="en-AU" sz="2400" b="1" dirty="0" smtClean="0">
                <a:solidFill>
                  <a:srgbClr val="FFFF00"/>
                </a:solidFill>
                <a:effectLst/>
              </a:rPr>
              <a:t>II</a:t>
            </a:r>
            <a:endParaRPr lang="en-AU" sz="2400" b="1" dirty="0">
              <a:solidFill>
                <a:srgbClr val="FFFF00"/>
              </a:solidFill>
              <a:effectLst/>
            </a:endParaRPr>
          </a:p>
          <a:p>
            <a:pPr defTabSz="762000"/>
            <a:endParaRPr lang="en-AU" sz="2400" b="1" dirty="0">
              <a:solidFill>
                <a:srgbClr val="FFFF00"/>
              </a:solidFill>
              <a:effectLst/>
            </a:endParaRPr>
          </a:p>
          <a:p>
            <a:pPr defTabSz="762000"/>
            <a:r>
              <a:rPr lang="en-AU" sz="2400" b="1" dirty="0">
                <a:solidFill>
                  <a:srgbClr val="FFFF00"/>
                </a:solidFill>
                <a:effectLst/>
              </a:rPr>
              <a:t>Class III</a:t>
            </a:r>
          </a:p>
          <a:p>
            <a:pPr defTabSz="762000"/>
            <a:endParaRPr lang="en-AU" sz="2400" b="1" dirty="0">
              <a:solidFill>
                <a:srgbClr val="FFFF00"/>
              </a:solidFill>
              <a:effectLst/>
            </a:endParaRPr>
          </a:p>
          <a:p>
            <a:pPr defTabSz="762000"/>
            <a:r>
              <a:rPr lang="en-AU" sz="2400" b="1" dirty="0">
                <a:solidFill>
                  <a:srgbClr val="FFFF00"/>
                </a:solidFill>
                <a:effectLst/>
              </a:rPr>
              <a:t>Class </a:t>
            </a:r>
            <a:r>
              <a:rPr lang="en-AU" sz="2400" b="1" dirty="0" smtClean="0">
                <a:solidFill>
                  <a:srgbClr val="FFFF00"/>
                </a:solidFill>
                <a:effectLst/>
              </a:rPr>
              <a:t>IV</a:t>
            </a:r>
            <a:endParaRPr lang="tr-TR" sz="2400" b="1" dirty="0" smtClean="0">
              <a:solidFill>
                <a:srgbClr val="FFFF00"/>
              </a:solidFill>
              <a:effectLst/>
            </a:endParaRPr>
          </a:p>
          <a:p>
            <a:pPr defTabSz="762000"/>
            <a:endParaRPr lang="en-AU" sz="2400" b="1" dirty="0">
              <a:solidFill>
                <a:srgbClr val="FFFF00"/>
              </a:solidFill>
              <a:effectLst/>
            </a:endParaRPr>
          </a:p>
          <a:p>
            <a:pPr defTabSz="762000"/>
            <a:endParaRPr lang="en-AU" sz="2400" b="1" dirty="0">
              <a:solidFill>
                <a:srgbClr val="FFFF00"/>
              </a:solidFill>
              <a:effectLst/>
            </a:endParaRPr>
          </a:p>
          <a:p>
            <a:pPr defTabSz="762000"/>
            <a:r>
              <a:rPr lang="en-AU" sz="2400" b="1" dirty="0">
                <a:solidFill>
                  <a:srgbClr val="FFFF00"/>
                </a:solidFill>
                <a:effectLst/>
              </a:rPr>
              <a:t>Class V</a:t>
            </a:r>
          </a:p>
          <a:p>
            <a:pPr defTabSz="762000"/>
            <a:endParaRPr lang="en-AU" sz="2400" b="1" dirty="0">
              <a:solidFill>
                <a:srgbClr val="FFFF00"/>
              </a:solidFill>
              <a:effectLst/>
            </a:endParaRPr>
          </a:p>
          <a:p>
            <a:pPr defTabSz="762000"/>
            <a:r>
              <a:rPr lang="en-AU" sz="2400" b="1" dirty="0">
                <a:solidFill>
                  <a:srgbClr val="FFFF00"/>
                </a:solidFill>
                <a:effectLst/>
              </a:rPr>
              <a:t>Class VI</a:t>
            </a:r>
          </a:p>
          <a:p>
            <a:pPr defTabSz="762000"/>
            <a:endParaRPr lang="en-AU" sz="2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43808" y="1559046"/>
            <a:ext cx="6012160" cy="489429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tr-TR" sz="2400" b="1" dirty="0" smtClean="0">
                <a:solidFill>
                  <a:srgbClr val="00FFFF"/>
                </a:solidFill>
                <a:effectLst/>
              </a:rPr>
              <a:t>Minimal </a:t>
            </a:r>
            <a:r>
              <a:rPr lang="tr-TR" sz="2400" b="1" dirty="0" err="1" smtClean="0">
                <a:solidFill>
                  <a:srgbClr val="00FFFF"/>
                </a:solidFill>
                <a:effectLst/>
              </a:rPr>
              <a:t>mezangiyal</a:t>
            </a:r>
            <a:r>
              <a:rPr lang="tr-TR" sz="2400" b="1" dirty="0" smtClean="0">
                <a:solidFill>
                  <a:srgbClr val="00FFFF"/>
                </a:solidFill>
                <a:effectLst/>
              </a:rPr>
              <a:t> </a:t>
            </a:r>
            <a:r>
              <a:rPr lang="tr-TR" sz="2400" b="1" dirty="0" err="1" smtClean="0">
                <a:solidFill>
                  <a:srgbClr val="00FFFF"/>
                </a:solidFill>
                <a:effectLst/>
              </a:rPr>
              <a:t>lupus</a:t>
            </a:r>
            <a:r>
              <a:rPr lang="tr-TR" sz="2400" b="1" dirty="0" smtClean="0">
                <a:solidFill>
                  <a:srgbClr val="00FFFF"/>
                </a:solidFill>
                <a:effectLst/>
              </a:rPr>
              <a:t> nefriti</a:t>
            </a:r>
            <a:endParaRPr lang="en-AU" sz="2400" b="1" dirty="0">
              <a:solidFill>
                <a:srgbClr val="00FFFF"/>
              </a:solidFill>
              <a:effectLst/>
            </a:endParaRPr>
          </a:p>
          <a:p>
            <a:pPr defTabSz="762000"/>
            <a:endParaRPr lang="en-AU" sz="2400" b="1" dirty="0">
              <a:solidFill>
                <a:srgbClr val="00FFFF"/>
              </a:solidFill>
              <a:effectLst/>
            </a:endParaRPr>
          </a:p>
          <a:p>
            <a:pPr defTabSz="762000"/>
            <a:r>
              <a:rPr lang="tr-TR" sz="2400" b="1" dirty="0" err="1" smtClean="0">
                <a:solidFill>
                  <a:srgbClr val="00FFFF"/>
                </a:solidFill>
              </a:rPr>
              <a:t>Mezengiyal</a:t>
            </a:r>
            <a:r>
              <a:rPr lang="tr-TR" sz="2400" b="1" dirty="0" smtClean="0">
                <a:solidFill>
                  <a:srgbClr val="00FFFF"/>
                </a:solidFill>
              </a:rPr>
              <a:t> </a:t>
            </a:r>
            <a:r>
              <a:rPr lang="tr-TR" sz="2400" b="1" dirty="0" err="1" smtClean="0">
                <a:solidFill>
                  <a:srgbClr val="00FFFF"/>
                </a:solidFill>
              </a:rPr>
              <a:t>proliferatif</a:t>
            </a:r>
            <a:r>
              <a:rPr lang="tr-TR" sz="2400" b="1" dirty="0" smtClean="0">
                <a:solidFill>
                  <a:srgbClr val="00FFFF"/>
                </a:solidFill>
              </a:rPr>
              <a:t> LN</a:t>
            </a:r>
            <a:endParaRPr lang="en-AU" sz="2400" b="1" dirty="0">
              <a:solidFill>
                <a:srgbClr val="00FFFF"/>
              </a:solidFill>
              <a:effectLst/>
            </a:endParaRPr>
          </a:p>
          <a:p>
            <a:pPr defTabSz="762000"/>
            <a:endParaRPr lang="tr-TR" sz="2400" b="1" dirty="0" smtClean="0">
              <a:solidFill>
                <a:srgbClr val="00FFFF"/>
              </a:solidFill>
              <a:effectLst/>
            </a:endParaRPr>
          </a:p>
          <a:p>
            <a:pPr defTabSz="762000"/>
            <a:r>
              <a:rPr lang="tr-TR" sz="2400" b="1" dirty="0" err="1" smtClean="0">
                <a:solidFill>
                  <a:srgbClr val="00FFFF"/>
                </a:solidFill>
                <a:effectLst/>
              </a:rPr>
              <a:t>Fokal</a:t>
            </a:r>
            <a:r>
              <a:rPr lang="tr-TR" sz="2400" b="1" dirty="0" smtClean="0">
                <a:solidFill>
                  <a:srgbClr val="00FFFF"/>
                </a:solidFill>
                <a:effectLst/>
              </a:rPr>
              <a:t> </a:t>
            </a:r>
            <a:r>
              <a:rPr lang="tr-TR" sz="2400" b="1" dirty="0" err="1" smtClean="0">
                <a:solidFill>
                  <a:srgbClr val="00FFFF"/>
                </a:solidFill>
                <a:effectLst/>
              </a:rPr>
              <a:t>lupus</a:t>
            </a:r>
            <a:r>
              <a:rPr lang="tr-TR" sz="2400" b="1" dirty="0" smtClean="0">
                <a:solidFill>
                  <a:srgbClr val="00FFFF"/>
                </a:solidFill>
                <a:effectLst/>
              </a:rPr>
              <a:t> nefr</a:t>
            </a:r>
            <a:r>
              <a:rPr lang="tr-TR" sz="2400" b="1" dirty="0" smtClean="0">
                <a:solidFill>
                  <a:srgbClr val="00FFFF"/>
                </a:solidFill>
              </a:rPr>
              <a:t>iti (Aktif/Kronik)</a:t>
            </a:r>
            <a:endParaRPr lang="en-AU" sz="2400" b="1" dirty="0">
              <a:solidFill>
                <a:srgbClr val="00FFFF"/>
              </a:solidFill>
              <a:effectLst/>
            </a:endParaRPr>
          </a:p>
          <a:p>
            <a:pPr defTabSz="762000"/>
            <a:endParaRPr lang="en-AU" sz="2400" b="1" dirty="0">
              <a:solidFill>
                <a:srgbClr val="00FFFF"/>
              </a:solidFill>
              <a:effectLst/>
            </a:endParaRPr>
          </a:p>
          <a:p>
            <a:pPr defTabSz="762000"/>
            <a:r>
              <a:rPr lang="tr-TR" sz="2400" b="1" dirty="0" err="1" smtClean="0">
                <a:solidFill>
                  <a:srgbClr val="00FFFF"/>
                </a:solidFill>
                <a:effectLst/>
              </a:rPr>
              <a:t>Diffüz</a:t>
            </a:r>
            <a:r>
              <a:rPr lang="tr-TR" sz="2400" b="1" dirty="0" smtClean="0">
                <a:solidFill>
                  <a:srgbClr val="00FFFF"/>
                </a:solidFill>
                <a:effectLst/>
              </a:rPr>
              <a:t> </a:t>
            </a:r>
            <a:r>
              <a:rPr lang="en-AU" sz="2400" b="1" dirty="0" err="1" smtClean="0">
                <a:solidFill>
                  <a:srgbClr val="00FFFF"/>
                </a:solidFill>
                <a:effectLst/>
              </a:rPr>
              <a:t>proliferatif</a:t>
            </a:r>
            <a:r>
              <a:rPr lang="tr-TR" sz="2400" b="1" dirty="0" smtClean="0">
                <a:solidFill>
                  <a:srgbClr val="00FFFF"/>
                </a:solidFill>
              </a:rPr>
              <a:t> </a:t>
            </a:r>
            <a:r>
              <a:rPr lang="en-AU" sz="2400" b="1" dirty="0" smtClean="0">
                <a:solidFill>
                  <a:srgbClr val="00FFFF"/>
                </a:solidFill>
                <a:effectLst/>
              </a:rPr>
              <a:t>GN</a:t>
            </a:r>
            <a:endParaRPr lang="tr-TR" sz="2400" b="1" dirty="0" smtClean="0">
              <a:solidFill>
                <a:srgbClr val="00FFFF"/>
              </a:solidFill>
              <a:effectLst/>
            </a:endParaRPr>
          </a:p>
          <a:p>
            <a:pPr defTabSz="762000"/>
            <a:r>
              <a:rPr lang="tr-TR" sz="2400" b="1" dirty="0" err="1" smtClean="0">
                <a:solidFill>
                  <a:srgbClr val="00FFFF"/>
                </a:solidFill>
              </a:rPr>
              <a:t>Segmental</a:t>
            </a:r>
            <a:r>
              <a:rPr lang="tr-TR" sz="2400" b="1" dirty="0" smtClean="0">
                <a:solidFill>
                  <a:srgbClr val="00FFFF"/>
                </a:solidFill>
              </a:rPr>
              <a:t> veya global (Aktif/Kronik)</a:t>
            </a:r>
            <a:endParaRPr lang="en-AU" sz="2400" b="1" dirty="0">
              <a:solidFill>
                <a:srgbClr val="00FFFF"/>
              </a:solidFill>
              <a:effectLst/>
            </a:endParaRPr>
          </a:p>
          <a:p>
            <a:pPr defTabSz="762000"/>
            <a:endParaRPr lang="en-AU" sz="2400" b="1" dirty="0">
              <a:solidFill>
                <a:srgbClr val="00FFFF"/>
              </a:solidFill>
              <a:effectLst/>
            </a:endParaRPr>
          </a:p>
          <a:p>
            <a:pPr defTabSz="762000"/>
            <a:r>
              <a:rPr lang="en-AU" sz="2400" b="1" dirty="0" err="1" smtClean="0">
                <a:solidFill>
                  <a:srgbClr val="00FFFF"/>
                </a:solidFill>
                <a:effectLst/>
              </a:rPr>
              <a:t>Membranöz</a:t>
            </a:r>
            <a:r>
              <a:rPr lang="en-AU" sz="2400" b="1" dirty="0" smtClean="0">
                <a:solidFill>
                  <a:srgbClr val="00FFFF"/>
                </a:solidFill>
                <a:effectLst/>
              </a:rPr>
              <a:t> </a:t>
            </a:r>
            <a:r>
              <a:rPr lang="en-AU" sz="2400" b="1" dirty="0">
                <a:solidFill>
                  <a:srgbClr val="00FFFF"/>
                </a:solidFill>
                <a:effectLst/>
              </a:rPr>
              <a:t>GN</a:t>
            </a:r>
          </a:p>
          <a:p>
            <a:pPr defTabSz="762000"/>
            <a:endParaRPr lang="tr-TR" sz="2400" b="1" dirty="0" smtClean="0">
              <a:solidFill>
                <a:srgbClr val="00FFFF"/>
              </a:solidFill>
              <a:effectLst/>
            </a:endParaRPr>
          </a:p>
          <a:p>
            <a:pPr defTabSz="762000"/>
            <a:r>
              <a:rPr lang="tr-TR" sz="2400" b="1" dirty="0" smtClean="0">
                <a:solidFill>
                  <a:srgbClr val="00FFFF"/>
                </a:solidFill>
              </a:rPr>
              <a:t>İleri </a:t>
            </a:r>
            <a:r>
              <a:rPr lang="tr-TR" sz="2400" b="1" dirty="0" err="1" smtClean="0">
                <a:solidFill>
                  <a:srgbClr val="00FFFF"/>
                </a:solidFill>
              </a:rPr>
              <a:t>sklerotik</a:t>
            </a:r>
            <a:r>
              <a:rPr lang="tr-TR" sz="2400" b="1" dirty="0" smtClean="0">
                <a:solidFill>
                  <a:srgbClr val="00FFFF"/>
                </a:solidFill>
              </a:rPr>
              <a:t> </a:t>
            </a:r>
            <a:r>
              <a:rPr lang="tr-TR" sz="2400" b="1" dirty="0" err="1" smtClean="0">
                <a:solidFill>
                  <a:srgbClr val="00FFFF"/>
                </a:solidFill>
              </a:rPr>
              <a:t>lupus</a:t>
            </a:r>
            <a:r>
              <a:rPr lang="tr-TR" sz="2400" b="1" dirty="0" smtClean="0">
                <a:solidFill>
                  <a:srgbClr val="00FFFF"/>
                </a:solidFill>
              </a:rPr>
              <a:t> nefriti</a:t>
            </a:r>
            <a:endParaRPr lang="en-AU" sz="2400" b="1" dirty="0">
              <a:solidFill>
                <a:srgbClr val="00FFFF"/>
              </a:solidFill>
              <a:effectLst/>
            </a:endParaRPr>
          </a:p>
          <a:p>
            <a:pPr defTabSz="762000"/>
            <a:endParaRPr lang="en-AU" sz="2400" b="1" dirty="0">
              <a:solidFill>
                <a:srgbClr val="00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252536" y="-819472"/>
            <a:ext cx="9396536" cy="5976664"/>
          </a:xfrm>
        </p:spPr>
        <p:txBody>
          <a:bodyPr>
            <a:noAutofit/>
          </a:bodyPr>
          <a:lstStyle/>
          <a:p>
            <a:endParaRPr lang="tr-TR" sz="1800" b="1" dirty="0" smtClean="0"/>
          </a:p>
          <a:p>
            <a:pPr marL="393192" lvl="1" indent="0">
              <a:buNone/>
            </a:pPr>
            <a:endParaRPr lang="tr-TR" sz="1800" b="1" dirty="0" smtClean="0"/>
          </a:p>
          <a:p>
            <a:pPr marL="393192" lvl="1" indent="0">
              <a:buNone/>
            </a:pPr>
            <a:endParaRPr lang="tr-TR" sz="1800" b="1" dirty="0" smtClean="0"/>
          </a:p>
          <a:p>
            <a:pPr marL="393192" lvl="1" indent="0">
              <a:buNone/>
            </a:pPr>
            <a:endParaRPr lang="tr-T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NÖROPSİKİYATRİK TUTULUM</a:t>
            </a:r>
            <a:endParaRPr lang="tr-TR" sz="1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smtClean="0"/>
              <a:t>Baş ağrısı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err="1" smtClean="0"/>
              <a:t>Serebrovasküler</a:t>
            </a:r>
            <a:r>
              <a:rPr lang="tr-TR" sz="1800" b="1" dirty="0" smtClean="0"/>
              <a:t> hastalık: </a:t>
            </a:r>
            <a:r>
              <a:rPr lang="tr-TR" sz="1800" dirty="0" err="1" smtClean="0"/>
              <a:t>Serebral</a:t>
            </a:r>
            <a:r>
              <a:rPr lang="tr-TR" sz="1800" dirty="0" smtClean="0"/>
              <a:t> </a:t>
            </a:r>
            <a:r>
              <a:rPr lang="tr-TR" sz="1800" dirty="0" err="1" smtClean="0"/>
              <a:t>tromboembolik</a:t>
            </a:r>
            <a:r>
              <a:rPr lang="tr-TR" sz="1800" dirty="0" smtClean="0"/>
              <a:t> olaylar </a:t>
            </a:r>
            <a:r>
              <a:rPr lang="tr-TR" sz="1800" dirty="0" err="1" smtClean="0"/>
              <a:t>iskemik</a:t>
            </a:r>
            <a:r>
              <a:rPr lang="tr-TR" sz="1800" dirty="0" smtClean="0"/>
              <a:t>  inme ve/veya geçici </a:t>
            </a:r>
            <a:r>
              <a:rPr lang="tr-TR" sz="1800" dirty="0" err="1" smtClean="0"/>
              <a:t>iskemik</a:t>
            </a:r>
            <a:r>
              <a:rPr lang="tr-TR" sz="1800" dirty="0" smtClean="0"/>
              <a:t> atak yada </a:t>
            </a:r>
            <a:r>
              <a:rPr lang="tr-TR" sz="1800" dirty="0" err="1" smtClean="0"/>
              <a:t>parezilerle</a:t>
            </a:r>
            <a:r>
              <a:rPr lang="tr-TR" sz="1800" dirty="0" smtClean="0"/>
              <a:t> ortaya çıkabilir. </a:t>
            </a:r>
            <a:r>
              <a:rPr lang="tr-TR" sz="1800" dirty="0" err="1" smtClean="0"/>
              <a:t>Serebral</a:t>
            </a:r>
            <a:r>
              <a:rPr lang="tr-TR" sz="1800" dirty="0" smtClean="0"/>
              <a:t> </a:t>
            </a:r>
            <a:r>
              <a:rPr lang="tr-TR" sz="1800" dirty="0" err="1" smtClean="0"/>
              <a:t>vaskülit</a:t>
            </a:r>
            <a:r>
              <a:rPr lang="tr-TR" sz="1800" dirty="0" smtClean="0"/>
              <a:t> ise nadirdir. </a:t>
            </a:r>
            <a:r>
              <a:rPr lang="tr-TR" sz="1800" dirty="0" err="1" smtClean="0"/>
              <a:t>Serebral</a:t>
            </a:r>
            <a:r>
              <a:rPr lang="tr-TR" sz="1800" dirty="0" smtClean="0"/>
              <a:t> </a:t>
            </a:r>
            <a:r>
              <a:rPr lang="tr-TR" sz="1800" dirty="0" err="1" smtClean="0"/>
              <a:t>diffüz</a:t>
            </a:r>
            <a:r>
              <a:rPr lang="tr-TR" sz="1800" dirty="0" smtClean="0"/>
              <a:t> </a:t>
            </a:r>
            <a:r>
              <a:rPr lang="tr-TR" sz="1800" dirty="0" err="1" smtClean="0"/>
              <a:t>vaskülitte</a:t>
            </a:r>
            <a:r>
              <a:rPr lang="tr-TR" sz="1800" dirty="0" smtClean="0"/>
              <a:t> yüksek ateş, baş ağrısı ve </a:t>
            </a:r>
            <a:r>
              <a:rPr lang="tr-TR" sz="1800" dirty="0" err="1" smtClean="0"/>
              <a:t>konfüzyon</a:t>
            </a:r>
            <a:r>
              <a:rPr lang="tr-TR" sz="1800" dirty="0" smtClean="0"/>
              <a:t> görülür. </a:t>
            </a:r>
            <a:r>
              <a:rPr lang="tr-TR" sz="1800" dirty="0" err="1" smtClean="0"/>
              <a:t>Menenjizm</a:t>
            </a:r>
            <a:r>
              <a:rPr lang="tr-TR" sz="1800" dirty="0" smtClean="0"/>
              <a:t> bulguları, </a:t>
            </a:r>
            <a:r>
              <a:rPr lang="tr-TR" sz="1800" dirty="0" err="1" smtClean="0"/>
              <a:t>konvülziyonlar</a:t>
            </a:r>
            <a:r>
              <a:rPr lang="tr-TR" sz="1800" dirty="0" smtClean="0"/>
              <a:t> ve psikoz eklenebilir, tedavi edilmezse </a:t>
            </a:r>
            <a:r>
              <a:rPr lang="tr-TR" sz="1800" dirty="0" err="1" smtClean="0"/>
              <a:t>fatal</a:t>
            </a:r>
            <a:r>
              <a:rPr lang="tr-TR" sz="1800" dirty="0" smtClean="0"/>
              <a:t> olabilir.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smtClean="0"/>
              <a:t>Kognitif fonksiyon bozukluğu: </a:t>
            </a:r>
            <a:r>
              <a:rPr lang="tr-TR" sz="1800" dirty="0" smtClean="0"/>
              <a:t>Düşünme ve anlatımda güçlük, </a:t>
            </a:r>
            <a:r>
              <a:rPr lang="tr-TR" sz="1800" dirty="0" err="1" smtClean="0"/>
              <a:t>konfüzyon</a:t>
            </a:r>
            <a:r>
              <a:rPr lang="tr-TR" sz="1800" dirty="0" smtClean="0"/>
              <a:t> hissi, yorgunluk, hafıza bozukluğu ile kendini gösterir.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smtClean="0"/>
              <a:t>Psikoz, depresyon (%20-40)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smtClean="0"/>
              <a:t>Akut </a:t>
            </a:r>
            <a:r>
              <a:rPr lang="tr-TR" sz="1800" b="1" dirty="0" err="1" smtClean="0"/>
              <a:t>konfüzyonda</a:t>
            </a:r>
            <a:r>
              <a:rPr lang="tr-TR" sz="1800" b="1" dirty="0" smtClean="0"/>
              <a:t> </a:t>
            </a:r>
            <a:r>
              <a:rPr lang="tr-TR" sz="1800" dirty="0" smtClean="0"/>
              <a:t>dikkat azlığı ile şuur bulanıklığında dalgalanmalar gözlenir.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smtClean="0"/>
              <a:t>Organik beyin sendromunda </a:t>
            </a:r>
            <a:r>
              <a:rPr lang="tr-TR" sz="1800" dirty="0" smtClean="0"/>
              <a:t>hafıza, algılama ve uyum bozuklukları, hesap yapamama ve </a:t>
            </a:r>
            <a:r>
              <a:rPr lang="tr-TR" sz="1800" dirty="0" err="1" smtClean="0"/>
              <a:t>deliryum</a:t>
            </a:r>
            <a:r>
              <a:rPr lang="tr-TR" sz="1800" dirty="0" smtClean="0"/>
              <a:t> görülebilir.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smtClean="0"/>
              <a:t>Nöbetler  (%15-20): </a:t>
            </a:r>
            <a:r>
              <a:rPr lang="tr-TR" sz="1800" dirty="0" smtClean="0"/>
              <a:t>çoğu tek izole olaylardır, tekrarlayan nöbetler (epilepsi) az sıklıktadır.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smtClean="0"/>
              <a:t>Kore: </a:t>
            </a:r>
            <a:r>
              <a:rPr lang="tr-TR" sz="1800" dirty="0" err="1" smtClean="0"/>
              <a:t>SLE’da</a:t>
            </a:r>
            <a:r>
              <a:rPr lang="tr-TR" sz="1800" dirty="0" smtClean="0"/>
              <a:t> en sık görülen hareket bozukluğu olup </a:t>
            </a:r>
            <a:r>
              <a:rPr lang="tr-TR" sz="1800" dirty="0" err="1" smtClean="0"/>
              <a:t>irreguler</a:t>
            </a:r>
            <a:r>
              <a:rPr lang="tr-TR" sz="1800" dirty="0" smtClean="0"/>
              <a:t>, istemsiz hareketlerdir.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/>
              <a:t>Kraniyal ve </a:t>
            </a:r>
            <a:r>
              <a:rPr lang="tr-TR" sz="1800" b="1" dirty="0" err="1"/>
              <a:t>periferik</a:t>
            </a:r>
            <a:r>
              <a:rPr lang="tr-TR" sz="1800" b="1" dirty="0"/>
              <a:t> </a:t>
            </a:r>
            <a:r>
              <a:rPr lang="tr-TR" sz="1800" b="1" dirty="0" err="1"/>
              <a:t>nöropatiler</a:t>
            </a:r>
            <a:r>
              <a:rPr lang="tr-TR" sz="1800" dirty="0"/>
              <a:t> ( hastaların </a:t>
            </a:r>
            <a:r>
              <a:rPr lang="tr-TR" sz="1800" dirty="0" smtClean="0"/>
              <a:t>% 10’unda </a:t>
            </a:r>
            <a:r>
              <a:rPr lang="tr-TR" sz="1800" dirty="0"/>
              <a:t>motor, </a:t>
            </a:r>
            <a:r>
              <a:rPr lang="tr-TR" sz="1800" dirty="0" err="1"/>
              <a:t>sensoriyal</a:t>
            </a:r>
            <a:r>
              <a:rPr lang="tr-TR" sz="1800" dirty="0"/>
              <a:t> veya </a:t>
            </a:r>
            <a:r>
              <a:rPr lang="tr-TR" sz="1800" dirty="0" err="1" smtClean="0"/>
              <a:t>miks</a:t>
            </a:r>
            <a:r>
              <a:rPr lang="tr-TR" sz="1800" dirty="0" smtClean="0"/>
              <a:t> tip). </a:t>
            </a:r>
            <a:r>
              <a:rPr lang="tr-TR" sz="1800" dirty="0"/>
              <a:t>Kraniyal </a:t>
            </a:r>
            <a:r>
              <a:rPr lang="tr-TR" sz="1800" dirty="0" err="1"/>
              <a:t>nöropatiler</a:t>
            </a:r>
            <a:r>
              <a:rPr lang="tr-TR" sz="1800" dirty="0"/>
              <a:t>; görme bozuklukları veya kaybı, </a:t>
            </a:r>
            <a:r>
              <a:rPr lang="tr-TR" sz="1800" dirty="0" err="1"/>
              <a:t>papil</a:t>
            </a:r>
            <a:r>
              <a:rPr lang="tr-TR" sz="1800" dirty="0"/>
              <a:t> ödemi, </a:t>
            </a:r>
            <a:r>
              <a:rPr lang="tr-TR" sz="1800" dirty="0" err="1"/>
              <a:t>nistagmus</a:t>
            </a:r>
            <a:r>
              <a:rPr lang="tr-TR" sz="1800" dirty="0"/>
              <a:t> veya </a:t>
            </a:r>
            <a:r>
              <a:rPr lang="tr-TR" sz="1800" dirty="0" err="1"/>
              <a:t>pitoz</a:t>
            </a:r>
            <a:r>
              <a:rPr lang="tr-TR" sz="1800" dirty="0"/>
              <a:t> bulguları, işitme kaybı, çınlama, </a:t>
            </a:r>
            <a:r>
              <a:rPr lang="tr-TR" sz="1800" dirty="0" err="1" smtClean="0"/>
              <a:t>vertigo</a:t>
            </a:r>
            <a:r>
              <a:rPr lang="tr-TR" sz="1800" dirty="0" smtClean="0"/>
              <a:t> </a:t>
            </a:r>
            <a:r>
              <a:rPr lang="tr-TR" sz="1800" dirty="0"/>
              <a:t>veya </a:t>
            </a:r>
            <a:r>
              <a:rPr lang="tr-TR" sz="1800" dirty="0" err="1"/>
              <a:t>facial</a:t>
            </a:r>
            <a:r>
              <a:rPr lang="tr-TR" sz="1800" dirty="0"/>
              <a:t> paralizi ile ortaya </a:t>
            </a:r>
            <a:r>
              <a:rPr lang="tr-TR" sz="1800" dirty="0" smtClean="0"/>
              <a:t>çıkabilir.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b="1" dirty="0" err="1" smtClean="0"/>
              <a:t>Transvers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miyelit</a:t>
            </a:r>
            <a:r>
              <a:rPr lang="tr-TR" sz="1800" b="1" dirty="0" smtClean="0"/>
              <a:t> </a:t>
            </a:r>
            <a:r>
              <a:rPr lang="tr-TR" sz="1800" dirty="0" smtClean="0"/>
              <a:t>nadirdir.</a:t>
            </a:r>
            <a:endParaRPr lang="tr-TR" sz="1800" dirty="0"/>
          </a:p>
          <a:p>
            <a:pPr lvl="1">
              <a:buFont typeface="Wingdings" panose="05000000000000000000" pitchFamily="2" charset="2"/>
              <a:buChar char="Ø"/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Gastrointestinal</a:t>
            </a:r>
            <a:r>
              <a:rPr lang="tr-TR" sz="3600" b="1" dirty="0" smtClean="0"/>
              <a:t> Sistem Bulguları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0480" y="1593328"/>
            <a:ext cx="8712000" cy="4788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err="1" smtClean="0"/>
              <a:t>Lupus</a:t>
            </a:r>
            <a:r>
              <a:rPr lang="tr-TR" sz="2200" dirty="0" smtClean="0"/>
              <a:t> hastalarında spesifik olmayan </a:t>
            </a:r>
            <a:r>
              <a:rPr lang="tr-TR" sz="2200" dirty="0" err="1" smtClean="0"/>
              <a:t>gastrointestinal</a:t>
            </a:r>
            <a:r>
              <a:rPr lang="tr-TR" sz="2200" dirty="0" smtClean="0"/>
              <a:t> semptomlar görülür. İştahsızlık, bulantı, kusma ve </a:t>
            </a:r>
            <a:r>
              <a:rPr lang="tr-TR" sz="2200" dirty="0" err="1" smtClean="0"/>
              <a:t>abdominal</a:t>
            </a:r>
            <a:r>
              <a:rPr lang="tr-TR" sz="2200" dirty="0" smtClean="0"/>
              <a:t> ağrı, periton </a:t>
            </a:r>
            <a:r>
              <a:rPr lang="tr-TR" sz="2200" dirty="0" err="1" smtClean="0"/>
              <a:t>inflamasyonuna</a:t>
            </a:r>
            <a:r>
              <a:rPr lang="tr-TR" sz="2200" dirty="0" smtClean="0"/>
              <a:t> (aseptik peritonit), </a:t>
            </a:r>
            <a:r>
              <a:rPr lang="tr-TR" sz="2200" dirty="0" err="1" smtClean="0"/>
              <a:t>barsağın</a:t>
            </a:r>
            <a:r>
              <a:rPr lang="tr-TR" sz="2200" dirty="0" smtClean="0"/>
              <a:t> </a:t>
            </a:r>
            <a:r>
              <a:rPr lang="tr-TR" sz="2200" dirty="0" err="1" smtClean="0"/>
              <a:t>vasküler</a:t>
            </a:r>
            <a:r>
              <a:rPr lang="tr-TR" sz="2200" dirty="0" smtClean="0"/>
              <a:t> hastalığına (</a:t>
            </a:r>
            <a:r>
              <a:rPr lang="tr-TR" sz="2200" dirty="0" err="1" smtClean="0"/>
              <a:t>mezanterik</a:t>
            </a:r>
            <a:r>
              <a:rPr lang="tr-TR" sz="2200" dirty="0" smtClean="0"/>
              <a:t> </a:t>
            </a:r>
            <a:r>
              <a:rPr lang="tr-TR" sz="2200" dirty="0" err="1" smtClean="0"/>
              <a:t>vaskülit</a:t>
            </a:r>
            <a:r>
              <a:rPr lang="tr-TR" sz="2200" dirty="0" smtClean="0"/>
              <a:t>) veya ilaç tedavilerine (NSAIİ ve </a:t>
            </a:r>
            <a:r>
              <a:rPr lang="tr-TR" sz="2200" dirty="0" err="1" smtClean="0"/>
              <a:t>kortiko</a:t>
            </a:r>
            <a:r>
              <a:rPr lang="tr-TR" sz="2200" dirty="0" smtClean="0"/>
              <a:t>-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steroid</a:t>
            </a:r>
            <a:r>
              <a:rPr lang="tr-TR" sz="2200" dirty="0" smtClean="0"/>
              <a:t>) bağlı gelişebilir.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err="1" smtClean="0"/>
              <a:t>Mezanterik</a:t>
            </a:r>
            <a:r>
              <a:rPr lang="tr-TR" sz="2200" dirty="0" smtClean="0"/>
              <a:t> </a:t>
            </a:r>
            <a:r>
              <a:rPr lang="tr-TR" sz="2200" dirty="0" err="1" smtClean="0"/>
              <a:t>vaskülit</a:t>
            </a:r>
            <a:r>
              <a:rPr lang="tr-TR" sz="2200" dirty="0" smtClean="0"/>
              <a:t> </a:t>
            </a:r>
            <a:r>
              <a:rPr lang="tr-TR" sz="2200" dirty="0" err="1" smtClean="0"/>
              <a:t>intestinal</a:t>
            </a:r>
            <a:r>
              <a:rPr lang="tr-TR" sz="2200" dirty="0" smtClean="0"/>
              <a:t> </a:t>
            </a:r>
            <a:r>
              <a:rPr lang="tr-TR" sz="2200" dirty="0" err="1" smtClean="0"/>
              <a:t>iskemi</a:t>
            </a:r>
            <a:r>
              <a:rPr lang="tr-TR" sz="2200" dirty="0" smtClean="0"/>
              <a:t>-</a:t>
            </a:r>
            <a:r>
              <a:rPr lang="tr-TR" sz="2200" dirty="0" err="1" smtClean="0"/>
              <a:t>infarktüs</a:t>
            </a:r>
            <a:r>
              <a:rPr lang="tr-TR" sz="2200" dirty="0" smtClean="0"/>
              <a:t> veya </a:t>
            </a:r>
            <a:r>
              <a:rPr lang="tr-TR" sz="2200" dirty="0" err="1" smtClean="0"/>
              <a:t>perforasyona</a:t>
            </a:r>
            <a:r>
              <a:rPr lang="tr-TR" sz="2200" dirty="0" smtClean="0"/>
              <a:t> kadar  ilerleyebilir.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err="1" smtClean="0"/>
              <a:t>Otoimmün</a:t>
            </a:r>
            <a:r>
              <a:rPr lang="tr-TR" sz="2200" dirty="0" smtClean="0"/>
              <a:t> hepatit daha sık görülürken, </a:t>
            </a:r>
            <a:r>
              <a:rPr lang="tr-TR" sz="2200" dirty="0" err="1" smtClean="0"/>
              <a:t>pankreatit</a:t>
            </a:r>
            <a:r>
              <a:rPr lang="tr-TR" sz="2200" dirty="0" smtClean="0"/>
              <a:t> nadirdir.</a:t>
            </a:r>
          </a:p>
          <a:p>
            <a:pPr>
              <a:buNone/>
            </a:pPr>
            <a:r>
              <a:rPr lang="tr-T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tr-TR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r-T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Göz tutulumu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err="1" smtClean="0"/>
              <a:t>Keratokonjonktivitis</a:t>
            </a:r>
            <a:r>
              <a:rPr lang="tr-TR" sz="2200" dirty="0" smtClean="0"/>
              <a:t> </a:t>
            </a:r>
            <a:r>
              <a:rPr lang="tr-TR" sz="2200" dirty="0" err="1" smtClean="0"/>
              <a:t>sikka</a:t>
            </a:r>
            <a:r>
              <a:rPr lang="tr-TR" sz="2200" dirty="0" smtClean="0"/>
              <a:t> (en sık), </a:t>
            </a:r>
            <a:r>
              <a:rPr lang="tr-TR" sz="2200" dirty="0" err="1" smtClean="0"/>
              <a:t>retinal</a:t>
            </a:r>
            <a:r>
              <a:rPr lang="tr-TR" sz="2200" dirty="0" smtClean="0"/>
              <a:t> </a:t>
            </a:r>
            <a:r>
              <a:rPr lang="tr-TR" sz="2200" dirty="0" err="1" smtClean="0"/>
              <a:t>vaskülit</a:t>
            </a:r>
            <a:r>
              <a:rPr lang="tr-TR" sz="2200" dirty="0" smtClean="0"/>
              <a:t> ve kanama, </a:t>
            </a:r>
            <a:r>
              <a:rPr lang="tr-TR" sz="2200" dirty="0" err="1" smtClean="0"/>
              <a:t>retinal</a:t>
            </a:r>
            <a:r>
              <a:rPr lang="tr-TR" sz="2200" dirty="0" smtClean="0"/>
              <a:t> arter ve </a:t>
            </a:r>
            <a:r>
              <a:rPr lang="tr-TR" sz="2200" dirty="0" err="1" smtClean="0"/>
              <a:t>ven</a:t>
            </a:r>
            <a:r>
              <a:rPr lang="tr-TR" sz="2200" dirty="0" smtClean="0"/>
              <a:t> tıkanıklığı, optik </a:t>
            </a:r>
            <a:r>
              <a:rPr lang="tr-TR" sz="2200" dirty="0" err="1" smtClean="0"/>
              <a:t>nörit</a:t>
            </a:r>
            <a:r>
              <a:rPr lang="tr-TR" sz="2200" dirty="0" smtClean="0"/>
              <a:t>, </a:t>
            </a:r>
            <a:r>
              <a:rPr lang="tr-TR" sz="2200" dirty="0" err="1" smtClean="0"/>
              <a:t>steroide</a:t>
            </a:r>
            <a:r>
              <a:rPr lang="tr-TR" sz="2200" dirty="0" smtClean="0"/>
              <a:t> bağlı glokom, </a:t>
            </a:r>
            <a:r>
              <a:rPr lang="tr-TR" sz="2200" dirty="0" err="1" smtClean="0"/>
              <a:t>antimalaryallere</a:t>
            </a:r>
            <a:r>
              <a:rPr lang="tr-TR" sz="2200" dirty="0" smtClean="0"/>
              <a:t> bağlı </a:t>
            </a:r>
            <a:r>
              <a:rPr lang="tr-TR" sz="2200" dirty="0" err="1" smtClean="0"/>
              <a:t>makülopati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4016" y="188640"/>
            <a:ext cx="9396536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Hematopoetik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Lenforetiküler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 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Bulguları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6512" y="1412776"/>
            <a:ext cx="9433048" cy="4389120"/>
          </a:xfrm>
        </p:spPr>
        <p:txBody>
          <a:bodyPr>
            <a:noAutofit/>
          </a:bodyPr>
          <a:lstStyle/>
          <a:p>
            <a:r>
              <a:rPr lang="tr-TR" sz="2400" dirty="0" smtClean="0"/>
              <a:t>Anemi en sık bulgudur ve hastalık aktivasyonu ile belirginleşir. Anemi nedenleri ; </a:t>
            </a:r>
            <a:r>
              <a:rPr lang="tr-TR" sz="2400" dirty="0" err="1" smtClean="0"/>
              <a:t>normokrom</a:t>
            </a:r>
            <a:r>
              <a:rPr lang="tr-TR" sz="2400" dirty="0" smtClean="0"/>
              <a:t> </a:t>
            </a:r>
            <a:r>
              <a:rPr lang="tr-TR" sz="2400" dirty="0" err="1" smtClean="0"/>
              <a:t>normositer</a:t>
            </a:r>
            <a:r>
              <a:rPr lang="tr-TR" sz="2400" dirty="0" smtClean="0"/>
              <a:t> kronik hastalık anemisi,  </a:t>
            </a:r>
            <a:r>
              <a:rPr lang="tr-TR" sz="2400" dirty="0" err="1" smtClean="0"/>
              <a:t>hipokrom</a:t>
            </a:r>
            <a:r>
              <a:rPr lang="tr-TR" sz="2400" dirty="0" smtClean="0"/>
              <a:t> </a:t>
            </a:r>
            <a:r>
              <a:rPr lang="tr-TR" sz="2400" dirty="0" err="1" smtClean="0"/>
              <a:t>mikrositer</a:t>
            </a:r>
            <a:r>
              <a:rPr lang="tr-TR" sz="2400" dirty="0" smtClean="0"/>
              <a:t> demir eksikliği anemisi (ilaçlara bağlı </a:t>
            </a:r>
            <a:r>
              <a:rPr lang="tr-TR" sz="2400" dirty="0" err="1" smtClean="0"/>
              <a:t>gastrointestinal</a:t>
            </a:r>
            <a:r>
              <a:rPr lang="tr-TR" sz="2400" dirty="0" smtClean="0"/>
              <a:t> sistem kanama, beslenme bozukluğu gibi nedenlerle), </a:t>
            </a:r>
            <a:r>
              <a:rPr lang="tr-TR" sz="2400" dirty="0" err="1" smtClean="0"/>
              <a:t>otoimmün</a:t>
            </a:r>
            <a:r>
              <a:rPr lang="tr-TR" sz="2400" dirty="0" smtClean="0"/>
              <a:t> </a:t>
            </a:r>
            <a:r>
              <a:rPr lang="tr-TR" sz="2400" dirty="0" err="1" smtClean="0"/>
              <a:t>hemolitik</a:t>
            </a:r>
            <a:r>
              <a:rPr lang="tr-TR" sz="2400" dirty="0" smtClean="0"/>
              <a:t> anemi, eşlik eden </a:t>
            </a:r>
            <a:r>
              <a:rPr lang="tr-TR" sz="2400" dirty="0" err="1" smtClean="0"/>
              <a:t>pernisyöz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    anemi (</a:t>
            </a:r>
            <a:r>
              <a:rPr lang="tr-TR" sz="2400" dirty="0" err="1" smtClean="0"/>
              <a:t>megaloblastik</a:t>
            </a:r>
            <a:r>
              <a:rPr lang="tr-TR" sz="2400" dirty="0" smtClean="0"/>
              <a:t>) olabilir.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err="1" smtClean="0"/>
              <a:t>Hemolitik</a:t>
            </a:r>
            <a:r>
              <a:rPr lang="tr-TR" sz="2400" dirty="0" smtClean="0"/>
              <a:t> anemi (</a:t>
            </a:r>
            <a:r>
              <a:rPr lang="tr-TR" sz="2400" dirty="0" err="1" smtClean="0"/>
              <a:t>Coombs</a:t>
            </a:r>
            <a:r>
              <a:rPr lang="tr-TR" sz="2400" dirty="0" smtClean="0"/>
              <a:t> testi pozitif) hastaların &lt;% 10’unda</a:t>
            </a:r>
          </a:p>
          <a:p>
            <a:pPr>
              <a:buNone/>
            </a:pPr>
            <a:r>
              <a:rPr lang="tr-TR" sz="2400" dirty="0" smtClean="0"/>
              <a:t>	görülür. </a:t>
            </a:r>
            <a:endParaRPr lang="tr-TR" sz="2400" dirty="0"/>
          </a:p>
          <a:p>
            <a:r>
              <a:rPr lang="tr-TR" sz="2400" dirty="0" err="1" smtClean="0"/>
              <a:t>Trombositopeni</a:t>
            </a:r>
            <a:r>
              <a:rPr lang="tr-TR" sz="2400" dirty="0" smtClean="0"/>
              <a:t> (&lt;100.000/mm</a:t>
            </a:r>
            <a:r>
              <a:rPr lang="tr-TR" sz="2400" baseline="30000" dirty="0" smtClean="0"/>
              <a:t>3</a:t>
            </a:r>
            <a:r>
              <a:rPr lang="tr-TR" sz="2400" dirty="0" smtClean="0"/>
              <a:t>) ve </a:t>
            </a:r>
            <a:r>
              <a:rPr lang="tr-TR" sz="2400" dirty="0" err="1" smtClean="0"/>
              <a:t>lökopeni</a:t>
            </a: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smtClean="0"/>
              <a:t>(&lt;4000/mm</a:t>
            </a:r>
            <a:r>
              <a:rPr lang="tr-TR" sz="2400" baseline="30000" dirty="0" smtClean="0"/>
              <a:t>3</a:t>
            </a:r>
            <a:r>
              <a:rPr lang="tr-TR" sz="2400" dirty="0" smtClean="0"/>
              <a:t>) ve belirgin </a:t>
            </a:r>
            <a:r>
              <a:rPr lang="tr-TR" sz="2400" dirty="0" err="1" smtClean="0"/>
              <a:t>lenfopeni</a:t>
            </a:r>
            <a:r>
              <a:rPr lang="tr-TR" sz="2400" dirty="0" smtClean="0"/>
              <a:t> (&lt;1500/mm</a:t>
            </a:r>
            <a:r>
              <a:rPr lang="tr-TR" sz="2400" baseline="30000" dirty="0" smtClean="0"/>
              <a:t>3</a:t>
            </a:r>
            <a:r>
              <a:rPr lang="tr-TR" sz="2400" dirty="0" smtClean="0"/>
              <a:t>) vardır.</a:t>
            </a:r>
          </a:p>
          <a:p>
            <a:r>
              <a:rPr lang="tr-TR" sz="2400" dirty="0" err="1" smtClean="0"/>
              <a:t>Lenfadenopati</a:t>
            </a:r>
            <a:r>
              <a:rPr lang="tr-TR" sz="2400" dirty="0" smtClean="0"/>
              <a:t> ve </a:t>
            </a:r>
            <a:r>
              <a:rPr lang="tr-TR" sz="2400" dirty="0" err="1" smtClean="0"/>
              <a:t>splenomegali</a:t>
            </a:r>
            <a:r>
              <a:rPr lang="tr-TR" sz="2400" dirty="0" smtClean="0"/>
              <a:t> görülür.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9024" y="-9939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İmmunolojik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389120"/>
          </a:xfrm>
        </p:spPr>
        <p:txBody>
          <a:bodyPr>
            <a:noAutofit/>
          </a:bodyPr>
          <a:lstStyle/>
          <a:p>
            <a:r>
              <a:rPr lang="tr-TR" sz="2000" b="1" dirty="0" err="1" smtClean="0"/>
              <a:t>Antinükleer</a:t>
            </a:r>
            <a:r>
              <a:rPr lang="tr-TR" sz="2000" b="1" dirty="0" smtClean="0"/>
              <a:t> Antikor (ANA): </a:t>
            </a:r>
            <a:r>
              <a:rPr lang="tr-TR" sz="2000" dirty="0" err="1" smtClean="0"/>
              <a:t>Nukleus</a:t>
            </a:r>
            <a:r>
              <a:rPr lang="tr-TR" sz="2000" dirty="0" smtClean="0"/>
              <a:t>/</a:t>
            </a:r>
            <a:r>
              <a:rPr lang="tr-TR" sz="2000" dirty="0" err="1" smtClean="0"/>
              <a:t>nukleolus</a:t>
            </a:r>
            <a:r>
              <a:rPr lang="tr-TR" sz="2000" dirty="0" smtClean="0"/>
              <a:t>/sitoplazmadaki çeşitli protein-nükleik asitlere karşı antikor varlığını gösteren bir </a:t>
            </a:r>
            <a:r>
              <a:rPr lang="tr-TR" sz="2000" dirty="0" err="1" smtClean="0"/>
              <a:t>otoantikor</a:t>
            </a:r>
            <a:r>
              <a:rPr lang="tr-TR" sz="2000" dirty="0" smtClean="0"/>
              <a:t> ailesidir. Hastada kuvvetli klinik şüphe varsa, tanıyı destekleyen en iyi tarama testi ANA tayinidir. ANA hastaların %95-98’inde </a:t>
            </a:r>
            <a:r>
              <a:rPr lang="tr-TR" sz="2000" dirty="0" err="1" smtClean="0"/>
              <a:t>pozitifdir</a:t>
            </a:r>
            <a:r>
              <a:rPr lang="tr-TR" sz="2000" dirty="0" smtClean="0"/>
              <a:t>, ancak SLE için spesifik değildir.</a:t>
            </a:r>
            <a:r>
              <a:rPr lang="tr-TR" sz="2000" b="1" dirty="0" smtClean="0"/>
              <a:t> </a:t>
            </a:r>
          </a:p>
          <a:p>
            <a:r>
              <a:rPr lang="tr-TR" sz="2000" dirty="0" smtClean="0"/>
              <a:t>Sağlıklı insanlarda ANA </a:t>
            </a:r>
            <a:r>
              <a:rPr lang="tr-TR" sz="2000" dirty="0" err="1"/>
              <a:t>Titresi</a:t>
            </a:r>
            <a:r>
              <a:rPr lang="tr-TR" sz="2000" dirty="0"/>
              <a:t>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	1:40 titre  % 20-30 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	1:80 titre  % 10-12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	1:160 titre % 5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	1:320 titre % 3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b="1" dirty="0" smtClean="0"/>
              <a:t>Serum </a:t>
            </a:r>
            <a:r>
              <a:rPr lang="tr-TR" sz="2000" b="1" dirty="0" err="1" smtClean="0"/>
              <a:t>Kompleman</a:t>
            </a:r>
            <a:r>
              <a:rPr lang="tr-TR" sz="2000" b="1" dirty="0" smtClean="0"/>
              <a:t> Proteinleri: </a:t>
            </a:r>
            <a:r>
              <a:rPr lang="tr-TR" sz="2000" dirty="0" smtClean="0"/>
              <a:t>Düşük düzeyde </a:t>
            </a:r>
            <a:r>
              <a:rPr lang="tr-TR" sz="2000" dirty="0" err="1" smtClean="0"/>
              <a:t>hemolitik</a:t>
            </a:r>
            <a:r>
              <a:rPr lang="tr-TR" sz="2000" dirty="0" smtClean="0"/>
              <a:t> </a:t>
            </a:r>
            <a:r>
              <a:rPr lang="tr-TR" sz="2000" dirty="0" err="1" smtClean="0"/>
              <a:t>kompleman</a:t>
            </a:r>
            <a:r>
              <a:rPr lang="tr-TR" sz="2000" dirty="0" smtClean="0"/>
              <a:t> </a:t>
            </a:r>
            <a:r>
              <a:rPr lang="tr-TR" sz="2000" dirty="0" err="1" smtClean="0"/>
              <a:t>komponentleri</a:t>
            </a:r>
            <a:r>
              <a:rPr lang="tr-TR" sz="2000" dirty="0" smtClean="0"/>
              <a:t> (C3 ve C4 değerleri) hastalık aktivitesine işaret eder, özellikle </a:t>
            </a:r>
            <a:r>
              <a:rPr lang="tr-TR" sz="2000" dirty="0" err="1" smtClean="0"/>
              <a:t>lupus</a:t>
            </a:r>
            <a:r>
              <a:rPr lang="tr-TR" sz="2000" dirty="0" smtClean="0"/>
              <a:t> nefritini yansıtır. </a:t>
            </a:r>
            <a:r>
              <a:rPr lang="tr-TR" sz="2000" dirty="0" err="1" smtClean="0"/>
              <a:t>Hipokomplamentemi</a:t>
            </a:r>
            <a:r>
              <a:rPr lang="tr-TR" sz="2000" dirty="0" smtClean="0"/>
              <a:t> ile birlikte anti </a:t>
            </a:r>
            <a:r>
              <a:rPr lang="tr-TR" sz="2000" dirty="0" err="1" smtClean="0"/>
              <a:t>ds</a:t>
            </a:r>
            <a:r>
              <a:rPr lang="tr-TR" sz="2000" dirty="0" smtClean="0"/>
              <a:t>-DNA antikor pozitifliği nefritin varlığı    açısından uyarıcıdır.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706" y="2420888"/>
            <a:ext cx="4982782" cy="280831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6792220" cy="35227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6294" y="4869160"/>
            <a:ext cx="6283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>
                <a:solidFill>
                  <a:srgbClr val="636466"/>
                </a:solidFill>
                <a:latin typeface="HelveticaNeue-Bold"/>
              </a:rPr>
              <a:t>Resim </a:t>
            </a:r>
            <a:r>
              <a:rPr lang="tr-TR" sz="1200" b="1" dirty="0" smtClean="0">
                <a:solidFill>
                  <a:srgbClr val="636466"/>
                </a:solidFill>
                <a:latin typeface="HelveticaNeue-Bold"/>
              </a:rPr>
              <a:t>. </a:t>
            </a:r>
            <a:r>
              <a:rPr lang="tr-TR" sz="1200" b="1" dirty="0">
                <a:solidFill>
                  <a:srgbClr val="636466"/>
                </a:solidFill>
                <a:latin typeface="HelveticaNeue-Light"/>
              </a:rPr>
              <a:t>HEp-2 </a:t>
            </a:r>
            <a:r>
              <a:rPr lang="tr-TR" sz="1200" b="1" dirty="0" err="1">
                <a:solidFill>
                  <a:srgbClr val="636466"/>
                </a:solidFill>
                <a:latin typeface="HelveticaNeue-Light"/>
              </a:rPr>
              <a:t>hucrelerinin</a:t>
            </a:r>
            <a:r>
              <a:rPr lang="tr-TR" sz="1200" b="1" dirty="0">
                <a:solidFill>
                  <a:srgbClr val="636466"/>
                </a:solidFill>
                <a:latin typeface="HelveticaNeue-Light"/>
              </a:rPr>
              <a:t> </a:t>
            </a:r>
            <a:r>
              <a:rPr lang="tr-TR" sz="1200" b="1" dirty="0" err="1">
                <a:solidFill>
                  <a:srgbClr val="636466"/>
                </a:solidFill>
                <a:latin typeface="HelveticaNeue-Light"/>
              </a:rPr>
              <a:t>substrat</a:t>
            </a:r>
            <a:r>
              <a:rPr lang="tr-TR" sz="1200" b="1" dirty="0">
                <a:solidFill>
                  <a:srgbClr val="636466"/>
                </a:solidFill>
                <a:latin typeface="HelveticaNeue-Light"/>
              </a:rPr>
              <a:t> olarak kullanıldığı ANA (IFA) pozitifliklerinde </a:t>
            </a:r>
            <a:r>
              <a:rPr lang="tr-TR" sz="1200" b="1" dirty="0" err="1">
                <a:solidFill>
                  <a:srgbClr val="636466"/>
                </a:solidFill>
                <a:latin typeface="HelveticaNeue-Light"/>
              </a:rPr>
              <a:t>gozlenen</a:t>
            </a:r>
            <a:r>
              <a:rPr lang="tr-TR" sz="1200" b="1" dirty="0">
                <a:solidFill>
                  <a:srgbClr val="636466"/>
                </a:solidFill>
                <a:latin typeface="HelveticaNeue-Light"/>
              </a:rPr>
              <a:t> boyanma şekilleri; A- homojen, </a:t>
            </a:r>
            <a:r>
              <a:rPr lang="tr-TR" sz="1200" b="1" dirty="0" smtClean="0">
                <a:solidFill>
                  <a:srgbClr val="636466"/>
                </a:solidFill>
                <a:latin typeface="HelveticaNeue-Light"/>
              </a:rPr>
              <a:t>B-nükleer </a:t>
            </a:r>
            <a:r>
              <a:rPr lang="tr-TR" sz="1200" b="1" dirty="0" err="1" smtClean="0">
                <a:solidFill>
                  <a:srgbClr val="636466"/>
                </a:solidFill>
                <a:latin typeface="HelveticaNeue-Light"/>
              </a:rPr>
              <a:t>memran</a:t>
            </a:r>
            <a:r>
              <a:rPr lang="tr-TR" sz="1200" b="1" dirty="0" smtClean="0">
                <a:solidFill>
                  <a:srgbClr val="636466"/>
                </a:solidFill>
                <a:latin typeface="HelveticaNeue-Light"/>
              </a:rPr>
              <a:t> </a:t>
            </a:r>
            <a:r>
              <a:rPr lang="tr-TR" sz="1200" b="1" dirty="0">
                <a:solidFill>
                  <a:srgbClr val="636466"/>
                </a:solidFill>
                <a:latin typeface="HelveticaNeue-Light"/>
              </a:rPr>
              <a:t>proteini, </a:t>
            </a:r>
            <a:endParaRPr lang="tr-TR" sz="1200" b="1" dirty="0" smtClean="0">
              <a:solidFill>
                <a:srgbClr val="636466"/>
              </a:solidFill>
              <a:latin typeface="HelveticaNeue-Light"/>
            </a:endParaRPr>
          </a:p>
          <a:p>
            <a:r>
              <a:rPr lang="tr-TR" sz="1200" b="1" dirty="0" smtClean="0">
                <a:solidFill>
                  <a:srgbClr val="636466"/>
                </a:solidFill>
                <a:latin typeface="HelveticaNeue-Light"/>
              </a:rPr>
              <a:t>C-homojen/</a:t>
            </a:r>
            <a:r>
              <a:rPr lang="tr-TR" sz="1200" b="1" dirty="0" err="1" smtClean="0">
                <a:solidFill>
                  <a:srgbClr val="636466"/>
                </a:solidFill>
                <a:latin typeface="HelveticaNeue-Light"/>
              </a:rPr>
              <a:t>periferik</a:t>
            </a:r>
            <a:r>
              <a:rPr lang="tr-TR" sz="1200" b="1" dirty="0">
                <a:solidFill>
                  <a:srgbClr val="636466"/>
                </a:solidFill>
                <a:latin typeface="HelveticaNeue-Light"/>
              </a:rPr>
              <a:t>, D-benekli, E-</a:t>
            </a:r>
            <a:r>
              <a:rPr lang="tr-TR" sz="1200" b="1" dirty="0" err="1">
                <a:solidFill>
                  <a:srgbClr val="636466"/>
                </a:solidFill>
                <a:latin typeface="HelveticaNeue-Light"/>
              </a:rPr>
              <a:t>sentromer</a:t>
            </a:r>
            <a:r>
              <a:rPr lang="tr-TR" sz="1200" b="1" dirty="0">
                <a:solidFill>
                  <a:srgbClr val="636466"/>
                </a:solidFill>
                <a:latin typeface="HelveticaNeue-Light"/>
              </a:rPr>
              <a:t>, F-</a:t>
            </a:r>
            <a:r>
              <a:rPr lang="tr-TR" sz="1200" b="1" dirty="0" err="1">
                <a:solidFill>
                  <a:srgbClr val="636466"/>
                </a:solidFill>
                <a:latin typeface="HelveticaNeue-Light"/>
              </a:rPr>
              <a:t>nukleer</a:t>
            </a:r>
            <a:r>
              <a:rPr lang="tr-TR" sz="1200" b="1" dirty="0">
                <a:solidFill>
                  <a:srgbClr val="636466"/>
                </a:solidFill>
                <a:latin typeface="HelveticaNeue-Light"/>
              </a:rPr>
              <a:t> </a:t>
            </a:r>
            <a:r>
              <a:rPr lang="tr-TR" sz="1200" b="1" dirty="0" smtClean="0">
                <a:solidFill>
                  <a:srgbClr val="636466"/>
                </a:solidFill>
                <a:latin typeface="HelveticaNeue-Light"/>
              </a:rPr>
              <a:t>noktalı</a:t>
            </a:r>
            <a:endParaRPr lang="tr-TR" sz="12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79512" y="476672"/>
            <a:ext cx="8964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boyanması- 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İndirek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Floresan Antikor testi (IFA)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332474"/>
            <a:ext cx="2448272" cy="23400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660232" y="51571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+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884368" y="515719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++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516216" y="623731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+++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668344" y="623731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++++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66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352" y="404664"/>
            <a:ext cx="8209112" cy="6264275"/>
            <a:chOff x="-103" y="0"/>
            <a:chExt cx="5863" cy="3946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3583"/>
              <a:ext cx="5760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D8F8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-103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BD8F88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2055" name="Picture 7" descr="nrrhe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" y="3629"/>
              <a:ext cx="1698" cy="302"/>
            </a:xfrm>
            <a:prstGeom prst="rect">
              <a:avLst/>
            </a:prstGeom>
            <a:noFill/>
          </p:spPr>
        </p:pic>
      </p:grp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7544" y="620688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Figure 1</a:t>
            </a:r>
            <a:r>
              <a:rPr lang="en-US"/>
              <a:t> Model of SLE-associated genetic variants in the immune response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2000" y="5631631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/>
              <a:t>Deng, Y. &amp; Tsao, B. P. </a:t>
            </a:r>
            <a:r>
              <a:rPr lang="en-GB" sz="1200"/>
              <a:t>(2010)</a:t>
            </a:r>
            <a:r>
              <a:rPr lang="en-US" sz="1200"/>
              <a:t> Genetic susceptibility to systemic lupus erythematosus in the genomic era</a:t>
            </a:r>
          </a:p>
          <a:p>
            <a:pPr algn="ctr"/>
            <a:r>
              <a:rPr lang="en-US" sz="1200" i="1"/>
              <a:t>Nat. Rev. Rheumatol.</a:t>
            </a:r>
            <a:r>
              <a:rPr lang="en-US" sz="1200"/>
              <a:t> doi:10.1038/nrrheum.2010.176</a:t>
            </a:r>
          </a:p>
        </p:txBody>
      </p:sp>
      <p:pic>
        <p:nvPicPr>
          <p:cNvPr id="2090" name="Picture 42" descr="D:\Shanmugam\2010\11_November\041110\nr\images\nrrheum.2010.176-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12776"/>
            <a:ext cx="407352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" y="1027117"/>
            <a:ext cx="6877951" cy="535421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25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chemeClr val="bg2">
                    <a:lumMod val="50000"/>
                  </a:schemeClr>
                </a:solidFill>
              </a:rPr>
              <a:t>SLE’da</a:t>
            </a:r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3600" b="1" dirty="0" err="1" smtClean="0">
                <a:solidFill>
                  <a:schemeClr val="bg2">
                    <a:lumMod val="50000"/>
                  </a:schemeClr>
                </a:solidFill>
              </a:rPr>
              <a:t>patojenik</a:t>
            </a:r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3600" b="1" dirty="0" err="1" smtClean="0">
                <a:solidFill>
                  <a:schemeClr val="bg2">
                    <a:lumMod val="50000"/>
                  </a:schemeClr>
                </a:solidFill>
              </a:rPr>
              <a:t>otoantikorlar</a:t>
            </a:r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</a:rPr>
              <a:t>, sıklığı ve olası klinik ilişkileri</a:t>
            </a:r>
            <a:endParaRPr lang="tr-T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8229600" cy="399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926410"/>
            <a:ext cx="741682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9776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467544" y="332656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TANI: Sistemik 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Eritematozus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 1997  </a:t>
            </a:r>
          </a:p>
          <a:p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Sınıflandırma Kriterleri   </a:t>
            </a:r>
            <a:endParaRPr lang="tr-T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051720" y="659735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123728" y="638132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 için ≥  4 / 11 kriter gerekli</a:t>
            </a:r>
            <a:endParaRPr lang="tr-TR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5760640" cy="352839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6768752" cy="38164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Metin kutusu"/>
          <p:cNvSpPr txBox="1"/>
          <p:nvPr/>
        </p:nvSpPr>
        <p:spPr>
          <a:xfrm>
            <a:off x="5107349" y="323364"/>
            <a:ext cx="119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-2012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1"/>
            <a:ext cx="6995577" cy="52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7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7249"/>
            <a:ext cx="7056784" cy="51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73843"/>
            <a:ext cx="6875541" cy="49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4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39758"/>
            <a:ext cx="8229600" cy="13990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4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Antifosfolipid</a:t>
            </a:r>
            <a:r>
              <a:rPr lang="tr-TR" sz="3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antikor sendromu</a:t>
            </a:r>
            <a:endParaRPr lang="tr-TR" sz="34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36280" y="1880940"/>
            <a:ext cx="8071440" cy="100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Antifosfolipid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antikor sendromu (AFS) tekrarlayan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arteriyel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venöz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gebelik komplikasyonları ve kalıcı yüksek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titrede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antifosfolipid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antikorlarının eşlik ettiği sistemik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otoimmün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bir hastalıktır.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231740" y="3366045"/>
            <a:ext cx="3960000" cy="46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antifosfolipid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231740" y="4311150"/>
            <a:ext cx="4392000" cy="46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Sekonder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antifosfolipid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213832" y="5256255"/>
            <a:ext cx="4427815" cy="46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Katastrofik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antifosfolipid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8 Düz Ok Bağlayıcısı"/>
          <p:cNvCxnSpPr/>
          <p:nvPr/>
        </p:nvCxnSpPr>
        <p:spPr>
          <a:xfrm>
            <a:off x="1646675" y="3609020"/>
            <a:ext cx="504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1646675" y="4554125"/>
            <a:ext cx="504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1646675" y="5499230"/>
            <a:ext cx="504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1646675" y="2907230"/>
            <a:ext cx="0" cy="259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6190708" y="3366045"/>
            <a:ext cx="766557" cy="46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55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6640758" y="4311150"/>
            <a:ext cx="766557" cy="46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40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6642230" y="5256255"/>
            <a:ext cx="756000" cy="46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1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26495" y="6489340"/>
            <a:ext cx="47452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Cerverge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R, et al.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Arthritis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2002;46:1019-27</a:t>
            </a:r>
            <a:endParaRPr lang="tr-T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39758"/>
            <a:ext cx="8229600" cy="13990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Laboratuvar</a:t>
            </a:r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testleri</a:t>
            </a:r>
            <a:endParaRPr lang="tr-TR" sz="32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045073" y="2495166"/>
            <a:ext cx="7053854" cy="3229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marL="342900" indent="14288"/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Fosfolipid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bağımlı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koagülasyon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testlerinde uzama</a:t>
            </a:r>
          </a:p>
          <a:p>
            <a:pPr marL="342900" indent="14288">
              <a:lnSpc>
                <a:spcPts val="700"/>
              </a:lnSpc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271463"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parsiyel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tromboplastin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zamanı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</a:p>
          <a:p>
            <a:pPr marL="628650" lvl="1" indent="-271463">
              <a:buFont typeface="Wingdings" pitchFamily="2" charset="2"/>
              <a:buChar char="Ø"/>
            </a:pP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Russel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venom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pıhtılaşma zamanı</a:t>
            </a:r>
          </a:p>
          <a:p>
            <a:pPr marL="342900" indent="-342900"/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	Testlerde uzama varsa hasta plazması normal plazma ile</a:t>
            </a:r>
          </a:p>
          <a:p>
            <a:pPr marL="342900" indent="-34290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karıştırıldığında testin normale dönmemesi</a:t>
            </a:r>
          </a:p>
          <a:p>
            <a:pPr marL="342900" indent="-342900"/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>
              <a:buAutoNum type="arabicPeriod" startAt="3"/>
            </a:pP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Fosfolipid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eklendiğinde ortamdaki antikorların bağlanması</a:t>
            </a:r>
          </a:p>
          <a:p>
            <a:pPr marL="342900" indent="-34290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ile testin normale dönmesi</a:t>
            </a:r>
          </a:p>
          <a:p>
            <a:pPr marL="342900" indent="-342900"/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718000" y="1928446"/>
            <a:ext cx="3708000" cy="468000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 ANTİKOAGÜLAN TESTİ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8609" y="6489340"/>
            <a:ext cx="47484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Brandt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JT, et al.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Haemost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1995;74:1185-90</a:t>
            </a:r>
            <a:endParaRPr lang="tr-T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3990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Antikardiyolipin</a:t>
            </a:r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antikorları</a:t>
            </a:r>
            <a:endParaRPr lang="tr-TR" sz="32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41464" y="1583795"/>
            <a:ext cx="7661072" cy="108000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Konvansiyonel ELISA ile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IgM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izotipleri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tayin edilir.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Sonuçlar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GPL,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IgM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MPL ve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APL ünitesi ile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ifade edilir. 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217028" y="2798930"/>
            <a:ext cx="4709944" cy="140400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tr-TR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-AKA sıklıkla </a:t>
            </a:r>
            <a:r>
              <a:rPr lang="tr-TR" sz="20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tromboz</a:t>
            </a:r>
            <a:r>
              <a:rPr lang="tr-TR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ile ilişkilidir.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&lt;20	Düşük titre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20-80	Orta titre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&gt;80	Yüksek titre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322000" y="4644135"/>
            <a:ext cx="4500000" cy="1080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Antikardiyolipin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antikorları	% 80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antikoagülanı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% 20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AKA + LA			% 60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22000" y="5769260"/>
            <a:ext cx="2700000" cy="432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OLGUDA POZİTİFDİR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6495" y="6489340"/>
            <a:ext cx="4107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Lakos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G, et al.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Arthritis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2012;64:1-10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12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err="1" smtClean="0"/>
              <a:t>İmmun</a:t>
            </a:r>
            <a:r>
              <a:rPr lang="tr-TR" sz="2200" dirty="0" smtClean="0"/>
              <a:t> toleransın kaybı, </a:t>
            </a:r>
            <a:r>
              <a:rPr lang="tr-TR" sz="2200" dirty="0" err="1" smtClean="0"/>
              <a:t>antijenik</a:t>
            </a:r>
            <a:r>
              <a:rPr lang="tr-TR" sz="2200" dirty="0" smtClean="0"/>
              <a:t> yükün artması, aşırı yardımcı T hücre aktivitesi,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 smtClean="0"/>
              <a:t>Yetersiz T hücre </a:t>
            </a:r>
            <a:r>
              <a:rPr lang="tr-TR" sz="2200" dirty="0" err="1" smtClean="0"/>
              <a:t>süpresyonu</a:t>
            </a:r>
            <a:r>
              <a:rPr lang="tr-TR" sz="2200" dirty="0" smtClean="0"/>
              <a:t>, T regülatör hücre fonksiyonlarının bozukluğu,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T lenfositlerinde sinyal anormallikleri, Th1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yanıtın Th2 yönüne kayması ile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B hücre aktivitesi, </a:t>
            </a:r>
            <a:r>
              <a:rPr lang="tr-TR" sz="2200" dirty="0" err="1" smtClean="0"/>
              <a:t>poliklonal</a:t>
            </a:r>
            <a:r>
              <a:rPr lang="tr-TR" sz="2200" dirty="0" smtClean="0"/>
              <a:t> B hücre aktivasyonu, nükleer yapılara ve diğerlerine karşı yüksek </a:t>
            </a:r>
            <a:r>
              <a:rPr lang="tr-TR" sz="2200" dirty="0" err="1" smtClean="0"/>
              <a:t>titrede</a:t>
            </a:r>
            <a:r>
              <a:rPr lang="tr-TR" sz="2200" dirty="0" smtClean="0"/>
              <a:t> patolojik </a:t>
            </a:r>
            <a:r>
              <a:rPr lang="tr-TR" sz="2200" dirty="0" err="1" smtClean="0"/>
              <a:t>otoantikor</a:t>
            </a:r>
            <a:r>
              <a:rPr lang="tr-TR" sz="2200" dirty="0" smtClean="0"/>
              <a:t> üretimi,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Dolaşımda yüksek miktarlarda </a:t>
            </a:r>
            <a:r>
              <a:rPr lang="tr-TR" sz="2200" dirty="0" err="1" smtClean="0"/>
              <a:t>immunkomplekslerin</a:t>
            </a:r>
            <a:r>
              <a:rPr lang="tr-TR" sz="2200" dirty="0" smtClean="0"/>
              <a:t> varlığı ve artmış </a:t>
            </a:r>
            <a:r>
              <a:rPr lang="tr-TR" sz="2200" dirty="0" err="1" smtClean="0"/>
              <a:t>kompleman</a:t>
            </a:r>
            <a:r>
              <a:rPr lang="tr-TR" sz="2200" dirty="0" smtClean="0"/>
              <a:t> tüketimi gibi anormallikler hastalığın temel immünolojik ve patolojik özellikleridir.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39758"/>
            <a:ext cx="8229600" cy="13990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Anti-</a:t>
            </a:r>
            <a:r>
              <a:rPr lang="el-G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β</a:t>
            </a:r>
            <a:r>
              <a:rPr lang="tr-TR" sz="3200" b="1" baseline="-250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r-TR" sz="32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glikoprotein</a:t>
            </a:r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 antikorları</a:t>
            </a:r>
            <a:endParaRPr lang="tr-TR" sz="32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935428" y="1745945"/>
            <a:ext cx="7273145" cy="1188000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Fosfolipid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bağlayan protein olan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tr-T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GPI’e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karşı oluşan antikorlar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ELISA ile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IgM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izotipleri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ile tayin edilir.</a:t>
            </a:r>
          </a:p>
          <a:p>
            <a:pPr>
              <a:lnSpc>
                <a:spcPts val="1200"/>
              </a:lnSpc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-anti-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tr-T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-GPI antikorları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yüksek risk taşır.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016000" y="3591070"/>
            <a:ext cx="5112000" cy="46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Kriterlere Dahil Olmayan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Antikorları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664000" y="4149080"/>
            <a:ext cx="3816000" cy="172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tr-TR" sz="19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glikoprotein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antikoru</a:t>
            </a:r>
          </a:p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Antikardiyolipin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antikoru</a:t>
            </a:r>
          </a:p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Protrombin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antikorları</a:t>
            </a:r>
          </a:p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Fosfatidil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serin antikorları</a:t>
            </a:r>
          </a:p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Fosfatidil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kolin antikorları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6495" y="6489340"/>
            <a:ext cx="4107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Lakos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G, et al.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Arthritis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2012;64:1-10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07775"/>
            <a:ext cx="8229600" cy="1296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Güncellenmiş </a:t>
            </a:r>
            <a:r>
              <a:rPr lang="tr-TR" sz="32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Sapporo</a:t>
            </a:r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r-TR" sz="32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antifosfolipid</a:t>
            </a:r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sendrom sınıflandırma kriterleri</a:t>
            </a:r>
            <a:endParaRPr lang="tr-TR" sz="32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3275857" y="1453281"/>
            <a:ext cx="2592288" cy="40011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KLİNİK KRİTERLER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106615" y="1983572"/>
            <a:ext cx="2234907" cy="38472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Vasküler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tromboz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106615" y="2433622"/>
            <a:ext cx="7616188" cy="612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Herhangi bir doku veya organda bir veya daha fazla sayıda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venöz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arteriyel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 da küçük damar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trombozu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106615" y="3203975"/>
            <a:ext cx="2480167" cy="384721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Gebelik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morbiditesi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03137" y="3684480"/>
            <a:ext cx="7949227" cy="2675091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10. gebelik haftasında veya sonrasında bir veya daha fazla sayıda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morfolojik olarak normal olan fetüsün kaybı (USG veya muayene ile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sağlıklı olduğu belgelenen)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34. gebelik haftası öncesinde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eklampsi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ciddi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eklampsi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veya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plasental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yetmezlik bulguları nedeniyle bir veya daha fazla sayıda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morfolojik olarak normal prematüre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yenidoğan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olması</a:t>
            </a:r>
          </a:p>
          <a:p>
            <a:pPr>
              <a:lnSpc>
                <a:spcPts val="700"/>
              </a:lnSpc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10. gebelik haftasından önce üç veya daha fazla açıklanamayan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abortus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anatomik 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anormalliklerin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anne-babadaki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kromozomal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nedenlerin dışlanması)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611560" y="1983572"/>
            <a:ext cx="396000" cy="38472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11560" y="3203975"/>
            <a:ext cx="396000" cy="369332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6495" y="6489340"/>
            <a:ext cx="47532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Miyakis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S, et al. J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Haemost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2006;4:295-306</a:t>
            </a:r>
            <a:endParaRPr lang="tr-T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98630"/>
            <a:ext cx="8229600" cy="13990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Güncellenmiş </a:t>
            </a:r>
            <a:r>
              <a:rPr lang="tr-TR" sz="32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Sapporo</a:t>
            </a:r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r-TR" sz="32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antifosfolipid</a:t>
            </a:r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sendrom sınıflandırma kriterleri</a:t>
            </a:r>
            <a:endParaRPr lang="tr-TR" sz="32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699792" y="1500753"/>
            <a:ext cx="3816424" cy="40011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LABORATUVAR KRİTERLERİ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94000" y="2168860"/>
            <a:ext cx="7956000" cy="64633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antikogülan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testinin en az 12 hafta arayla Uluslararası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Hemostaz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Birliği kriterlerine göre en az 2 kez tayin edilmesi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94000" y="2978950"/>
            <a:ext cx="7956000" cy="1200329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Serum veya plazmada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antikardiyolipinlerin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ve/veya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IgM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izotipi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hafta arayla standart ELISA ile en az 2 kez orta veya yüksek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titrede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(&gt;40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IgM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fosfolipid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ünitesi veya titre &gt;99.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persantil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tayin 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edilmesi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94000" y="4329100"/>
            <a:ext cx="7956000" cy="92333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Serum veya plazmada anti-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tr-T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-GPI antikorlarının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ve/veya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IgM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izotipi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en az 12 hafta arayla standart ELISA ile en az 2 kez ölçülmesi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(titre &gt;99.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persantil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88000" y="5563149"/>
            <a:ext cx="7128416" cy="646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KESİN ANTİFOSFOLİPİD SENDROM TANISI İÇİN BİR KLİNİK VE</a:t>
            </a:r>
          </a:p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 LABORATUVAR KRİTER GEREKLİDİR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6495" y="6489340"/>
            <a:ext cx="47532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Miyakis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S, et al. J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Haemost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2006;4:295-306</a:t>
            </a:r>
            <a:endParaRPr lang="tr-T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94753"/>
            <a:ext cx="8229600" cy="13990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Klinik bulgular</a:t>
            </a:r>
            <a:endParaRPr lang="tr-TR" sz="32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735724" y="1583795"/>
            <a:ext cx="3251211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SIK GÖRÜLENLER (&gt;% 20)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22382" y="2033845"/>
            <a:ext cx="3879588" cy="175432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Venöz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tromboembolizm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Trombositopeni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Düşük 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kayıp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İnme veya geçici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iskemik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atak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Migren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Livedo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retikülaris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01772" y="4104075"/>
            <a:ext cx="4325223" cy="369332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 SIKLIKTA GÖRÜLENLER (% 10-20)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63083" y="4561962"/>
            <a:ext cx="3603872" cy="1477328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Kalp kapak hastalığı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eklampsi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eklampsi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Prematüre doğum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Hemolitik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anemi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Koroner arter hastalığı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953218" y="1583795"/>
            <a:ext cx="3804247" cy="369332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SIKLIKTA GÖRÜLENLER (&lt;% 10)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887035" y="2033845"/>
            <a:ext cx="3960000" cy="309600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Epilepsi</a:t>
            </a: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Vasküler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demans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 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trombozu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Amarozis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fugaks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hipertansiyon</a:t>
            </a: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Bacak ülserleri</a:t>
            </a: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Dijital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gangren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Osteonekroz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AFS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nefropatisi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Mezanter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iskemi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21184" y="5309918"/>
            <a:ext cx="3166251" cy="36933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NADİR GÖRÜLENLER (&lt;% 1)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427095" y="5746030"/>
            <a:ext cx="2938625" cy="92333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Adrenal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hemoraji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miyelit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7669" y="6489340"/>
            <a:ext cx="45993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Ruiz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Irastorza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G, et al. </a:t>
            </a:r>
            <a:r>
              <a:rPr lang="tr-T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Lancet</a:t>
            </a:r>
            <a:r>
              <a:rPr lang="tr-T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2010;376:1498-509</a:t>
            </a:r>
            <a:endParaRPr lang="tr-T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Tedavi</a:t>
            </a: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35480"/>
            <a:ext cx="86868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 Erken </a:t>
            </a:r>
            <a:r>
              <a:rPr lang="tr-TR" dirty="0" err="1" smtClean="0"/>
              <a:t>fetal</a:t>
            </a:r>
            <a:r>
              <a:rPr lang="tr-TR" dirty="0" smtClean="0"/>
              <a:t> kayıpları ve </a:t>
            </a:r>
            <a:r>
              <a:rPr lang="tr-TR" dirty="0" err="1" smtClean="0"/>
              <a:t>antifosfolipid</a:t>
            </a:r>
            <a:r>
              <a:rPr lang="tr-TR" dirty="0" smtClean="0"/>
              <a:t> antikor pozitifliği olan gebelerde düşük doz aspirin (100mg/gün) ve düşük molekül ağırlıklı </a:t>
            </a:r>
            <a:r>
              <a:rPr lang="tr-TR" dirty="0" err="1" smtClean="0"/>
              <a:t>heparin</a:t>
            </a:r>
            <a:r>
              <a:rPr lang="tr-TR" dirty="0" smtClean="0"/>
              <a:t> verilmesi önerilmektedir.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Antifosfolipid</a:t>
            </a:r>
            <a:r>
              <a:rPr lang="tr-TR" dirty="0" smtClean="0"/>
              <a:t> antikorları pozitif olan ve </a:t>
            </a:r>
            <a:r>
              <a:rPr lang="tr-TR" dirty="0" err="1" smtClean="0"/>
              <a:t>tromboz</a:t>
            </a:r>
            <a:r>
              <a:rPr lang="tr-TR" dirty="0" smtClean="0"/>
              <a:t> öyküsü olan </a:t>
            </a:r>
            <a:r>
              <a:rPr lang="tr-TR" dirty="0" err="1" smtClean="0"/>
              <a:t>SLE’li</a:t>
            </a:r>
            <a:r>
              <a:rPr lang="tr-TR" dirty="0" smtClean="0"/>
              <a:t> hastalarda INR 2-3 olacak şekilde </a:t>
            </a:r>
            <a:r>
              <a:rPr lang="tr-TR" dirty="0" err="1" smtClean="0"/>
              <a:t>antikoagulasyon</a:t>
            </a:r>
            <a:r>
              <a:rPr lang="tr-TR" dirty="0" smtClean="0"/>
              <a:t> (oral </a:t>
            </a:r>
            <a:r>
              <a:rPr lang="tr-TR" dirty="0" err="1" smtClean="0"/>
              <a:t>warfarin</a:t>
            </a:r>
            <a:r>
              <a:rPr lang="tr-TR" dirty="0" smtClean="0"/>
              <a:t> tedavisi gibi)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SLE tedavisinde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immünsüpresif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ajanlar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360579" y="1678740"/>
            <a:ext cx="2422843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KORTİKOSTEROİDLER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8000" y="2123855"/>
            <a:ext cx="8388000" cy="155427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marL="182563" indent="-182563">
              <a:buFont typeface="Wingdings" pitchFamily="2" charset="2"/>
              <a:buChar char="Ø"/>
            </a:pP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Hafif-orta şiddetli olgularda (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artrit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ve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plörezi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5-10 mg/gün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prednizolon</a:t>
            </a:r>
            <a:endParaRPr lang="tr-T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82563" indent="-182563">
              <a:buFont typeface="Wingdings" pitchFamily="2" charset="2"/>
              <a:buChar char="Ø"/>
            </a:pP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Orta şiddetli olgularda 10-30 mg/gün (0.5 mg/kg/gün)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prednizolon</a:t>
            </a:r>
            <a:endParaRPr lang="tr-T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82563" indent="-182563">
              <a:buFont typeface="Wingdings" pitchFamily="2" charset="2"/>
              <a:buChar char="Ø"/>
            </a:pP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Şiddetli olgularda (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lupus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nefriti, akut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pulmoner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hemoraji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transvers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miyelit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SSS</a:t>
            </a:r>
          </a:p>
          <a:p>
            <a:pPr indent="182563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tutulumu) 3 gün süreyle 1000 mg/gün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metilprednizolon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takiben 1 mg/kg/gün</a:t>
            </a:r>
          </a:p>
          <a:p>
            <a:pPr indent="182563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oral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prednizolon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73636" y="3928990"/>
            <a:ext cx="279672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ANTİMALARYAL İLAÇLAR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78000" y="4372072"/>
            <a:ext cx="8388000" cy="677108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Hafif-orta şiddetli hastalıkta (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raş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artrit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plörezi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hidroksiklorokin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&lt;6.5 mg/kg/gün</a:t>
            </a:r>
          </a:p>
          <a:p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veya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klorokin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&lt;3 mg/kg/gün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749980" y="5324145"/>
            <a:ext cx="164404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AZATHIOPRİN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11560" y="5767227"/>
            <a:ext cx="7948971" cy="67710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Lupus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nefritinde idame tedavisinde, böbrek dışı tutulumlarda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steroid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dozunu</a:t>
            </a:r>
          </a:p>
          <a:p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azaltmak amacıyla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1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Antimalaryal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ilaçlar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22000" y="3825128"/>
            <a:ext cx="8100000" cy="756000"/>
          </a:xfrm>
          <a:prstGeom prst="rect">
            <a:avLst/>
          </a:prstGeom>
          <a:ln w="6350" cap="rnd" cmpd="sng" algn="ctr">
            <a:solidFill>
              <a:schemeClr val="accent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54013" indent="-234950">
              <a:lnSpc>
                <a:spcPts val="2300"/>
              </a:lnSpc>
              <a:buClr>
                <a:schemeClr val="accent6"/>
              </a:buClr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 nedenle,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remisyon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sağlandıktan sonra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hidroksiklorokine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devam edilmesi önerilir. Ancak, idame dozunun belirlenmesine ihtiyaç vardır.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22000" y="4797288"/>
            <a:ext cx="8100000" cy="12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lnSpc>
                <a:spcPts val="23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Hidroksiklorokin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tedavisi ile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lupus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nefritinin seyrinin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sağkalımın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daha iyi ve hasarın daha az olduğu;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tromboembolik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komplikasyonların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kardiyovasküler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riskin de azaldığı gösterilmiştir.</a:t>
            </a:r>
          </a:p>
          <a:p>
            <a:pPr algn="r">
              <a:lnSpc>
                <a:spcPts val="23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Fessler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BJ et al.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Arthritis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Rheum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2005;52:1473-1480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Dikdörtgen 3"/>
          <p:cNvSpPr>
            <a:spLocks noGrp="1"/>
          </p:cNvSpPr>
          <p:nvPr>
            <p:ph idx="1"/>
          </p:nvPr>
        </p:nvSpPr>
        <p:spPr>
          <a:xfrm>
            <a:off x="395288" y="1566313"/>
            <a:ext cx="8353176" cy="20067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ts val="2300"/>
              </a:lnSpc>
            </a:pPr>
            <a:endParaRPr lang="tr-T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ts val="23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SLE’li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hastalarda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hidroksiklorokin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kesildiği zaman daha sık (2.5 kat), erken dönemde ve şiddetli (nefrit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vaskülit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hastalık alevlenmesi olduğu (6.5 kat fazla), ilaca devam eden grupta ise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major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alevlenme sıklığının % 57 daha az görüldüğü saptanmıştır.</a:t>
            </a:r>
          </a:p>
          <a:p>
            <a:pPr algn="r">
              <a:lnSpc>
                <a:spcPts val="2300"/>
              </a:lnSpc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1047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SLE tedavisinde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immünsüpresif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ilaçlar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614879" y="1571982"/>
            <a:ext cx="1914242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METHOTREXATE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7544" y="2000672"/>
            <a:ext cx="8568952" cy="38472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İnatçı cilt ve eklem bulgularının tedavisinde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steroid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dozunu azaltmak amacıyla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613276" y="2612032"/>
            <a:ext cx="191744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SİKLOFOSFAMİD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14000" y="3057147"/>
            <a:ext cx="8316000" cy="67710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Lupus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nefriti indüksiyon tedavisinde ve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transvers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miyelit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şiddetli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retinal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vaskülit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</a:p>
          <a:p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pulmoner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hemoraji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ve ağır sistemik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vaskülitte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03324" y="3962182"/>
            <a:ext cx="2737352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MİKOFENOLAT MOFETİL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008335" y="4547247"/>
            <a:ext cx="3127331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KALSİNÖRİN İNHİBİTÖRLERİ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04572" y="4992362"/>
            <a:ext cx="8134856" cy="677108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Siklosporin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membranöz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nefropati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ve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otoimmün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hemolitik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anemide,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takrolimus</a:t>
            </a:r>
            <a:endParaRPr lang="tr-T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membranöz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nefropatide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etkili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781734" y="5852392"/>
            <a:ext cx="3580532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İNTRAVENÖZ İMMÜNGLOBÜLİN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86898" y="6297507"/>
            <a:ext cx="7770204" cy="38472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Dirençli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sitopeniler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özellikle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otoimmün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hemolitik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anemi ve </a:t>
            </a:r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trombositopeni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4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Dirençli hastalarda B hücre hedefli biyolojik ajan tedavileri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34000" y="5100074"/>
            <a:ext cx="8676000" cy="15542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 hücre yüzey moleküllerine (CD20 ve CD22) karşı geliştirilen </a:t>
            </a: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mAb’larla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 hücrelerin ortadan kaldırılması</a:t>
            </a:r>
          </a:p>
          <a:p>
            <a:pPr marL="730250" lvl="1" indent="-273050">
              <a:buFont typeface="Wingdings" pitchFamily="2" charset="2"/>
              <a:buChar char="v"/>
            </a:pP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Rituximab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(anti-CD20 </a:t>
            </a: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kimerik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monoklonal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antikor)	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 hücre </a:t>
            </a: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sağkalım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faktörlerinin (</a:t>
            </a: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BLyS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ve APRIL) </a:t>
            </a: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inhibisyonunu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sağlayan tedavi ajanları</a:t>
            </a:r>
          </a:p>
          <a:p>
            <a:pPr marL="730250" lvl="1" indent="-273050">
              <a:buFont typeface="Wingdings" pitchFamily="2" charset="2"/>
              <a:buChar char="v"/>
            </a:pP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Belimumab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(Anti-</a:t>
            </a: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BLyS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monoklonal</a:t>
            </a:r>
            <a:r>
              <a:rPr lang="tr-T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antikor)</a:t>
            </a:r>
            <a:endParaRPr lang="tr-T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3 İçerik Yer Tutucusu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4392488" cy="352839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81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38" y="44624"/>
            <a:ext cx="8360707" cy="43560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125760" y="4505052"/>
            <a:ext cx="8982744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/>
              <a:t>İmmün</a:t>
            </a:r>
            <a:r>
              <a:rPr lang="tr-TR" dirty="0" smtClean="0"/>
              <a:t> sistemin yabancı yada self antijenlere karşı savunmasında </a:t>
            </a:r>
            <a:r>
              <a:rPr lang="tr-TR" dirty="0" err="1" smtClean="0"/>
              <a:t>apopitotik</a:t>
            </a:r>
            <a:r>
              <a:rPr lang="tr-TR" dirty="0" smtClean="0"/>
              <a:t> hücrelerin </a:t>
            </a:r>
            <a:r>
              <a:rPr lang="tr-TR" dirty="0" err="1" smtClean="0"/>
              <a:t>fagozitik</a:t>
            </a:r>
            <a:r>
              <a:rPr lang="tr-TR" dirty="0" smtClean="0"/>
              <a:t> hücrelerce uzaklaştırılması (</a:t>
            </a:r>
            <a:r>
              <a:rPr lang="tr-TR" dirty="0" err="1" smtClean="0"/>
              <a:t>klirensi</a:t>
            </a:r>
            <a:r>
              <a:rPr lang="tr-TR" dirty="0" smtClean="0"/>
              <a:t>) fizyolojik bir olaydır. </a:t>
            </a:r>
            <a:r>
              <a:rPr lang="tr-TR" dirty="0" err="1" smtClean="0"/>
              <a:t>SLE’da</a:t>
            </a:r>
            <a:r>
              <a:rPr lang="tr-TR" dirty="0" smtClean="0"/>
              <a:t> </a:t>
            </a:r>
            <a:r>
              <a:rPr lang="tr-TR" dirty="0" err="1" smtClean="0"/>
              <a:t>apopitotik</a:t>
            </a:r>
            <a:r>
              <a:rPr lang="tr-TR" dirty="0" smtClean="0"/>
              <a:t> hücrelerin </a:t>
            </a:r>
            <a:r>
              <a:rPr lang="tr-TR" dirty="0" err="1" smtClean="0"/>
              <a:t>klirensinin</a:t>
            </a:r>
            <a:r>
              <a:rPr lang="tr-TR" dirty="0" smtClean="0"/>
              <a:t> yetersiz olduğu </a:t>
            </a:r>
            <a:r>
              <a:rPr lang="tr-TR" dirty="0" err="1" smtClean="0"/>
              <a:t>gosterilmiştir</a:t>
            </a:r>
            <a:r>
              <a:rPr lang="tr-TR" dirty="0" smtClean="0"/>
              <a:t>. </a:t>
            </a:r>
            <a:r>
              <a:rPr lang="tr-TR" dirty="0" err="1" smtClean="0"/>
              <a:t>Ulltraviyolenin</a:t>
            </a:r>
            <a:r>
              <a:rPr lang="tr-TR" dirty="0" smtClean="0"/>
              <a:t> tetiklediği ve/veya </a:t>
            </a:r>
            <a:r>
              <a:rPr lang="tr-TR" dirty="0" err="1" smtClean="0"/>
              <a:t>spontan</a:t>
            </a:r>
            <a:r>
              <a:rPr lang="tr-TR" dirty="0" smtClean="0"/>
              <a:t> oluşan </a:t>
            </a:r>
            <a:r>
              <a:rPr lang="tr-TR" dirty="0" err="1" smtClean="0"/>
              <a:t>apopitozun</a:t>
            </a:r>
            <a:r>
              <a:rPr lang="tr-TR" dirty="0" smtClean="0"/>
              <a:t> artması, ölü hücre</a:t>
            </a:r>
            <a:r>
              <a:rPr lang="tr-TR" i="1" dirty="0" smtClean="0"/>
              <a:t> </a:t>
            </a:r>
            <a:r>
              <a:rPr lang="tr-TR" dirty="0" smtClean="0"/>
              <a:t>artıklarının dokularda birikimi ve </a:t>
            </a:r>
            <a:r>
              <a:rPr lang="tr-TR" dirty="0" err="1" smtClean="0"/>
              <a:t>otoantijenlerin</a:t>
            </a:r>
            <a:r>
              <a:rPr lang="tr-TR" dirty="0" smtClean="0"/>
              <a:t> bu hücrelerden </a:t>
            </a:r>
            <a:r>
              <a:rPr lang="tr-TR" dirty="0" err="1" smtClean="0"/>
              <a:t>salınımı</a:t>
            </a:r>
            <a:r>
              <a:rPr lang="tr-TR" dirty="0" smtClean="0"/>
              <a:t> ile </a:t>
            </a:r>
            <a:r>
              <a:rPr lang="tr-TR" dirty="0" err="1" smtClean="0"/>
              <a:t>immün</a:t>
            </a:r>
            <a:r>
              <a:rPr lang="tr-TR" dirty="0" smtClean="0"/>
              <a:t> aktivasyonun tetiklendiği görüşü yaygındır. Bu hipoteze göre </a:t>
            </a:r>
            <a:r>
              <a:rPr lang="tr-TR" dirty="0" err="1" smtClean="0"/>
              <a:t>apopitotik</a:t>
            </a:r>
            <a:r>
              <a:rPr lang="tr-TR" dirty="0" smtClean="0"/>
              <a:t> hücre kaynaklı </a:t>
            </a:r>
            <a:r>
              <a:rPr lang="tr-TR" dirty="0" err="1" smtClean="0"/>
              <a:t>otoantijenlerin</a:t>
            </a:r>
            <a:r>
              <a:rPr lang="tr-TR" dirty="0" smtClean="0"/>
              <a:t> </a:t>
            </a:r>
            <a:r>
              <a:rPr lang="tr-TR" dirty="0" err="1" smtClean="0"/>
              <a:t>makrofajlarca</a:t>
            </a:r>
            <a:r>
              <a:rPr lang="tr-TR" dirty="0" smtClean="0"/>
              <a:t> alınmasının artması, T ve B lenfositlere sunumu ile gelişen bir </a:t>
            </a:r>
            <a:r>
              <a:rPr lang="tr-TR" dirty="0" err="1" smtClean="0"/>
              <a:t>otoimmün</a:t>
            </a:r>
            <a:r>
              <a:rPr lang="tr-TR" dirty="0" smtClean="0"/>
              <a:t> süreç, </a:t>
            </a:r>
            <a:r>
              <a:rPr lang="tr-TR" dirty="0" err="1" smtClean="0"/>
              <a:t>otoimmuniteyi</a:t>
            </a:r>
            <a:r>
              <a:rPr lang="tr-TR" dirty="0" smtClean="0"/>
              <a:t> başlatabilmekte ve hastalık gelişiminden sorumlu tutulmaktadır.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127.0.0.1:1818/images/117FF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24048"/>
            <a:ext cx="4870571" cy="33789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4" name="3 Dikdörtgen"/>
          <p:cNvSpPr/>
          <p:nvPr/>
        </p:nvSpPr>
        <p:spPr>
          <a:xfrm>
            <a:off x="1641412" y="4941168"/>
            <a:ext cx="6458980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SLE tanısını kuvvetle düşündüren bulgu</a:t>
            </a:r>
          </a:p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LE </a:t>
            </a:r>
            <a:r>
              <a:rPr lang="tr-TR" dirty="0" smtClean="0">
                <a:ln>
                  <a:solidFill>
                    <a:sysClr val="windowText" lastClr="000000"/>
                  </a:solidFill>
                </a:ln>
              </a:rPr>
              <a:t>hücresi: İçeriğinde DNA ve </a:t>
            </a:r>
            <a:r>
              <a:rPr lang="tr-TR" dirty="0" err="1" smtClean="0">
                <a:ln>
                  <a:solidFill>
                    <a:sysClr val="windowText" lastClr="000000"/>
                  </a:solidFill>
                </a:ln>
              </a:rPr>
              <a:t>immünglobulin</a:t>
            </a:r>
            <a:r>
              <a:rPr lang="tr-TR" dirty="0" smtClean="0">
                <a:ln>
                  <a:solidFill>
                    <a:sysClr val="windowText" lastClr="000000"/>
                  </a:solidFill>
                </a:ln>
              </a:rPr>
              <a:t> olan  homojen materyalin (</a:t>
            </a:r>
            <a:r>
              <a:rPr lang="tr-TR" dirty="0" err="1" smtClean="0">
                <a:ln>
                  <a:solidFill>
                    <a:sysClr val="windowText" lastClr="000000"/>
                  </a:solidFill>
                </a:ln>
              </a:rPr>
              <a:t>hematoksilen</a:t>
            </a:r>
            <a:r>
              <a:rPr lang="tr-TR" dirty="0" smtClean="0">
                <a:ln>
                  <a:solidFill>
                    <a:sysClr val="windowText" lastClr="000000"/>
                  </a:solidFill>
                </a:ln>
              </a:rPr>
              <a:t> cisimcikler) </a:t>
            </a:r>
            <a:r>
              <a:rPr lang="tr-TR" dirty="0" err="1" smtClean="0">
                <a:ln>
                  <a:solidFill>
                    <a:sysClr val="windowText" lastClr="000000"/>
                  </a:solidFill>
                </a:ln>
              </a:rPr>
              <a:t>PML’lerce</a:t>
            </a:r>
            <a:r>
              <a:rPr lang="tr-TR" dirty="0" smtClean="0">
                <a:ln>
                  <a:solidFill>
                    <a:sysClr val="windowText" lastClr="000000"/>
                  </a:solidFill>
                </a:ln>
              </a:rPr>
              <a:t> fagosite edilmesi sonucu oluşur.</a:t>
            </a:r>
          </a:p>
          <a:p>
            <a:r>
              <a:rPr lang="tr-TR" dirty="0" smtClean="0">
                <a:ln>
                  <a:solidFill>
                    <a:sysClr val="windowText" lastClr="000000"/>
                  </a:solidFill>
                </a:ln>
              </a:rPr>
              <a:t>Parçalanmış </a:t>
            </a:r>
            <a:r>
              <a:rPr lang="tr-TR" dirty="0" err="1" smtClean="0">
                <a:ln>
                  <a:solidFill>
                    <a:sysClr val="windowText" lastClr="000000"/>
                  </a:solidFill>
                </a:ln>
              </a:rPr>
              <a:t>nükleus</a:t>
            </a:r>
            <a:r>
              <a:rPr lang="tr-TR" dirty="0" smtClean="0">
                <a:ln>
                  <a:solidFill>
                    <a:sysClr val="windowText" lastClr="000000"/>
                  </a:solidFill>
                </a:ln>
              </a:rPr>
              <a:t> artıklarıyla </a:t>
            </a:r>
            <a:r>
              <a:rPr lang="tr-TR" dirty="0" err="1" smtClean="0">
                <a:ln>
                  <a:solidFill>
                    <a:sysClr val="windowText" lastClr="000000"/>
                  </a:solidFill>
                </a:ln>
              </a:rPr>
              <a:t>nükleus</a:t>
            </a:r>
            <a:r>
              <a:rPr lang="tr-TR" dirty="0" smtClean="0">
                <a:ln>
                  <a:solidFill>
                    <a:sysClr val="windowText" lastClr="000000"/>
                  </a:solidFill>
                </a:ln>
              </a:rPr>
              <a:t> proteinlerine karşı antikor ilişkisini yansıtır.</a:t>
            </a:r>
            <a:endParaRPr lang="tr-T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857488" y="720850"/>
            <a:ext cx="2791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LE Hücresi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6612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200" dirty="0" smtClean="0"/>
              <a:t>Hastalık, semptomlardan önce </a:t>
            </a:r>
            <a:r>
              <a:rPr lang="tr-TR" sz="2200" dirty="0" err="1" smtClean="0"/>
              <a:t>otoantikorların</a:t>
            </a:r>
            <a:r>
              <a:rPr lang="tr-TR" sz="2200" dirty="0" smtClean="0"/>
              <a:t> pozitif olduğu </a:t>
            </a:r>
            <a:r>
              <a:rPr lang="tr-TR" sz="2200" dirty="0" err="1" smtClean="0"/>
              <a:t>preklinik</a:t>
            </a:r>
            <a:r>
              <a:rPr lang="tr-TR" sz="2200" dirty="0" smtClean="0"/>
              <a:t> faz ile başlar ve sonra hastalık için daha spesifik </a:t>
            </a:r>
            <a:r>
              <a:rPr lang="tr-TR" sz="2200" dirty="0" err="1" smtClean="0"/>
              <a:t>otoantikorlar</a:t>
            </a:r>
            <a:r>
              <a:rPr lang="tr-TR" sz="2200" dirty="0" smtClean="0"/>
              <a:t> gelişir,  genetik ve çevresel faktörlerin de hastalık gelişiminde tetikleyici rolü olduğu biliniyor. </a:t>
            </a:r>
          </a:p>
          <a:p>
            <a:pPr marL="0" indent="0">
              <a:buNone/>
            </a:pPr>
            <a:endParaRPr lang="tr-TR" sz="2200" dirty="0" smtClean="0"/>
          </a:p>
          <a:p>
            <a:r>
              <a:rPr lang="tr-TR" sz="2200" dirty="0" smtClean="0"/>
              <a:t>Oluşan </a:t>
            </a:r>
            <a:r>
              <a:rPr lang="tr-TR" sz="2200" dirty="0" err="1" smtClean="0"/>
              <a:t>otoantikorların</a:t>
            </a:r>
            <a:r>
              <a:rPr lang="tr-TR" sz="2200" dirty="0" smtClean="0"/>
              <a:t> bir kısmı doku hasarına yol acar. Anti-</a:t>
            </a:r>
            <a:r>
              <a:rPr lang="tr-TR" sz="2200" dirty="0" err="1" smtClean="0"/>
              <a:t>ds</a:t>
            </a:r>
            <a:r>
              <a:rPr lang="tr-TR" sz="2200" dirty="0" smtClean="0"/>
              <a:t>-DNA antikorlarının </a:t>
            </a:r>
            <a:r>
              <a:rPr lang="tr-TR" sz="2200" dirty="0" err="1" smtClean="0"/>
              <a:t>lupus</a:t>
            </a:r>
            <a:r>
              <a:rPr lang="tr-TR" sz="2200" dirty="0" smtClean="0"/>
              <a:t> nefriti </a:t>
            </a:r>
            <a:r>
              <a:rPr lang="tr-TR" sz="2200" dirty="0" err="1" smtClean="0"/>
              <a:t>patogenezinde</a:t>
            </a:r>
            <a:r>
              <a:rPr lang="tr-TR" sz="2200" dirty="0" smtClean="0"/>
              <a:t>, </a:t>
            </a:r>
            <a:r>
              <a:rPr lang="tr-TR" sz="2200" dirty="0" err="1" smtClean="0"/>
              <a:t>Ro</a:t>
            </a:r>
            <a:r>
              <a:rPr lang="tr-TR" sz="2200" dirty="0" smtClean="0"/>
              <a:t> ve La antikorlarının </a:t>
            </a:r>
            <a:r>
              <a:rPr lang="tr-TR" sz="2200" dirty="0" err="1" smtClean="0"/>
              <a:t>fetal</a:t>
            </a:r>
            <a:r>
              <a:rPr lang="tr-TR" sz="2200" dirty="0" smtClean="0"/>
              <a:t> kalp hastalığında önemli rolü olduğu gösterilmiştir. </a:t>
            </a:r>
          </a:p>
          <a:p>
            <a:pPr marL="0" indent="0">
              <a:buNone/>
            </a:pPr>
            <a:endParaRPr lang="tr-TR" sz="2200" dirty="0" smtClean="0"/>
          </a:p>
          <a:p>
            <a:r>
              <a:rPr lang="tr-TR" sz="2200" dirty="0" smtClean="0"/>
              <a:t>Sistemik </a:t>
            </a:r>
            <a:r>
              <a:rPr lang="tr-TR" sz="2200" dirty="0" err="1" smtClean="0"/>
              <a:t>lupus</a:t>
            </a:r>
            <a:r>
              <a:rPr lang="tr-TR" sz="2200" dirty="0" smtClean="0"/>
              <a:t> </a:t>
            </a:r>
            <a:r>
              <a:rPr lang="tr-TR" sz="2200" dirty="0" err="1" smtClean="0"/>
              <a:t>eritematozusda</a:t>
            </a:r>
            <a:r>
              <a:rPr lang="tr-TR" sz="2200" dirty="0" smtClean="0"/>
              <a:t> eritrosit, lökosit, lenfosit </a:t>
            </a:r>
            <a:r>
              <a:rPr lang="tr-TR" sz="2200" dirty="0" err="1" smtClean="0"/>
              <a:t>trombosit</a:t>
            </a:r>
            <a:r>
              <a:rPr lang="tr-TR" sz="2200" dirty="0" smtClean="0"/>
              <a:t> gibi hücrelere karşı gelişen antikorlar (anti-eritrosit, anti-lenfosit, anti-lökosit, anti-</a:t>
            </a:r>
            <a:r>
              <a:rPr lang="tr-TR" sz="2200" dirty="0" err="1" smtClean="0"/>
              <a:t>trombosit</a:t>
            </a:r>
            <a:r>
              <a:rPr lang="tr-TR" sz="2200" dirty="0" smtClean="0"/>
              <a:t> antikorlar) hücre yüzey </a:t>
            </a:r>
            <a:r>
              <a:rPr lang="tr-TR" sz="2200" dirty="0" err="1" smtClean="0"/>
              <a:t>membranına</a:t>
            </a:r>
            <a:r>
              <a:rPr lang="tr-TR" sz="2200" dirty="0" smtClean="0"/>
              <a:t> bağlandığında </a:t>
            </a:r>
            <a:r>
              <a:rPr lang="tr-TR" sz="2200" dirty="0" err="1" smtClean="0"/>
              <a:t>kompleman</a:t>
            </a:r>
            <a:r>
              <a:rPr lang="tr-TR" sz="2200" dirty="0" smtClean="0"/>
              <a:t> aracılığıyla veya antikor bağımlı hücresel </a:t>
            </a:r>
            <a:r>
              <a:rPr lang="tr-TR" sz="2200" dirty="0" err="1" smtClean="0"/>
              <a:t>sitotoksisite</a:t>
            </a:r>
            <a:r>
              <a:rPr lang="tr-TR" sz="2200" dirty="0" smtClean="0"/>
              <a:t> (ADCC) ile hücre ölümüne ve </a:t>
            </a:r>
            <a:r>
              <a:rPr lang="tr-TR" sz="2200" dirty="0" err="1" smtClean="0"/>
              <a:t>sitopeniye</a:t>
            </a:r>
            <a:r>
              <a:rPr lang="tr-TR" sz="2200" dirty="0" smtClean="0"/>
              <a:t> yol açar.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72128"/>
            <a:ext cx="8229600" cy="518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200" dirty="0" err="1" smtClean="0"/>
              <a:t>İmmün</a:t>
            </a:r>
            <a:r>
              <a:rPr lang="tr-TR" sz="2200" dirty="0" smtClean="0"/>
              <a:t> komplekslerin dokularda depolanması, </a:t>
            </a:r>
            <a:r>
              <a:rPr lang="tr-TR" sz="2200" dirty="0" err="1" smtClean="0"/>
              <a:t>kompleman</a:t>
            </a:r>
            <a:r>
              <a:rPr lang="tr-TR" sz="2200" dirty="0" smtClean="0"/>
              <a:t> aktivasyonunu ve </a:t>
            </a:r>
            <a:r>
              <a:rPr lang="tr-TR" sz="2200" dirty="0" err="1" smtClean="0"/>
              <a:t>inflamatuar</a:t>
            </a:r>
            <a:r>
              <a:rPr lang="tr-TR" sz="2200" dirty="0" smtClean="0"/>
              <a:t> cevabı başlatır. </a:t>
            </a:r>
            <a:r>
              <a:rPr lang="tr-TR" sz="2200" dirty="0" err="1" smtClean="0"/>
              <a:t>İnflamatuar</a:t>
            </a:r>
            <a:r>
              <a:rPr lang="tr-TR" sz="2200" dirty="0" smtClean="0"/>
              <a:t> hücreler, reaktif oksijen molekülleri, </a:t>
            </a:r>
            <a:r>
              <a:rPr lang="tr-TR" sz="2200" dirty="0" err="1" smtClean="0"/>
              <a:t>proinflamatuar</a:t>
            </a:r>
            <a:r>
              <a:rPr lang="tr-TR" sz="2200" dirty="0" smtClean="0"/>
              <a:t> </a:t>
            </a:r>
            <a:r>
              <a:rPr lang="tr-TR" sz="2200" dirty="0" err="1" smtClean="0"/>
              <a:t>sitokinler</a:t>
            </a:r>
            <a:r>
              <a:rPr lang="tr-TR" sz="2200" dirty="0" smtClean="0"/>
              <a:t> ve </a:t>
            </a:r>
            <a:r>
              <a:rPr lang="tr-TR" sz="2200" dirty="0" err="1" smtClean="0"/>
              <a:t>koagulasyon</a:t>
            </a:r>
            <a:r>
              <a:rPr lang="tr-TR" sz="2200" dirty="0" smtClean="0"/>
              <a:t> </a:t>
            </a:r>
            <a:r>
              <a:rPr lang="tr-TR" sz="2200" dirty="0" err="1" smtClean="0"/>
              <a:t>kaskadının</a:t>
            </a:r>
            <a:r>
              <a:rPr lang="tr-TR" sz="2200" dirty="0" smtClean="0"/>
              <a:t> katılımı ile doku hasarı gerçekleşir. </a:t>
            </a:r>
          </a:p>
          <a:p>
            <a:pPr marL="0" indent="0">
              <a:buNone/>
            </a:pPr>
            <a:endParaRPr lang="tr-TR" sz="2200" dirty="0" smtClean="0"/>
          </a:p>
          <a:p>
            <a:r>
              <a:rPr lang="tr-TR" sz="2200" dirty="0" smtClean="0"/>
              <a:t>Klinik olarak </a:t>
            </a:r>
            <a:r>
              <a:rPr lang="tr-TR" sz="2200" dirty="0" err="1" smtClean="0"/>
              <a:t>vaskülit</a:t>
            </a:r>
            <a:r>
              <a:rPr lang="tr-TR" sz="2200" dirty="0" smtClean="0"/>
              <a:t>/</a:t>
            </a:r>
            <a:r>
              <a:rPr lang="tr-TR" sz="2200" dirty="0" err="1" smtClean="0"/>
              <a:t>vaskülopati</a:t>
            </a:r>
            <a:r>
              <a:rPr lang="tr-TR" sz="2200" dirty="0" smtClean="0"/>
              <a:t>, </a:t>
            </a:r>
            <a:r>
              <a:rPr lang="tr-TR" sz="2200" dirty="0" err="1" smtClean="0"/>
              <a:t>seröz</a:t>
            </a:r>
            <a:r>
              <a:rPr lang="tr-TR" sz="2200" dirty="0" smtClean="0"/>
              <a:t> zarların </a:t>
            </a:r>
            <a:r>
              <a:rPr lang="tr-TR" sz="2200" dirty="0" err="1" smtClean="0"/>
              <a:t>inflamasyonu</a:t>
            </a:r>
            <a:r>
              <a:rPr lang="tr-TR" sz="2200" dirty="0" smtClean="0"/>
              <a:t> (</a:t>
            </a:r>
            <a:r>
              <a:rPr lang="tr-TR" sz="2200" dirty="0" err="1" smtClean="0"/>
              <a:t>perikardit</a:t>
            </a:r>
            <a:r>
              <a:rPr lang="tr-TR" sz="2200" dirty="0" smtClean="0"/>
              <a:t>, </a:t>
            </a:r>
            <a:r>
              <a:rPr lang="tr-TR" sz="2200" dirty="0" err="1" smtClean="0"/>
              <a:t>plörit</a:t>
            </a:r>
            <a:r>
              <a:rPr lang="tr-TR" sz="2200" dirty="0" smtClean="0"/>
              <a:t>), cilt lezyonları ve </a:t>
            </a:r>
            <a:r>
              <a:rPr lang="tr-TR" sz="2200" dirty="0" err="1" smtClean="0"/>
              <a:t>glomerülonefrit</a:t>
            </a:r>
            <a:r>
              <a:rPr lang="tr-TR" sz="2200" dirty="0" smtClean="0"/>
              <a:t> ile sonuçlanır. </a:t>
            </a:r>
            <a:r>
              <a:rPr lang="tr-TR" sz="2200" dirty="0" err="1" smtClean="0"/>
              <a:t>Otoimmün</a:t>
            </a:r>
            <a:r>
              <a:rPr lang="tr-TR" sz="2200" dirty="0" smtClean="0"/>
              <a:t> ve </a:t>
            </a:r>
            <a:r>
              <a:rPr lang="tr-TR" sz="2200" dirty="0" err="1" smtClean="0"/>
              <a:t>inflamatuar</a:t>
            </a:r>
            <a:r>
              <a:rPr lang="tr-TR" sz="2200" dirty="0" smtClean="0"/>
              <a:t> </a:t>
            </a:r>
            <a:r>
              <a:rPr lang="tr-TR" sz="2200" dirty="0" err="1" smtClean="0"/>
              <a:t>komponentlere</a:t>
            </a:r>
            <a:r>
              <a:rPr lang="tr-TR" sz="2200" dirty="0" smtClean="0"/>
              <a:t> ek olarak </a:t>
            </a:r>
            <a:r>
              <a:rPr lang="tr-TR" sz="2200" dirty="0" err="1" smtClean="0"/>
              <a:t>endotelial</a:t>
            </a:r>
            <a:r>
              <a:rPr lang="tr-TR" sz="2200" dirty="0" smtClean="0"/>
              <a:t> hasar ve </a:t>
            </a:r>
            <a:r>
              <a:rPr lang="tr-TR" sz="2200" dirty="0" err="1" smtClean="0"/>
              <a:t>antifosfolipid</a:t>
            </a:r>
            <a:r>
              <a:rPr lang="tr-TR" sz="2200" dirty="0" smtClean="0"/>
              <a:t> antikorlar ile ilişkili </a:t>
            </a:r>
            <a:r>
              <a:rPr lang="tr-TR" sz="2200" dirty="0" err="1" smtClean="0"/>
              <a:t>trombofilik</a:t>
            </a:r>
            <a:r>
              <a:rPr lang="tr-TR" sz="2200" dirty="0" smtClean="0"/>
              <a:t> durum, çeşitli doku ve organlarda fonksiyon bozukluğuna ve hasara yol acar.</a:t>
            </a:r>
          </a:p>
          <a:p>
            <a:pPr marL="0" indent="0">
              <a:buNone/>
            </a:pPr>
            <a:endParaRPr lang="tr-TR" sz="2200" dirty="0" smtClean="0"/>
          </a:p>
          <a:p>
            <a:r>
              <a:rPr lang="tr-TR" sz="2200" dirty="0" err="1" smtClean="0"/>
              <a:t>Vasküler</a:t>
            </a:r>
            <a:r>
              <a:rPr lang="tr-TR" sz="2200" dirty="0" smtClean="0"/>
              <a:t> hasarda hızlanmış </a:t>
            </a:r>
            <a:r>
              <a:rPr lang="tr-TR" sz="2200" dirty="0" err="1" smtClean="0"/>
              <a:t>aterosklerozun</a:t>
            </a:r>
            <a:r>
              <a:rPr lang="tr-TR" sz="2200" dirty="0" smtClean="0"/>
              <a:t> rolü de gösterilmiştir.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3295</Words>
  <Application>Microsoft Office PowerPoint</Application>
  <PresentationFormat>Ekran Gösterisi (4:3)</PresentationFormat>
  <Paragraphs>469</Paragraphs>
  <Slides>58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59" baseType="lpstr">
      <vt:lpstr>Akış</vt:lpstr>
      <vt:lpstr>Sistemik Lupus Eritematozus</vt:lpstr>
      <vt:lpstr>Epidemiyoloji</vt:lpstr>
      <vt:lpstr> </vt:lpstr>
      <vt:lpstr>Slayt 4</vt:lpstr>
      <vt:lpstr>SLE-Patogenez</vt:lpstr>
      <vt:lpstr>Slayt 6</vt:lpstr>
      <vt:lpstr>Slayt 7</vt:lpstr>
      <vt:lpstr>SLE Patogenezi</vt:lpstr>
      <vt:lpstr>SLE-Patogenez</vt:lpstr>
      <vt:lpstr>Hormonlar</vt:lpstr>
      <vt:lpstr>Çevresel faktörler</vt:lpstr>
      <vt:lpstr>Çevresel faktörler-ilaçlar İlaca bağlı lupus</vt:lpstr>
      <vt:lpstr>Çevresel faktörler-Nütrisyonel faktörler ve sosyoekonomik durum</vt:lpstr>
      <vt:lpstr>Klinik Bulgular</vt:lpstr>
      <vt:lpstr>Slayt 15</vt:lpstr>
      <vt:lpstr>Slayt 16</vt:lpstr>
      <vt:lpstr>Cilt Lezyonları</vt:lpstr>
      <vt:lpstr>Akut cilt lezyonları</vt:lpstr>
      <vt:lpstr>Slayt 19</vt:lpstr>
      <vt:lpstr>Slayt 20</vt:lpstr>
      <vt:lpstr>Slayt 21</vt:lpstr>
      <vt:lpstr>                          Spesifik Olmayan Lezyonlar </vt:lpstr>
      <vt:lpstr>Spesifik Olmayan Lezyonlar </vt:lpstr>
      <vt:lpstr>Spesifik Olmayan Lezyonlar</vt:lpstr>
      <vt:lpstr>Slayt 25</vt:lpstr>
      <vt:lpstr>Slayt 26</vt:lpstr>
      <vt:lpstr>Slayt 27</vt:lpstr>
      <vt:lpstr>     Serozite </vt:lpstr>
      <vt:lpstr>Pulmoner Bulgular</vt:lpstr>
      <vt:lpstr> Kardiyo-vasküler Bulgular </vt:lpstr>
      <vt:lpstr>Slayt 31</vt:lpstr>
      <vt:lpstr> Böbrek Bulguları</vt:lpstr>
      <vt:lpstr>Slayt 33</vt:lpstr>
      <vt:lpstr>Slayt 34</vt:lpstr>
      <vt:lpstr>Slayt 35</vt:lpstr>
      <vt:lpstr>Gastrointestinal Sistem Bulguları</vt:lpstr>
      <vt:lpstr>Hematopoetik ve Lenforetiküler Sistem  Bulguları</vt:lpstr>
      <vt:lpstr>İmmunolojik testler</vt:lpstr>
      <vt:lpstr>Slayt 39</vt:lpstr>
      <vt:lpstr>Slayt 40</vt:lpstr>
      <vt:lpstr>SLE’da patojenik otoantikorlar, sıklığı ve olası klinik ilişkileri</vt:lpstr>
      <vt:lpstr>Slayt 42</vt:lpstr>
      <vt:lpstr>Slayt 43</vt:lpstr>
      <vt:lpstr>Slayt 44</vt:lpstr>
      <vt:lpstr>Slayt 45</vt:lpstr>
      <vt:lpstr>Slayt 46</vt:lpstr>
      <vt:lpstr>Antifosfolipid antikor sendromu</vt:lpstr>
      <vt:lpstr>Laboratuvar testleri</vt:lpstr>
      <vt:lpstr>Antikardiyolipin antikorları</vt:lpstr>
      <vt:lpstr>Anti-β2 glikoprotein I antikorları</vt:lpstr>
      <vt:lpstr>Güncellenmiş Sapporo antifosfolipid sendrom sınıflandırma kriterleri</vt:lpstr>
      <vt:lpstr>Güncellenmiş Sapporo antifosfolipid sendrom sınıflandırma kriterleri</vt:lpstr>
      <vt:lpstr>Klinik bulgular</vt:lpstr>
      <vt:lpstr>Tedavi</vt:lpstr>
      <vt:lpstr>SLE tedavisinde immünsüpresif ajanlar</vt:lpstr>
      <vt:lpstr>Antimalaryal ilaçlar</vt:lpstr>
      <vt:lpstr>SLE tedavisinde immünsüpresif ilaçlar</vt:lpstr>
      <vt:lpstr>Dirençli hastalarda B hücre hedefli biyolojik ajan tedavileri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Aşkın</dc:creator>
  <cp:lastModifiedBy>user</cp:lastModifiedBy>
  <cp:revision>158</cp:revision>
  <dcterms:created xsi:type="dcterms:W3CDTF">2016-01-02T18:17:40Z</dcterms:created>
  <dcterms:modified xsi:type="dcterms:W3CDTF">2018-01-16T09:32:14Z</dcterms:modified>
</cp:coreProperties>
</file>