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86" r:id="rId8"/>
    <p:sldId id="1087" r:id="rId9"/>
    <p:sldId id="1088"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endParaRPr spc="-335" dirty="0"/>
          </a:p>
        </p:txBody>
      </p:sp>
      <p:sp>
        <p:nvSpPr>
          <p:cNvPr id="3" name="Dikdörtgen 2"/>
          <p:cNvSpPr/>
          <p:nvPr/>
        </p:nvSpPr>
        <p:spPr>
          <a:xfrm>
            <a:off x="358816" y="1701478"/>
            <a:ext cx="7917084" cy="3322961"/>
          </a:xfrm>
          <a:prstGeom prst="rect">
            <a:avLst/>
          </a:prstGeom>
        </p:spPr>
        <p:txBody>
          <a:bodyPr wrap="square">
            <a:spAutoFit/>
          </a:bodyPr>
          <a:lstStyle/>
          <a:p>
            <a:pPr lvl="0" algn="ctr">
              <a:lnSpc>
                <a:spcPct val="150000"/>
              </a:lnSpc>
              <a:spcAft>
                <a:spcPts val="1000"/>
              </a:spcAft>
            </a:pPr>
            <a:r>
              <a:rPr lang="tr-TR" sz="2400" b="1" dirty="0" smtClean="0"/>
              <a:t>Yerel Yönetimler ve Özelleştirme</a:t>
            </a:r>
          </a:p>
          <a:p>
            <a:pPr marL="342900" lvl="0" indent="-342900" algn="just">
              <a:lnSpc>
                <a:spcPct val="115000"/>
              </a:lnSpc>
              <a:spcAft>
                <a:spcPts val="1000"/>
              </a:spcAft>
              <a:buFont typeface="Arial" panose="020B0604020202020204" pitchFamily="34" charset="0"/>
              <a:buChar char="•"/>
            </a:pPr>
            <a:r>
              <a:rPr lang="tr-TR" sz="2400" dirty="0"/>
              <a:t>Yerel hizmetlerin özelleştirilmesi konusunda başvurulan yöntemler sayı olarak oldukça fazladır. Bu durum yerel yönetimlerin çok geniş bir yelpazede hizmet sunmasından, hizmetin niteliğinden, piyasanın durumundan, mevzuattan, yerel yöneticilerin tercihlerinden ve içinde bulunulan </a:t>
            </a:r>
            <a:r>
              <a:rPr lang="tr-TR" sz="2400" dirty="0" err="1"/>
              <a:t>sosyo</a:t>
            </a:r>
            <a:r>
              <a:rPr lang="tr-TR" sz="2400" dirty="0"/>
              <a:t>-ekonomik şartlardan kaynaklanmaktadır. </a:t>
            </a:r>
            <a:endParaRPr lang="tr-TR"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5" y="514869"/>
            <a:ext cx="5440100" cy="1425390"/>
          </a:xfrm>
          <a:prstGeom prst="rect">
            <a:avLst/>
          </a:prstGeom>
        </p:spPr>
        <p:txBody>
          <a:bodyPr vert="horz" wrap="square" lIns="0" tIns="12065" rIns="0" bIns="0" rtlCol="0">
            <a:spAutoFit/>
          </a:bodyPr>
          <a:lstStyle/>
          <a:p>
            <a:pPr marL="2415540">
              <a:lnSpc>
                <a:spcPct val="100000"/>
              </a:lnSpc>
              <a:spcBef>
                <a:spcPts val="95"/>
              </a:spcBef>
            </a:pPr>
            <a:endParaRPr lang="tr-TR" sz="3200" b="1" spc="-400" dirty="0">
              <a:latin typeface="Arial"/>
              <a:cs typeface="Arial"/>
            </a:endParaRPr>
          </a:p>
          <a:p>
            <a:pPr marL="2415540">
              <a:lnSpc>
                <a:spcPct val="100000"/>
              </a:lnSpc>
              <a:spcBef>
                <a:spcPts val="95"/>
              </a:spcBef>
            </a:pPr>
            <a:endParaRPr lang="tr-TR" sz="3200" b="1" spc="-400" dirty="0" smtClean="0">
              <a:latin typeface="Arial"/>
              <a:cs typeface="Arial"/>
            </a:endParaRPr>
          </a:p>
          <a:p>
            <a:pPr>
              <a:lnSpc>
                <a:spcPct val="100000"/>
              </a:lnSpc>
            </a:pPr>
            <a:endParaRPr sz="2700" dirty="0">
              <a:latin typeface="Arial"/>
              <a:cs typeface="Arial"/>
            </a:endParaRPr>
          </a:p>
        </p:txBody>
      </p:sp>
      <p:sp>
        <p:nvSpPr>
          <p:cNvPr id="3" name="Dikdörtgen 2"/>
          <p:cNvSpPr/>
          <p:nvPr/>
        </p:nvSpPr>
        <p:spPr>
          <a:xfrm>
            <a:off x="694481" y="1434993"/>
            <a:ext cx="7986531" cy="4185761"/>
          </a:xfrm>
          <a:prstGeom prst="rect">
            <a:avLst/>
          </a:prstGeom>
        </p:spPr>
        <p:txBody>
          <a:bodyPr wrap="square">
            <a:spAutoFit/>
          </a:bodyPr>
          <a:lstStyle/>
          <a:p>
            <a:pPr algn="ctr"/>
            <a:r>
              <a:rPr lang="tr-TR" sz="2200" b="1" dirty="0" smtClean="0"/>
              <a:t>Yerel Yönetimlerin Uyguladıkları Özelleştirme </a:t>
            </a:r>
            <a:r>
              <a:rPr lang="tr-TR" sz="2200" b="1" dirty="0"/>
              <a:t>Y</a:t>
            </a:r>
            <a:r>
              <a:rPr lang="tr-TR" sz="2200" b="1" dirty="0" smtClean="0"/>
              <a:t>öntemleri</a:t>
            </a:r>
          </a:p>
          <a:p>
            <a:endParaRPr lang="tr-TR" sz="2200" dirty="0"/>
          </a:p>
          <a:p>
            <a:pPr marL="285750" indent="-285750">
              <a:buFont typeface="Arial" panose="020B0604020202020204" pitchFamily="34" charset="0"/>
              <a:buChar char="•"/>
            </a:pPr>
            <a:r>
              <a:rPr lang="tr-TR" sz="2800" dirty="0"/>
              <a:t>İhale </a:t>
            </a:r>
            <a:r>
              <a:rPr lang="tr-TR" sz="2800" dirty="0" smtClean="0"/>
              <a:t>Yöntemi</a:t>
            </a:r>
          </a:p>
          <a:p>
            <a:pPr marL="285750" indent="-285750">
              <a:buFont typeface="Arial" panose="020B0604020202020204" pitchFamily="34" charset="0"/>
              <a:buChar char="•"/>
            </a:pPr>
            <a:r>
              <a:rPr lang="tr-TR" sz="2800" dirty="0"/>
              <a:t>İmtiyaz </a:t>
            </a:r>
            <a:r>
              <a:rPr lang="tr-TR" sz="2800" dirty="0" smtClean="0"/>
              <a:t>Yöntemi</a:t>
            </a:r>
          </a:p>
          <a:p>
            <a:pPr marL="285750" indent="-285750">
              <a:buFont typeface="Arial" panose="020B0604020202020204" pitchFamily="34" charset="0"/>
              <a:buChar char="•"/>
            </a:pPr>
            <a:r>
              <a:rPr lang="tr-TR" sz="2800" dirty="0"/>
              <a:t>Yap-İşlet-Devret Yöntemi (YİD) Yöntemi </a:t>
            </a:r>
          </a:p>
          <a:p>
            <a:pPr marL="285750" indent="-285750">
              <a:buFont typeface="Arial" panose="020B0604020202020204" pitchFamily="34" charset="0"/>
              <a:buChar char="•"/>
            </a:pPr>
            <a:r>
              <a:rPr lang="tr-TR" sz="2800" dirty="0"/>
              <a:t>Kiraya Verme </a:t>
            </a:r>
            <a:r>
              <a:rPr lang="tr-TR" sz="2800" dirty="0" smtClean="0"/>
              <a:t>Yöntemi</a:t>
            </a:r>
          </a:p>
          <a:p>
            <a:pPr marL="285750" indent="-285750">
              <a:buFont typeface="Arial" panose="020B0604020202020204" pitchFamily="34" charset="0"/>
              <a:buChar char="•"/>
            </a:pPr>
            <a:r>
              <a:rPr lang="tr-TR" sz="2800" dirty="0"/>
              <a:t>Kiralama </a:t>
            </a:r>
            <a:r>
              <a:rPr lang="tr-TR" sz="2800" dirty="0" smtClean="0"/>
              <a:t>Yöntemi</a:t>
            </a:r>
          </a:p>
          <a:p>
            <a:pPr marL="285750" indent="-285750">
              <a:buFont typeface="Arial" panose="020B0604020202020204" pitchFamily="34" charset="0"/>
              <a:buChar char="•"/>
            </a:pPr>
            <a:r>
              <a:rPr lang="tr-TR" sz="2800" dirty="0"/>
              <a:t>Fiyatlandırma </a:t>
            </a:r>
            <a:r>
              <a:rPr lang="tr-TR" sz="2800" dirty="0" smtClean="0"/>
              <a:t>Yöntemi</a:t>
            </a:r>
          </a:p>
          <a:p>
            <a:pPr marL="285750" indent="-285750">
              <a:buFont typeface="Arial" panose="020B0604020202020204" pitchFamily="34" charset="0"/>
              <a:buChar char="•"/>
            </a:pPr>
            <a:r>
              <a:rPr lang="tr-TR" sz="2800" dirty="0"/>
              <a:t>Kupon Yöntemi</a:t>
            </a:r>
          </a:p>
          <a:p>
            <a:pPr marL="285750" indent="-285750">
              <a:buFont typeface="Arial" panose="020B0604020202020204" pitchFamily="34" charset="0"/>
              <a:buChar char="•"/>
            </a:pPr>
            <a:endParaRPr lang="tr-TR" sz="2600" dirty="0" smtClean="0"/>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717629" y="1111170"/>
            <a:ext cx="7743465" cy="4013278"/>
          </a:xfrm>
          <a:prstGeom prst="rect">
            <a:avLst/>
          </a:prstGeom>
        </p:spPr>
        <p:txBody>
          <a:bodyPr vert="horz" wrap="square" lIns="0" tIns="12065" rIns="0" bIns="0" rtlCol="0">
            <a:spAutoFit/>
          </a:bodyPr>
          <a:lstStyle/>
          <a:p>
            <a:pPr marR="635635" algn="ctr">
              <a:lnSpc>
                <a:spcPct val="100000"/>
              </a:lnSpc>
              <a:spcBef>
                <a:spcPts val="95"/>
              </a:spcBef>
            </a:pPr>
            <a:endParaRPr lang="tr-TR" sz="2600" b="1" spc="-400" dirty="0" smtClean="0">
              <a:latin typeface="Arial"/>
              <a:cs typeface="Arial"/>
            </a:endParaRPr>
          </a:p>
          <a:p>
            <a:pPr>
              <a:lnSpc>
                <a:spcPct val="100000"/>
              </a:lnSpc>
              <a:spcBef>
                <a:spcPts val="30"/>
              </a:spcBef>
            </a:pPr>
            <a:endParaRPr lang="tr-TR" sz="2600" b="1" dirty="0" smtClean="0"/>
          </a:p>
          <a:p>
            <a:pPr>
              <a:lnSpc>
                <a:spcPct val="100000"/>
              </a:lnSpc>
              <a:spcBef>
                <a:spcPts val="30"/>
              </a:spcBef>
            </a:pPr>
            <a:endParaRPr lang="tr-TR" sz="2600" b="1" dirty="0"/>
          </a:p>
          <a:p>
            <a:pPr marL="285750" indent="-285750">
              <a:buFont typeface="Arial" panose="020B0604020202020204" pitchFamily="34" charset="0"/>
              <a:buChar char="•"/>
            </a:pPr>
            <a:r>
              <a:rPr lang="tr-TR" sz="2600" dirty="0" smtClean="0"/>
              <a:t>Gönüllü </a:t>
            </a:r>
            <a:r>
              <a:rPr lang="tr-TR" sz="2600" dirty="0"/>
              <a:t>Katılım ve Kendi Kendine Yardım Yöntemi</a:t>
            </a:r>
          </a:p>
          <a:p>
            <a:pPr marL="285750" indent="-285750">
              <a:buFont typeface="Arial" panose="020B0604020202020204" pitchFamily="34" charset="0"/>
              <a:buChar char="•"/>
            </a:pPr>
            <a:r>
              <a:rPr lang="tr-TR" sz="2600" dirty="0"/>
              <a:t>Hizmet Sözleşmesi Yöntemi</a:t>
            </a:r>
          </a:p>
          <a:p>
            <a:pPr marL="285750" indent="-285750">
              <a:buFont typeface="Arial" panose="020B0604020202020204" pitchFamily="34" charset="0"/>
              <a:buChar char="•"/>
            </a:pPr>
            <a:r>
              <a:rPr lang="tr-TR" sz="2600" dirty="0"/>
              <a:t>Kat Karşılığı İnşaat Yaptırma Yöntemi </a:t>
            </a:r>
            <a:endParaRPr lang="tr-TR" sz="2600" dirty="0">
              <a:solidFill>
                <a:srgbClr val="000000"/>
              </a:solidFill>
              <a:latin typeface="Roboto"/>
            </a:endParaRPr>
          </a:p>
          <a:p>
            <a:pPr marL="285750" indent="-285750">
              <a:buFont typeface="Arial" panose="020B0604020202020204" pitchFamily="34" charset="0"/>
              <a:buChar char="•"/>
            </a:pPr>
            <a:r>
              <a:rPr lang="tr-TR" sz="2600" dirty="0"/>
              <a:t>Vergi Teşvikleri ve İdari Düzenlemeler Yöntemi </a:t>
            </a:r>
          </a:p>
          <a:p>
            <a:pPr marL="285750" indent="-285750">
              <a:buFont typeface="Arial" panose="020B0604020202020204" pitchFamily="34" charset="0"/>
              <a:buChar char="•"/>
            </a:pPr>
            <a:r>
              <a:rPr lang="tr-TR" sz="2600" dirty="0"/>
              <a:t>Ruhsat </a:t>
            </a:r>
            <a:r>
              <a:rPr lang="tr-TR" sz="2600" dirty="0" smtClean="0"/>
              <a:t>Yöntemi</a:t>
            </a:r>
          </a:p>
          <a:p>
            <a:pPr marL="285750" indent="-285750">
              <a:buFont typeface="Arial" panose="020B0604020202020204" pitchFamily="34" charset="0"/>
              <a:buChar char="•"/>
            </a:pPr>
            <a:r>
              <a:rPr lang="tr-TR" sz="2600" dirty="0" smtClean="0"/>
              <a:t>Satış </a:t>
            </a:r>
            <a:r>
              <a:rPr lang="tr-TR" sz="2600" dirty="0"/>
              <a:t>Yöntemi </a:t>
            </a:r>
            <a:endParaRPr lang="tr-TR" sz="2600" dirty="0" smtClean="0"/>
          </a:p>
          <a:p>
            <a:pPr marL="285750" indent="-285750">
              <a:buFont typeface="Arial" panose="020B0604020202020204" pitchFamily="34" charset="0"/>
              <a:buChar char="•"/>
            </a:pPr>
            <a:r>
              <a:rPr lang="tr-TR" sz="2600" dirty="0"/>
              <a:t>İntifa Hakkının Devri Yöntemi </a:t>
            </a:r>
            <a:endParaRPr lang="tr-TR" sz="2600" b="1" dirty="0" smtClean="0">
              <a:solidFill>
                <a:srgbClr val="000000"/>
              </a:solidFill>
              <a:latin typeface="Roboto"/>
            </a:endParaRP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9286" y="555586"/>
            <a:ext cx="8461094" cy="5085366"/>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355600" indent="-342900">
              <a:lnSpc>
                <a:spcPct val="100000"/>
              </a:lnSpc>
              <a:buFont typeface="Arial" panose="020B0604020202020204" pitchFamily="34" charset="0"/>
              <a:buChar char="•"/>
              <a:tabLst>
                <a:tab pos="298450" algn="l"/>
              </a:tabLst>
            </a:pPr>
            <a:r>
              <a:rPr lang="tr-TR" sz="2400" dirty="0" smtClean="0"/>
              <a:t>Son </a:t>
            </a:r>
            <a:r>
              <a:rPr lang="tr-TR" sz="2400" dirty="0"/>
              <a:t>yıllarda kamu yönetimi ve yerel yönetimler çok büyük bir değişim yaşamaktadır. Özellikle bunda ekonomik ve siyasi yapıdaki dönüşümler, özel sektörün gösterdiği gelişim, yönetim bilimi alanında meydana gelen yenilikler, sivil toplumun güçlenmesi ve demokratik taleplerin artması ile bilişim ve iletişim sektöründe ortaya çıkan ilerlemeler önemli rol oynamıştır. </a:t>
            </a:r>
          </a:p>
          <a:p>
            <a:pPr marL="355600" indent="-342900">
              <a:lnSpc>
                <a:spcPct val="100000"/>
              </a:lnSpc>
              <a:buFont typeface="Arial" panose="020B0604020202020204" pitchFamily="34" charset="0"/>
              <a:buChar char="•"/>
              <a:tabLst>
                <a:tab pos="298450" algn="l"/>
              </a:tabLst>
            </a:pPr>
            <a:endParaRPr lang="tr-TR" sz="2400" dirty="0" smtClean="0"/>
          </a:p>
          <a:p>
            <a:pPr marL="355600" indent="-342900">
              <a:lnSpc>
                <a:spcPct val="100000"/>
              </a:lnSpc>
              <a:buFont typeface="Arial" panose="020B0604020202020204" pitchFamily="34" charset="0"/>
              <a:buChar char="•"/>
              <a:tabLst>
                <a:tab pos="298450" algn="l"/>
              </a:tabLst>
            </a:pPr>
            <a:r>
              <a:rPr lang="tr-TR" sz="2400" dirty="0" smtClean="0"/>
              <a:t>Bütün </a:t>
            </a:r>
            <a:r>
              <a:rPr lang="tr-TR" sz="2400" dirty="0"/>
              <a:t>değişim, dönüşüm ve ilerlemeler sonuç itibariyle yerel yönetimlerin üretmiş oldukları mal ve hizmetlerin kapsamını ve üretim biçimlerini de derinden etkilemiştir.</a:t>
            </a: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06055" y="1678329"/>
            <a:ext cx="8183301" cy="3970318"/>
          </a:xfrm>
          <a:prstGeom prst="rect">
            <a:avLst/>
          </a:prstGeom>
        </p:spPr>
        <p:txBody>
          <a:bodyPr wrap="square">
            <a:spAutoFit/>
          </a:bodyPr>
          <a:lstStyle/>
          <a:p>
            <a:pPr marL="285750" indent="-285750">
              <a:buFont typeface="Arial" panose="020B0604020202020204" pitchFamily="34" charset="0"/>
              <a:buChar char="•"/>
            </a:pPr>
            <a:r>
              <a:rPr lang="tr-TR" dirty="0"/>
              <a:t>Literatürde ve uygulamada son zamanlara kadar gündemde olmayan alternatif hizmet sunma yöntemi, yaşanan değişim ve dönüşümler ekseninde uygulamaya </a:t>
            </a:r>
            <a:r>
              <a:rPr lang="tr-TR" dirty="0" smtClean="0"/>
              <a:t>koyulmuştur.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Türkiye’de </a:t>
            </a:r>
            <a:r>
              <a:rPr lang="tr-TR" dirty="0"/>
              <a:t>bu kapsamda yapılan reformlar ile yerel mal ve hizmetlerin üretilmesi konusunda yerel yönetimlere geniş yetki, sorumluluk ve görevler vermiştir. Bu bağlamda bahsi geçen düzenlemelerde “yapmak-yaptırmak”, “etmek-ettirmek”, “yaptırıp işletmek”, “imtiyaz vermek”, “izin veya ruhsat vermek”, “kiraya vermek”, “trampa etmek” gibi ifadelerin kullanıldığı görülmektedir.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Böylece</a:t>
            </a:r>
            <a:r>
              <a:rPr lang="tr-TR" dirty="0"/>
              <a:t>, kanun koyucu yerel ortak ihtiyaçların karşılanması konusunda yerel yönetimleri sorumlu tutarak; bu hizmetlerin doğrudan yerel yönetimler tarafından yürütülebileceği gibi, başka kurum ve kuruluşlarca da yapılabilmesine imkân tanımıştır. </a:t>
            </a:r>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Dikdörtgen 2"/>
          <p:cNvSpPr/>
          <p:nvPr/>
        </p:nvSpPr>
        <p:spPr>
          <a:xfrm>
            <a:off x="462987" y="1794076"/>
            <a:ext cx="8414795" cy="3477875"/>
          </a:xfrm>
          <a:prstGeom prst="rect">
            <a:avLst/>
          </a:prstGeom>
        </p:spPr>
        <p:txBody>
          <a:bodyPr wrap="square">
            <a:spAutoFit/>
          </a:bodyPr>
          <a:lstStyle/>
          <a:p>
            <a:pPr marL="285750" indent="-285750">
              <a:buFont typeface="Arial" panose="020B0604020202020204" pitchFamily="34" charset="0"/>
              <a:buChar char="•"/>
            </a:pPr>
            <a:r>
              <a:rPr lang="tr-TR" sz="2000" dirty="0"/>
              <a:t>İlgili mevzuat ile alternatif hizmet sunma yöntemleri konusunda yerel yönetimlere sağlanan kolaylık, yeni hizmet sunma biçimlerinin de uygulamada kullanılmasını sağlamıştır. Bu duruma örnek olarak literatürde neredeyse hiç bahsi geçmeyen "İntifa Hakkının Devri” yöntemi gösterilebilir. </a:t>
            </a:r>
          </a:p>
          <a:p>
            <a:pPr marL="285750" indent="-285750">
              <a:buFont typeface="Arial" panose="020B0604020202020204" pitchFamily="34" charset="0"/>
              <a:buChar char="•"/>
            </a:pPr>
            <a:endParaRPr lang="tr-TR" sz="2000" dirty="0" smtClean="0"/>
          </a:p>
          <a:p>
            <a:pPr marL="285750" indent="-285750">
              <a:buFont typeface="Arial" panose="020B0604020202020204" pitchFamily="34" charset="0"/>
              <a:buChar char="•"/>
            </a:pPr>
            <a:r>
              <a:rPr lang="tr-TR" sz="2000" dirty="0" smtClean="0"/>
              <a:t>Yerel </a:t>
            </a:r>
            <a:r>
              <a:rPr lang="tr-TR" sz="2000" dirty="0"/>
              <a:t>yönetimlerde alternatif hizmet sunma yöntemlerinin bazıları kavramsal çerçeve açısından anlaşılamamaktadır. Bu duruma örnek olarak ise “Kiralama” ve “Kiraya Verme” yöntemleri gösterilebilir. Burada bahsi geçen sorunlara karşı belediyelerin alternatif hizmet sunma yöntemlerine dönük ilgili mevzuattan yararlanılarak hazırlanan tablo bu açıdan önem arz etmektedir. </a:t>
            </a:r>
          </a:p>
        </p:txBody>
      </p:sp>
    </p:spTree>
    <p:extLst>
      <p:ext uri="{BB962C8B-B14F-4D97-AF65-F5344CB8AC3E}">
        <p14:creationId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567159" y="1886673"/>
            <a:ext cx="8102279" cy="3416320"/>
          </a:xfrm>
          <a:prstGeom prst="rect">
            <a:avLst/>
          </a:prstGeom>
        </p:spPr>
        <p:txBody>
          <a:bodyPr wrap="square">
            <a:spAutoFit/>
          </a:bodyPr>
          <a:lstStyle/>
          <a:p>
            <a:pPr marL="285750" indent="-285750">
              <a:buFont typeface="Arial" panose="020B0604020202020204" pitchFamily="34" charset="0"/>
              <a:buChar char="•"/>
            </a:pPr>
            <a:r>
              <a:rPr lang="tr-TR" dirty="0"/>
              <a:t>Günümüzde yerel hizmetlerin bir bölümünün bu hizmeti görmek üzere kurulacak yerel yönetim birlikleri, kamu kurumları, şirketler, karma şirketler, özel hukuk tüzel kişileri, özel firmalar ya da gerçek kişiler tarafından görülebileceği </a:t>
            </a:r>
            <a:r>
              <a:rPr lang="tr-TR" dirty="0" smtClean="0"/>
              <a:t>aşikardır.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 </a:t>
            </a:r>
            <a:r>
              <a:rPr lang="tr-TR" dirty="0"/>
              <a:t>Özelleştirme olgusu bu yönüyle yerel hizmetlerin bilhassa özel hukuk tüzel kişilerine gördürülmesi veya bazı yerel örgütlerin tümüyle özel hukuk tüzel kişilerine devri ile yerel hizmetlerin </a:t>
            </a:r>
            <a:r>
              <a:rPr lang="tr-TR" dirty="0" smtClean="0"/>
              <a:t>gördürülmesidir.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Yerel yönetimlerde özelleştirme iki farklı anlama sahiptir. Bunlardan ilki, yerel yönetimlerin ekonomik girişimlerinin (belediye şirketleri, ortaklıkları ve işletmeleri) satışı, diğeri de yerel hizmetlerinin sunumunda özel sektörden </a:t>
            </a:r>
            <a:r>
              <a:rPr lang="tr-TR" dirty="0" smtClean="0"/>
              <a:t>yararlanılmasıdır.</a:t>
            </a:r>
            <a:endParaRPr lang="tr-TR" dirty="0"/>
          </a:p>
        </p:txBody>
      </p:sp>
    </p:spTree>
    <p:extLst>
      <p:ext uri="{BB962C8B-B14F-4D97-AF65-F5344CB8AC3E}">
        <p14:creationId xmlns:p14="http://schemas.microsoft.com/office/powerpoint/2010/main" val="27849682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12487</TotalTime>
  <Words>485</Words>
  <Application>Microsoft Office PowerPoint</Application>
  <PresentationFormat>Ekran Gösterisi (4:3)</PresentationFormat>
  <Paragraphs>46</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ＭＳ Ｐゴシック</vt:lpstr>
      <vt:lpstr>Arial</vt:lpstr>
      <vt:lpstr>BenchNine</vt:lpstr>
      <vt:lpstr>Calibri</vt:lpstr>
      <vt:lpstr>Roboto</vt:lpstr>
      <vt:lpstr>Times New Roman</vt:lpstr>
      <vt:lpstr>ekonomi</vt:lpstr>
      <vt:lpstr>1_Rics</vt:lpstr>
      <vt:lpstr>h.t.</vt:lpstr>
      <vt:lpstr>PowerPoint Sunusu</vt:lpstr>
      <vt:lpst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820</cp:revision>
  <cp:lastPrinted>2016-10-24T07:53:35Z</cp:lastPrinted>
  <dcterms:created xsi:type="dcterms:W3CDTF">2016-09-18T09:35:24Z</dcterms:created>
  <dcterms:modified xsi:type="dcterms:W3CDTF">2020-03-16T09:38:23Z</dcterms:modified>
</cp:coreProperties>
</file>