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60" r:id="rId5"/>
    <p:sldId id="265" r:id="rId6"/>
    <p:sldId id="266" r:id="rId7"/>
    <p:sldId id="261" r:id="rId8"/>
    <p:sldId id="263" r:id="rId9"/>
    <p:sldId id="259"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Açık Stil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DD27470E-FF70-4101-9A27-6879D4CA10BC}" type="datetimeFigureOut">
              <a:rPr lang="tr-TR" smtClean="0"/>
              <a:t>28.01.2018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E2E41F-0CE0-4836-9F6B-F98BED9A2E21}" type="slidenum">
              <a:rPr lang="tr-TR" smtClean="0"/>
              <a:t>‹#›</a:t>
            </a:fld>
            <a:endParaRPr lang="tr-TR"/>
          </a:p>
        </p:txBody>
      </p:sp>
    </p:spTree>
    <p:extLst>
      <p:ext uri="{BB962C8B-B14F-4D97-AF65-F5344CB8AC3E}">
        <p14:creationId xmlns:p14="http://schemas.microsoft.com/office/powerpoint/2010/main" val="16799618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D27470E-FF70-4101-9A27-6879D4CA10BC}" type="datetimeFigureOut">
              <a:rPr lang="tr-TR" smtClean="0"/>
              <a:t>28.01.2018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E2E41F-0CE0-4836-9F6B-F98BED9A2E21}" type="slidenum">
              <a:rPr lang="tr-TR" smtClean="0"/>
              <a:t>‹#›</a:t>
            </a:fld>
            <a:endParaRPr lang="tr-TR"/>
          </a:p>
        </p:txBody>
      </p:sp>
    </p:spTree>
    <p:extLst>
      <p:ext uri="{BB962C8B-B14F-4D97-AF65-F5344CB8AC3E}">
        <p14:creationId xmlns:p14="http://schemas.microsoft.com/office/powerpoint/2010/main" val="9400896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D27470E-FF70-4101-9A27-6879D4CA10BC}" type="datetimeFigureOut">
              <a:rPr lang="tr-TR" smtClean="0"/>
              <a:t>28.01.2018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E2E41F-0CE0-4836-9F6B-F98BED9A2E21}" type="slidenum">
              <a:rPr lang="tr-TR" smtClean="0"/>
              <a:t>‹#›</a:t>
            </a:fld>
            <a:endParaRPr lang="tr-TR"/>
          </a:p>
        </p:txBody>
      </p:sp>
    </p:spTree>
    <p:extLst>
      <p:ext uri="{BB962C8B-B14F-4D97-AF65-F5344CB8AC3E}">
        <p14:creationId xmlns:p14="http://schemas.microsoft.com/office/powerpoint/2010/main" val="2972999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D27470E-FF70-4101-9A27-6879D4CA10BC}" type="datetimeFigureOut">
              <a:rPr lang="tr-TR" smtClean="0"/>
              <a:t>28.01.2018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E2E41F-0CE0-4836-9F6B-F98BED9A2E21}" type="slidenum">
              <a:rPr lang="tr-TR" smtClean="0"/>
              <a:t>‹#›</a:t>
            </a:fld>
            <a:endParaRPr lang="tr-TR"/>
          </a:p>
        </p:txBody>
      </p:sp>
    </p:spTree>
    <p:extLst>
      <p:ext uri="{BB962C8B-B14F-4D97-AF65-F5344CB8AC3E}">
        <p14:creationId xmlns:p14="http://schemas.microsoft.com/office/powerpoint/2010/main" val="969719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DD27470E-FF70-4101-9A27-6879D4CA10BC}" type="datetimeFigureOut">
              <a:rPr lang="tr-TR" smtClean="0"/>
              <a:t>28.01.2018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E2E41F-0CE0-4836-9F6B-F98BED9A2E21}" type="slidenum">
              <a:rPr lang="tr-TR" smtClean="0"/>
              <a:t>‹#›</a:t>
            </a:fld>
            <a:endParaRPr lang="tr-TR"/>
          </a:p>
        </p:txBody>
      </p:sp>
    </p:spTree>
    <p:extLst>
      <p:ext uri="{BB962C8B-B14F-4D97-AF65-F5344CB8AC3E}">
        <p14:creationId xmlns:p14="http://schemas.microsoft.com/office/powerpoint/2010/main" val="12421664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D27470E-FF70-4101-9A27-6879D4CA10BC}" type="datetimeFigureOut">
              <a:rPr lang="tr-TR" smtClean="0"/>
              <a:t>28.01.2018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3E2E41F-0CE0-4836-9F6B-F98BED9A2E21}" type="slidenum">
              <a:rPr lang="tr-TR" smtClean="0"/>
              <a:t>‹#›</a:t>
            </a:fld>
            <a:endParaRPr lang="tr-TR"/>
          </a:p>
        </p:txBody>
      </p:sp>
    </p:spTree>
    <p:extLst>
      <p:ext uri="{BB962C8B-B14F-4D97-AF65-F5344CB8AC3E}">
        <p14:creationId xmlns:p14="http://schemas.microsoft.com/office/powerpoint/2010/main" val="3543786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D27470E-FF70-4101-9A27-6879D4CA10BC}" type="datetimeFigureOut">
              <a:rPr lang="tr-TR" smtClean="0"/>
              <a:t>28.01.2018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3E2E41F-0CE0-4836-9F6B-F98BED9A2E21}" type="slidenum">
              <a:rPr lang="tr-TR" smtClean="0"/>
              <a:t>‹#›</a:t>
            </a:fld>
            <a:endParaRPr lang="tr-TR"/>
          </a:p>
        </p:txBody>
      </p:sp>
    </p:spTree>
    <p:extLst>
      <p:ext uri="{BB962C8B-B14F-4D97-AF65-F5344CB8AC3E}">
        <p14:creationId xmlns:p14="http://schemas.microsoft.com/office/powerpoint/2010/main" val="38503847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D27470E-FF70-4101-9A27-6879D4CA10BC}" type="datetimeFigureOut">
              <a:rPr lang="tr-TR" smtClean="0"/>
              <a:t>28.01.2018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3E2E41F-0CE0-4836-9F6B-F98BED9A2E21}" type="slidenum">
              <a:rPr lang="tr-TR" smtClean="0"/>
              <a:t>‹#›</a:t>
            </a:fld>
            <a:endParaRPr lang="tr-TR"/>
          </a:p>
        </p:txBody>
      </p:sp>
    </p:spTree>
    <p:extLst>
      <p:ext uri="{BB962C8B-B14F-4D97-AF65-F5344CB8AC3E}">
        <p14:creationId xmlns:p14="http://schemas.microsoft.com/office/powerpoint/2010/main" val="1586571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D27470E-FF70-4101-9A27-6879D4CA10BC}" type="datetimeFigureOut">
              <a:rPr lang="tr-TR" smtClean="0"/>
              <a:t>28.01.2018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3E2E41F-0CE0-4836-9F6B-F98BED9A2E21}" type="slidenum">
              <a:rPr lang="tr-TR" smtClean="0"/>
              <a:t>‹#›</a:t>
            </a:fld>
            <a:endParaRPr lang="tr-TR"/>
          </a:p>
        </p:txBody>
      </p:sp>
    </p:spTree>
    <p:extLst>
      <p:ext uri="{BB962C8B-B14F-4D97-AF65-F5344CB8AC3E}">
        <p14:creationId xmlns:p14="http://schemas.microsoft.com/office/powerpoint/2010/main" val="493359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D27470E-FF70-4101-9A27-6879D4CA10BC}" type="datetimeFigureOut">
              <a:rPr lang="tr-TR" smtClean="0"/>
              <a:t>28.01.2018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3E2E41F-0CE0-4836-9F6B-F98BED9A2E21}" type="slidenum">
              <a:rPr lang="tr-TR" smtClean="0"/>
              <a:t>‹#›</a:t>
            </a:fld>
            <a:endParaRPr lang="tr-TR"/>
          </a:p>
        </p:txBody>
      </p:sp>
    </p:spTree>
    <p:extLst>
      <p:ext uri="{BB962C8B-B14F-4D97-AF65-F5344CB8AC3E}">
        <p14:creationId xmlns:p14="http://schemas.microsoft.com/office/powerpoint/2010/main" val="2781552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D27470E-FF70-4101-9A27-6879D4CA10BC}" type="datetimeFigureOut">
              <a:rPr lang="tr-TR" smtClean="0"/>
              <a:t>28.01.2018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3E2E41F-0CE0-4836-9F6B-F98BED9A2E21}" type="slidenum">
              <a:rPr lang="tr-TR" smtClean="0"/>
              <a:t>‹#›</a:t>
            </a:fld>
            <a:endParaRPr lang="tr-TR"/>
          </a:p>
        </p:txBody>
      </p:sp>
    </p:spTree>
    <p:extLst>
      <p:ext uri="{BB962C8B-B14F-4D97-AF65-F5344CB8AC3E}">
        <p14:creationId xmlns:p14="http://schemas.microsoft.com/office/powerpoint/2010/main" val="1465480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27470E-FF70-4101-9A27-6879D4CA10BC}" type="datetimeFigureOut">
              <a:rPr lang="tr-TR" smtClean="0"/>
              <a:t>28.01.2018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E2E41F-0CE0-4836-9F6B-F98BED9A2E21}" type="slidenum">
              <a:rPr lang="tr-TR" smtClean="0"/>
              <a:t>‹#›</a:t>
            </a:fld>
            <a:endParaRPr lang="tr-TR"/>
          </a:p>
        </p:txBody>
      </p:sp>
    </p:spTree>
    <p:extLst>
      <p:ext uri="{BB962C8B-B14F-4D97-AF65-F5344CB8AC3E}">
        <p14:creationId xmlns:p14="http://schemas.microsoft.com/office/powerpoint/2010/main" val="22249717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odsgm.meb.gov.tr/meb_iys_dosyalar/2017_11/30114819_iY-web-v6.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ABİDE </a:t>
            </a:r>
            <a:br>
              <a:rPr lang="tr-TR" dirty="0" smtClean="0"/>
            </a:br>
            <a:r>
              <a:rPr lang="tr-TR" dirty="0" smtClean="0"/>
              <a:t>(Akademik Becerilerin İzlenmesi ve Değerlendirilmesi)</a:t>
            </a:r>
            <a:endParaRPr lang="tr-TR" dirty="0"/>
          </a:p>
        </p:txBody>
      </p:sp>
      <p:sp>
        <p:nvSpPr>
          <p:cNvPr id="3" name="Alt Başlık 2"/>
          <p:cNvSpPr>
            <a:spLocks noGrp="1"/>
          </p:cNvSpPr>
          <p:nvPr>
            <p:ph type="subTitle" idx="1"/>
          </p:nvPr>
        </p:nvSpPr>
        <p:spPr/>
        <p:txBody>
          <a:bodyPr/>
          <a:lstStyle/>
          <a:p>
            <a:endParaRPr lang="tr-TR" dirty="0" smtClean="0"/>
          </a:p>
          <a:p>
            <a:endParaRPr lang="tr-TR" dirty="0"/>
          </a:p>
          <a:p>
            <a:r>
              <a:rPr lang="tr-TR" dirty="0" smtClean="0"/>
              <a:t>Yrd. Doç. Dr. Ömer Kutlu</a:t>
            </a:r>
            <a:endParaRPr lang="tr-TR" dirty="0"/>
          </a:p>
        </p:txBody>
      </p:sp>
    </p:spTree>
    <p:extLst>
      <p:ext uri="{BB962C8B-B14F-4D97-AF65-F5344CB8AC3E}">
        <p14:creationId xmlns:p14="http://schemas.microsoft.com/office/powerpoint/2010/main" val="958346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gn="just" fontAlgn="base"/>
            <a:r>
              <a:rPr lang="tr-TR" dirty="0" smtClean="0"/>
              <a:t>ABİDE, öğrencilerin üst düzey zihinsel becerilere sahip olma durumlarını belirlemek, öğrencilerin başarılarını etkileyen </a:t>
            </a:r>
            <a:r>
              <a:rPr lang="tr-TR" dirty="0" err="1" smtClean="0"/>
              <a:t>duyuşsal</a:t>
            </a:r>
            <a:r>
              <a:rPr lang="tr-TR" dirty="0" smtClean="0"/>
              <a:t>, aile ve okul özelliklerinin bu beceriler ile ilişkisini ortaya koymak, illerin eğitimle ilgili çıktılarını ortaya koymak ve iki yıllık periyotlarla tekrarlayarak bu göstergelerin izlenmesini sağlamak amacıyla yürütülmüştür.</a:t>
            </a:r>
          </a:p>
          <a:p>
            <a:pPr algn="just" fontAlgn="base"/>
            <a:endParaRPr lang="tr-TR" dirty="0" smtClean="0"/>
          </a:p>
          <a:p>
            <a:pPr algn="just" fontAlgn="base"/>
            <a:r>
              <a:rPr lang="tr-TR" dirty="0" smtClean="0"/>
              <a:t>Bu çalışma, 8. sınıf öğrencilerinin okulda öğrendikleri akademik bilgileri günlük hayatta kullanabilme becerilerinin ölçüldüğü bir çalışmadır. </a:t>
            </a:r>
          </a:p>
        </p:txBody>
      </p:sp>
    </p:spTree>
    <p:extLst>
      <p:ext uri="{BB962C8B-B14F-4D97-AF65-F5344CB8AC3E}">
        <p14:creationId xmlns:p14="http://schemas.microsoft.com/office/powerpoint/2010/main" val="2036782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P</a:t>
            </a:r>
            <a:r>
              <a:rPr lang="tr-TR" b="1" dirty="0" smtClean="0"/>
              <a:t>rojenin Amacı Nedir?</a:t>
            </a:r>
            <a:endParaRPr lang="tr-TR" dirty="0"/>
          </a:p>
        </p:txBody>
      </p:sp>
      <p:sp>
        <p:nvSpPr>
          <p:cNvPr id="3" name="İçerik Yer Tutucusu 2"/>
          <p:cNvSpPr>
            <a:spLocks noGrp="1"/>
          </p:cNvSpPr>
          <p:nvPr>
            <p:ph idx="1"/>
          </p:nvPr>
        </p:nvSpPr>
        <p:spPr/>
        <p:txBody>
          <a:bodyPr>
            <a:normAutofit fontScale="92500" lnSpcReduction="20000"/>
          </a:bodyPr>
          <a:lstStyle/>
          <a:p>
            <a:pPr algn="just" fontAlgn="base"/>
            <a:r>
              <a:rPr lang="tr-TR" dirty="0" smtClean="0"/>
              <a:t>Projenin </a:t>
            </a:r>
            <a:r>
              <a:rPr lang="tr-TR" dirty="0"/>
              <a:t>genel amacı, farklı madde formatlarını kullanarak üst düzey zihinsel </a:t>
            </a:r>
            <a:r>
              <a:rPr lang="tr-TR" dirty="0" smtClean="0"/>
              <a:t>özellikleri </a:t>
            </a:r>
            <a:r>
              <a:rPr lang="tr-TR" dirty="0"/>
              <a:t>ölçmeye yönelik beceri testlerinin geliştirilmesi ve öğrencilerin üst düzey zihinsel özelliklerine sahip olma durumlarının belirlenmesidir. </a:t>
            </a:r>
            <a:endParaRPr lang="tr-TR" dirty="0" smtClean="0"/>
          </a:p>
          <a:p>
            <a:pPr algn="just" fontAlgn="base"/>
            <a:r>
              <a:rPr lang="tr-TR" dirty="0" smtClean="0"/>
              <a:t>Bu </a:t>
            </a:r>
            <a:r>
              <a:rPr lang="tr-TR" dirty="0"/>
              <a:t>genel amaç kapsamında ulaşılması hedeflenen alt amaçlar </a:t>
            </a:r>
            <a:r>
              <a:rPr lang="tr-TR" dirty="0" smtClean="0"/>
              <a:t>şunlardır</a:t>
            </a:r>
            <a:r>
              <a:rPr lang="tr-TR" dirty="0"/>
              <a:t>:</a:t>
            </a:r>
          </a:p>
          <a:p>
            <a:pPr lvl="1" algn="just" fontAlgn="base"/>
            <a:r>
              <a:rPr lang="tr-TR" dirty="0"/>
              <a:t>8. sınıf düzeyinde öğrencilerin Türkçe, matematik, fen ve teknoloji ve sosyal bilgiler alanlarında zihinsel becerilere ne ölçüde sahip olduklarını belirlemek,</a:t>
            </a:r>
          </a:p>
          <a:p>
            <a:pPr lvl="1" algn="just" fontAlgn="base"/>
            <a:r>
              <a:rPr lang="tr-TR" dirty="0"/>
              <a:t>Öğrencilerin başarılarını etkileyen </a:t>
            </a:r>
            <a:r>
              <a:rPr lang="tr-TR" dirty="0" err="1"/>
              <a:t>duyuşsal</a:t>
            </a:r>
            <a:r>
              <a:rPr lang="tr-TR" dirty="0"/>
              <a:t> özellikleri, aile ve okul özelliklerini ortaya koymak,</a:t>
            </a:r>
          </a:p>
          <a:p>
            <a:pPr lvl="1" algn="just" fontAlgn="base"/>
            <a:r>
              <a:rPr lang="tr-TR" dirty="0"/>
              <a:t>Öğrencilerin puanlarının karşılık geldiği yeterlik düzeylerinin olduğu ve puanların anlam kazandığı bir değerlendirme sistemi kurmak,</a:t>
            </a:r>
          </a:p>
          <a:p>
            <a:pPr lvl="1" algn="just" fontAlgn="base"/>
            <a:r>
              <a:rPr lang="tr-TR" dirty="0"/>
              <a:t>4. Yeterlik düzeylerinin belirlenmesinden sonra periyodik olarak uygulanacak bu çalışma ile süreç içerisinde öğrencilerin gelişim ve değişimlerini, bu gelişim ve değişimlerin eğitim sistemindeki yansımalarını ortaya koyabilmektir.</a:t>
            </a:r>
          </a:p>
          <a:p>
            <a:pPr algn="just"/>
            <a:endParaRPr lang="tr-TR" dirty="0"/>
          </a:p>
        </p:txBody>
      </p:sp>
    </p:spTree>
    <p:extLst>
      <p:ext uri="{BB962C8B-B14F-4D97-AF65-F5344CB8AC3E}">
        <p14:creationId xmlns:p14="http://schemas.microsoft.com/office/powerpoint/2010/main" val="3731281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Bu Projeye Neden İhtiyaç Duyuldu?</a:t>
            </a:r>
            <a:endParaRPr lang="tr-TR" dirty="0"/>
          </a:p>
        </p:txBody>
      </p:sp>
      <p:sp>
        <p:nvSpPr>
          <p:cNvPr id="3" name="İçerik Yer Tutucusu 2"/>
          <p:cNvSpPr>
            <a:spLocks noGrp="1"/>
          </p:cNvSpPr>
          <p:nvPr>
            <p:ph idx="1"/>
          </p:nvPr>
        </p:nvSpPr>
        <p:spPr/>
        <p:txBody>
          <a:bodyPr/>
          <a:lstStyle/>
          <a:p>
            <a:pPr algn="just" fontAlgn="base"/>
            <a:r>
              <a:rPr lang="tr-TR" dirty="0" smtClean="0"/>
              <a:t>Öğrencilerin </a:t>
            </a:r>
            <a:r>
              <a:rPr lang="tr-TR" dirty="0"/>
              <a:t>üst düzey zihinsel özelliklerini ölçmeyi ve ülkelerin eğitim politikalarına yön vermeyi amaçlayan, Türkiye’nin de katıldığı PISA gibi sınavlar uluslararası düzeyde yapılmaktadır. </a:t>
            </a:r>
            <a:endParaRPr lang="tr-TR" dirty="0" smtClean="0"/>
          </a:p>
          <a:p>
            <a:pPr algn="just" fontAlgn="base"/>
            <a:endParaRPr lang="tr-TR" dirty="0"/>
          </a:p>
          <a:p>
            <a:pPr algn="just" fontAlgn="base"/>
            <a:r>
              <a:rPr lang="tr-TR" dirty="0" smtClean="0"/>
              <a:t>Bu </a:t>
            </a:r>
            <a:r>
              <a:rPr lang="tr-TR" dirty="0"/>
              <a:t>tür sınavlar, birçok ülkede uygulandığı için ortak bir çerçeve kullanılmaktadır. Bu nedenle ulusal düzeyde geliştirilen ve uygulanan bir sınava ihtiyaç duyulmaktadır. </a:t>
            </a:r>
          </a:p>
          <a:p>
            <a:pPr marL="0" indent="0">
              <a:buNone/>
            </a:pPr>
            <a:r>
              <a:rPr lang="tr-TR" dirty="0" smtClean="0"/>
              <a:t/>
            </a:r>
            <a:br>
              <a:rPr lang="tr-TR" dirty="0" smtClean="0"/>
            </a:br>
            <a:endParaRPr lang="tr-TR" dirty="0"/>
          </a:p>
        </p:txBody>
      </p:sp>
    </p:spTree>
    <p:extLst>
      <p:ext uri="{BB962C8B-B14F-4D97-AF65-F5344CB8AC3E}">
        <p14:creationId xmlns:p14="http://schemas.microsoft.com/office/powerpoint/2010/main" val="1527385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algn="just"/>
            <a:r>
              <a:rPr lang="tr-TR" dirty="0" smtClean="0"/>
              <a:t>ABİDE projesi Fen, Matematik, Türkçe ve Sosyal Bilgiler alanlarında uygulanmıştır. Türkçe dersinde okuma becerilerine </a:t>
            </a:r>
            <a:r>
              <a:rPr lang="tr-TR" smtClean="0"/>
              <a:t>odaklanılmıştır.</a:t>
            </a:r>
          </a:p>
          <a:p>
            <a:pPr algn="just"/>
            <a:endParaRPr lang="tr-TR" dirty="0" smtClean="0"/>
          </a:p>
          <a:p>
            <a:pPr algn="just"/>
            <a:r>
              <a:rPr lang="tr-TR" dirty="0" smtClean="0"/>
              <a:t>İleriki yıllarda, yazma becerisinin de ölçülmesi amaçlanmaktadır.</a:t>
            </a:r>
          </a:p>
          <a:p>
            <a:pPr algn="just"/>
            <a:endParaRPr lang="tr-TR" dirty="0" smtClean="0"/>
          </a:p>
          <a:p>
            <a:pPr algn="just"/>
            <a:r>
              <a:rPr lang="tr-TR" dirty="0" smtClean="0"/>
              <a:t>İlkokul ve ortaöğretim düzeyinde de izleme yapmaya olanak sağlayacak çalışmaların da yapılması planlanmaktadır.</a:t>
            </a:r>
            <a:endParaRPr lang="tr-TR" dirty="0"/>
          </a:p>
        </p:txBody>
      </p:sp>
    </p:spTree>
    <p:extLst>
      <p:ext uri="{BB962C8B-B14F-4D97-AF65-F5344CB8AC3E}">
        <p14:creationId xmlns:p14="http://schemas.microsoft.com/office/powerpoint/2010/main" val="29942885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Başarı ile İlişkili Diğer Özellikler</a:t>
            </a:r>
            <a:endParaRPr lang="tr-TR" b="1"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178369185"/>
              </p:ext>
            </p:extLst>
          </p:nvPr>
        </p:nvGraphicFramePr>
        <p:xfrm>
          <a:off x="969819" y="2170112"/>
          <a:ext cx="10141527" cy="2586038"/>
        </p:xfrm>
        <a:graphic>
          <a:graphicData uri="http://schemas.openxmlformats.org/drawingml/2006/table">
            <a:tbl>
              <a:tblPr firstRow="1" firstCol="1" bandRow="1">
                <a:tableStyleId>{9D7B26C5-4107-4FEC-AEDC-1716B250A1EF}</a:tableStyleId>
              </a:tblPr>
              <a:tblGrid>
                <a:gridCol w="3379763">
                  <a:extLst>
                    <a:ext uri="{9D8B030D-6E8A-4147-A177-3AD203B41FA5}">
                      <a16:colId xmlns:a16="http://schemas.microsoft.com/office/drawing/2014/main" val="2638694307"/>
                    </a:ext>
                  </a:extLst>
                </a:gridCol>
                <a:gridCol w="3380882">
                  <a:extLst>
                    <a:ext uri="{9D8B030D-6E8A-4147-A177-3AD203B41FA5}">
                      <a16:colId xmlns:a16="http://schemas.microsoft.com/office/drawing/2014/main" val="2077135551"/>
                    </a:ext>
                  </a:extLst>
                </a:gridCol>
                <a:gridCol w="3380882">
                  <a:extLst>
                    <a:ext uri="{9D8B030D-6E8A-4147-A177-3AD203B41FA5}">
                      <a16:colId xmlns:a16="http://schemas.microsoft.com/office/drawing/2014/main" val="1100424743"/>
                    </a:ext>
                  </a:extLst>
                </a:gridCol>
              </a:tblGrid>
              <a:tr h="254000">
                <a:tc>
                  <a:txBody>
                    <a:bodyPr/>
                    <a:lstStyle/>
                    <a:p>
                      <a:pPr algn="ctr">
                        <a:lnSpc>
                          <a:spcPct val="107000"/>
                        </a:lnSpc>
                        <a:spcAft>
                          <a:spcPts val="0"/>
                        </a:spcAft>
                        <a:tabLst>
                          <a:tab pos="3674745" algn="l"/>
                        </a:tabLst>
                      </a:pPr>
                      <a:r>
                        <a:rPr lang="tr-TR" sz="1100" b="1" dirty="0">
                          <a:effectLst/>
                        </a:rPr>
                        <a:t>Öğrenci Özellikleri</a:t>
                      </a:r>
                      <a:endParaRPr lang="tr-TR"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3674745" algn="l"/>
                        </a:tabLst>
                      </a:pPr>
                      <a:r>
                        <a:rPr lang="tr-TR" sz="1100" b="1" dirty="0">
                          <a:effectLst/>
                        </a:rPr>
                        <a:t>Öğretmen Özellikleri</a:t>
                      </a:r>
                      <a:endParaRPr lang="tr-TR"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tabLst>
                          <a:tab pos="3674745" algn="l"/>
                        </a:tabLst>
                      </a:pPr>
                      <a:r>
                        <a:rPr lang="tr-TR" sz="1100" b="1" dirty="0">
                          <a:effectLst/>
                        </a:rPr>
                        <a:t>Okul Özellikleri</a:t>
                      </a:r>
                      <a:endParaRPr lang="tr-TR"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78062852"/>
                  </a:ext>
                </a:extLst>
              </a:tr>
              <a:tr h="0">
                <a:tc>
                  <a:txBody>
                    <a:bodyPr/>
                    <a:lstStyle/>
                    <a:p>
                      <a:pPr>
                        <a:lnSpc>
                          <a:spcPct val="107000"/>
                        </a:lnSpc>
                        <a:spcAft>
                          <a:spcPts val="0"/>
                        </a:spcAft>
                        <a:tabLst>
                          <a:tab pos="3674745" algn="l"/>
                        </a:tabLst>
                      </a:pPr>
                      <a:r>
                        <a:rPr lang="tr-TR" sz="1100" b="0" dirty="0">
                          <a:effectLst/>
                        </a:rPr>
                        <a:t>Anne Eğitim Düzeyi </a:t>
                      </a:r>
                    </a:p>
                    <a:p>
                      <a:pPr>
                        <a:lnSpc>
                          <a:spcPct val="107000"/>
                        </a:lnSpc>
                        <a:spcAft>
                          <a:spcPts val="0"/>
                        </a:spcAft>
                        <a:tabLst>
                          <a:tab pos="3674745" algn="l"/>
                        </a:tabLst>
                      </a:pPr>
                      <a:r>
                        <a:rPr lang="tr-TR" sz="1100" b="0" dirty="0">
                          <a:effectLst/>
                        </a:rPr>
                        <a:t>Sosyoekonomik Düzey </a:t>
                      </a:r>
                    </a:p>
                    <a:p>
                      <a:pPr>
                        <a:lnSpc>
                          <a:spcPct val="107000"/>
                        </a:lnSpc>
                        <a:spcAft>
                          <a:spcPts val="0"/>
                        </a:spcAft>
                        <a:tabLst>
                          <a:tab pos="3674745" algn="l"/>
                        </a:tabLst>
                      </a:pPr>
                      <a:r>
                        <a:rPr lang="tr-TR" sz="1100" b="0" dirty="0">
                          <a:effectLst/>
                        </a:rPr>
                        <a:t>Eğitim Hedefi </a:t>
                      </a:r>
                    </a:p>
                    <a:p>
                      <a:pPr>
                        <a:lnSpc>
                          <a:spcPct val="107000"/>
                        </a:lnSpc>
                        <a:spcAft>
                          <a:spcPts val="0"/>
                        </a:spcAft>
                        <a:tabLst>
                          <a:tab pos="3674745" algn="l"/>
                        </a:tabLst>
                      </a:pPr>
                      <a:r>
                        <a:rPr lang="tr-TR" sz="1100" b="0" dirty="0">
                          <a:effectLst/>
                        </a:rPr>
                        <a:t>Evdeki Kitap Sayısı </a:t>
                      </a:r>
                    </a:p>
                    <a:p>
                      <a:pPr>
                        <a:lnSpc>
                          <a:spcPct val="107000"/>
                        </a:lnSpc>
                        <a:spcAft>
                          <a:spcPts val="0"/>
                        </a:spcAft>
                        <a:tabLst>
                          <a:tab pos="3674745" algn="l"/>
                        </a:tabLst>
                      </a:pPr>
                      <a:r>
                        <a:rPr lang="tr-TR" sz="1100" b="0" dirty="0">
                          <a:effectLst/>
                        </a:rPr>
                        <a:t>Destekleme ve Yetiştirme Kurslarına Katılma Durumu </a:t>
                      </a:r>
                    </a:p>
                    <a:p>
                      <a:pPr>
                        <a:lnSpc>
                          <a:spcPct val="107000"/>
                        </a:lnSpc>
                        <a:spcAft>
                          <a:spcPts val="0"/>
                        </a:spcAft>
                        <a:tabLst>
                          <a:tab pos="3674745" algn="l"/>
                        </a:tabLst>
                      </a:pPr>
                      <a:r>
                        <a:rPr lang="tr-TR" sz="1100" b="0" dirty="0">
                          <a:effectLst/>
                        </a:rPr>
                        <a:t>Okula Yönelik Tutum </a:t>
                      </a:r>
                    </a:p>
                    <a:p>
                      <a:pPr>
                        <a:lnSpc>
                          <a:spcPct val="107000"/>
                        </a:lnSpc>
                        <a:spcAft>
                          <a:spcPts val="0"/>
                        </a:spcAft>
                        <a:tabLst>
                          <a:tab pos="3674745" algn="l"/>
                        </a:tabLst>
                      </a:pPr>
                      <a:r>
                        <a:rPr lang="tr-TR" sz="1100" b="0" dirty="0">
                          <a:effectLst/>
                        </a:rPr>
                        <a:t>Aile İlgisi ve Aile Baskısı </a:t>
                      </a:r>
                    </a:p>
                    <a:p>
                      <a:pPr>
                        <a:lnSpc>
                          <a:spcPct val="107000"/>
                        </a:lnSpc>
                        <a:spcAft>
                          <a:spcPts val="0"/>
                        </a:spcAft>
                        <a:tabLst>
                          <a:tab pos="3674745" algn="l"/>
                        </a:tabLst>
                      </a:pPr>
                      <a:r>
                        <a:rPr lang="tr-TR" sz="1100" b="0" dirty="0">
                          <a:effectLst/>
                        </a:rPr>
                        <a:t>Akran Zorbalığına Maruz Kalma Durumu (İndisi) </a:t>
                      </a:r>
                    </a:p>
                    <a:p>
                      <a:pPr>
                        <a:lnSpc>
                          <a:spcPct val="107000"/>
                        </a:lnSpc>
                        <a:spcAft>
                          <a:spcPts val="0"/>
                        </a:spcAft>
                        <a:tabLst>
                          <a:tab pos="3674745" algn="l"/>
                        </a:tabLst>
                      </a:pPr>
                      <a:r>
                        <a:rPr lang="tr-TR" sz="1100" b="0" dirty="0">
                          <a:effectLst/>
                        </a:rPr>
                        <a:t>Öğrenci Görüşlerine Göre Öğretmenlerin Ödev Verme Sıklığı </a:t>
                      </a:r>
                      <a:r>
                        <a:rPr lang="tr-TR" sz="1100" b="0" dirty="0" smtClean="0">
                          <a:effectLst/>
                        </a:rPr>
                        <a:t>ve Öğrencilerin </a:t>
                      </a:r>
                      <a:r>
                        <a:rPr lang="tr-TR" sz="1100" b="0" dirty="0">
                          <a:effectLst/>
                        </a:rPr>
                        <a:t>Ödevler İçin Harcadıkları Süre </a:t>
                      </a:r>
                    </a:p>
                    <a:p>
                      <a:pPr>
                        <a:lnSpc>
                          <a:spcPct val="107000"/>
                        </a:lnSpc>
                        <a:spcAft>
                          <a:spcPts val="0"/>
                        </a:spcAft>
                        <a:tabLst>
                          <a:tab pos="3674745" algn="l"/>
                        </a:tabLst>
                      </a:pPr>
                      <a:r>
                        <a:rPr lang="tr-TR" sz="1100" b="0" dirty="0">
                          <a:effectLst/>
                        </a:rPr>
                        <a:t>Derse Verilen Değer, Dersten Hoşlanma ve Derse İlişkin Öz-yeterlik </a:t>
                      </a:r>
                      <a:endParaRPr lang="tr-TR"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tabLst>
                          <a:tab pos="3674745" algn="l"/>
                        </a:tabLst>
                      </a:pPr>
                      <a:r>
                        <a:rPr lang="tr-TR" sz="1100" dirty="0">
                          <a:effectLst/>
                        </a:rPr>
                        <a:t>Öğretmenin Eğitim Düzeyi </a:t>
                      </a:r>
                    </a:p>
                    <a:p>
                      <a:pPr>
                        <a:lnSpc>
                          <a:spcPct val="107000"/>
                        </a:lnSpc>
                        <a:spcAft>
                          <a:spcPts val="0"/>
                        </a:spcAft>
                        <a:tabLst>
                          <a:tab pos="3674745" algn="l"/>
                        </a:tabLst>
                      </a:pPr>
                      <a:r>
                        <a:rPr lang="tr-TR" sz="1100" dirty="0">
                          <a:effectLst/>
                        </a:rPr>
                        <a:t>Öğretmenlerin Genel Çalışma Süresi ve Mevcut Okulda Çalışma Süresi </a:t>
                      </a:r>
                    </a:p>
                    <a:p>
                      <a:pPr>
                        <a:lnSpc>
                          <a:spcPct val="107000"/>
                        </a:lnSpc>
                        <a:spcAft>
                          <a:spcPts val="0"/>
                        </a:spcAft>
                        <a:tabLst>
                          <a:tab pos="3674745" algn="l"/>
                        </a:tabLst>
                      </a:pPr>
                      <a:r>
                        <a:rPr lang="tr-TR" sz="1100" dirty="0">
                          <a:effectLst/>
                        </a:rPr>
                        <a:t>Öğretmenlerin Eğitim Düzeyi ve Kıdeminin Birlikte Ele Alınması </a:t>
                      </a:r>
                    </a:p>
                    <a:p>
                      <a:pPr>
                        <a:lnSpc>
                          <a:spcPct val="107000"/>
                        </a:lnSpc>
                        <a:spcAft>
                          <a:spcPts val="0"/>
                        </a:spcAft>
                        <a:tabLst>
                          <a:tab pos="3674745" algn="l"/>
                        </a:tabLst>
                      </a:pPr>
                      <a:r>
                        <a:rPr lang="tr-TR" sz="1100" dirty="0">
                          <a:effectLst/>
                        </a:rPr>
                        <a:t>Öğretmenlerin Mesleki Gelişim Etkinliklerine Katılım Durumları </a:t>
                      </a:r>
                    </a:p>
                    <a:p>
                      <a:pPr>
                        <a:lnSpc>
                          <a:spcPct val="107000"/>
                        </a:lnSpc>
                        <a:spcAft>
                          <a:spcPts val="0"/>
                        </a:spcAft>
                        <a:tabLst>
                          <a:tab pos="3674745" algn="l"/>
                        </a:tabLst>
                      </a:pPr>
                      <a:r>
                        <a:rPr lang="tr-TR" sz="1100" dirty="0">
                          <a:effectLst/>
                        </a:rPr>
                        <a:t>Mesleki Gelişim İndisi </a:t>
                      </a:r>
                    </a:p>
                    <a:p>
                      <a:pPr>
                        <a:lnSpc>
                          <a:spcPct val="107000"/>
                        </a:lnSpc>
                        <a:spcAft>
                          <a:spcPts val="0"/>
                        </a:spcAft>
                        <a:tabLst>
                          <a:tab pos="3674745" algn="l"/>
                        </a:tabLst>
                      </a:pPr>
                      <a:r>
                        <a:rPr lang="tr-TR" sz="1100" dirty="0">
                          <a:effectLst/>
                        </a:rPr>
                        <a:t>Öğretmenlerin Mesleki Yeterlik Algısı ve Mesleki Doyumu </a:t>
                      </a:r>
                    </a:p>
                    <a:p>
                      <a:pPr>
                        <a:lnSpc>
                          <a:spcPct val="107000"/>
                        </a:lnSpc>
                        <a:spcAft>
                          <a:spcPts val="0"/>
                        </a:spcAft>
                        <a:tabLst>
                          <a:tab pos="3674745" algn="l"/>
                        </a:tabLst>
                      </a:pPr>
                      <a:r>
                        <a:rPr lang="tr-TR" sz="1100" dirty="0">
                          <a:effectLst/>
                        </a:rPr>
                        <a:t>Öğretmenlerin Girmiş Oldukları Derslere İlişkin Görüşleri </a:t>
                      </a:r>
                    </a:p>
                    <a:p>
                      <a:pPr>
                        <a:lnSpc>
                          <a:spcPct val="107000"/>
                        </a:lnSpc>
                        <a:spcAft>
                          <a:spcPts val="0"/>
                        </a:spcAft>
                        <a:tabLst>
                          <a:tab pos="3674745" algn="l"/>
                        </a:tabLst>
                      </a:pPr>
                      <a:r>
                        <a:rPr lang="tr-TR" sz="1100" dirty="0">
                          <a:effectLst/>
                        </a:rPr>
                        <a:t>Öğretmenlerin Ödev Verme Sıklığı ve Ödevlerle İlgili Öğrencilere Geribildirimde Bulunma Durumları </a:t>
                      </a:r>
                    </a:p>
                    <a:p>
                      <a:pPr>
                        <a:lnSpc>
                          <a:spcPct val="107000"/>
                        </a:lnSpc>
                        <a:spcAft>
                          <a:spcPts val="0"/>
                        </a:spcAft>
                        <a:tabLst>
                          <a:tab pos="3674745" algn="l"/>
                        </a:tabLst>
                      </a:pPr>
                      <a:r>
                        <a:rPr lang="tr-TR" sz="1100" dirty="0">
                          <a:effectLst/>
                        </a:rPr>
                        <a:t>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tabLst>
                          <a:tab pos="3674745" algn="l"/>
                        </a:tabLst>
                      </a:pPr>
                      <a:r>
                        <a:rPr lang="tr-TR" sz="1100" dirty="0">
                          <a:effectLst/>
                        </a:rPr>
                        <a:t>Okul Türü</a:t>
                      </a:r>
                    </a:p>
                    <a:p>
                      <a:pPr>
                        <a:lnSpc>
                          <a:spcPct val="107000"/>
                        </a:lnSpc>
                        <a:spcAft>
                          <a:spcPts val="0"/>
                        </a:spcAft>
                        <a:tabLst>
                          <a:tab pos="3674745" algn="l"/>
                        </a:tabLst>
                      </a:pPr>
                      <a:r>
                        <a:rPr lang="tr-TR" sz="1100" dirty="0">
                          <a:effectLst/>
                        </a:rPr>
                        <a:t>Sekizinci Sınıf Ortalama Sınıf Mevcudu </a:t>
                      </a:r>
                    </a:p>
                    <a:p>
                      <a:pPr>
                        <a:lnSpc>
                          <a:spcPct val="107000"/>
                        </a:lnSpc>
                        <a:spcAft>
                          <a:spcPts val="0"/>
                        </a:spcAft>
                        <a:tabLst>
                          <a:tab pos="3674745" algn="l"/>
                        </a:tabLst>
                      </a:pPr>
                      <a:r>
                        <a:rPr lang="tr-TR" sz="1100" dirty="0">
                          <a:effectLst/>
                        </a:rPr>
                        <a:t>Okulda Kütüphane Olup Olmama Durumu </a:t>
                      </a:r>
                    </a:p>
                    <a:p>
                      <a:pPr>
                        <a:lnSpc>
                          <a:spcPct val="107000"/>
                        </a:lnSpc>
                        <a:spcAft>
                          <a:spcPts val="0"/>
                        </a:spcAft>
                        <a:tabLst>
                          <a:tab pos="3674745" algn="l"/>
                        </a:tabLst>
                      </a:pPr>
                      <a:r>
                        <a:rPr lang="tr-TR" sz="1100" dirty="0">
                          <a:effectLst/>
                        </a:rPr>
                        <a:t>Okulun Bulunduğu Yer</a:t>
                      </a:r>
                    </a:p>
                    <a:p>
                      <a:pPr>
                        <a:lnSpc>
                          <a:spcPct val="107000"/>
                        </a:lnSpc>
                        <a:spcAft>
                          <a:spcPts val="0"/>
                        </a:spcAft>
                        <a:tabLst>
                          <a:tab pos="3674745" algn="l"/>
                        </a:tabLst>
                      </a:pPr>
                      <a:r>
                        <a:rPr lang="tr-TR" sz="1100" dirty="0">
                          <a:effectLst/>
                        </a:rPr>
                        <a:t> Sekizinci Sınıf Öğrencilerin Sayısı ve Okul Büyüklüğü </a:t>
                      </a:r>
                    </a:p>
                    <a:p>
                      <a:pPr>
                        <a:lnSpc>
                          <a:spcPct val="107000"/>
                        </a:lnSpc>
                        <a:spcAft>
                          <a:spcPts val="0"/>
                        </a:spcAft>
                        <a:tabLst>
                          <a:tab pos="3674745" algn="l"/>
                        </a:tabLst>
                      </a:pPr>
                      <a:r>
                        <a:rPr lang="tr-TR" sz="1100" dirty="0">
                          <a:effectLst/>
                        </a:rPr>
                        <a:t>Öğrenci Kaynaklı ve Öğrenci Kaynaklı Olmayan Sorunlar</a:t>
                      </a:r>
                    </a:p>
                    <a:p>
                      <a:pPr>
                        <a:lnSpc>
                          <a:spcPct val="107000"/>
                        </a:lnSpc>
                        <a:spcAft>
                          <a:spcPts val="0"/>
                        </a:spcAft>
                        <a:tabLst>
                          <a:tab pos="3674745" algn="l"/>
                        </a:tabLst>
                      </a:pPr>
                      <a:r>
                        <a:rPr lang="tr-TR" sz="1100" dirty="0">
                          <a:effectLst/>
                        </a:rPr>
                        <a:t>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18817055"/>
                  </a:ext>
                </a:extLst>
              </a:tr>
            </a:tbl>
          </a:graphicData>
        </a:graphic>
      </p:graphicFrame>
    </p:spTree>
    <p:extLst>
      <p:ext uri="{BB962C8B-B14F-4D97-AF65-F5344CB8AC3E}">
        <p14:creationId xmlns:p14="http://schemas.microsoft.com/office/powerpoint/2010/main" val="1083662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Çalışmanın İçeriği</a:t>
            </a:r>
            <a:endParaRPr lang="tr-TR" b="1" dirty="0"/>
          </a:p>
        </p:txBody>
      </p:sp>
      <p:sp>
        <p:nvSpPr>
          <p:cNvPr id="3" name="İçerik Yer Tutucusu 2"/>
          <p:cNvSpPr>
            <a:spLocks noGrp="1"/>
          </p:cNvSpPr>
          <p:nvPr>
            <p:ph idx="1"/>
          </p:nvPr>
        </p:nvSpPr>
        <p:spPr/>
        <p:txBody>
          <a:bodyPr>
            <a:normAutofit fontScale="92500" lnSpcReduction="20000"/>
          </a:bodyPr>
          <a:lstStyle/>
          <a:p>
            <a:pPr lvl="0" fontAlgn="base"/>
            <a:r>
              <a:rPr lang="tr-TR" b="1" dirty="0"/>
              <a:t>Açık Uçlu Soru Yazma Eğitimleri</a:t>
            </a:r>
            <a:endParaRPr lang="tr-TR" dirty="0"/>
          </a:p>
          <a:p>
            <a:pPr lvl="1" fontAlgn="base"/>
            <a:r>
              <a:rPr lang="tr-TR" dirty="0"/>
              <a:t>Proje kapsamında soru yazarlarına akademisyenler tarafından “açık uçlu soru yazma” eğitimleri verilmiştir</a:t>
            </a:r>
            <a:r>
              <a:rPr lang="tr-TR" dirty="0" smtClean="0"/>
              <a:t>.</a:t>
            </a:r>
          </a:p>
          <a:p>
            <a:pPr marL="457200" lvl="1" indent="0" fontAlgn="base">
              <a:buNone/>
            </a:pPr>
            <a:endParaRPr lang="tr-TR" dirty="0"/>
          </a:p>
          <a:p>
            <a:pPr lvl="0" fontAlgn="base"/>
            <a:r>
              <a:rPr lang="tr-TR" b="1" dirty="0"/>
              <a:t> ABİDE Değerlendirme Çerçevesi</a:t>
            </a:r>
            <a:endParaRPr lang="tr-TR" dirty="0"/>
          </a:p>
          <a:p>
            <a:pPr lvl="1" algn="just" fontAlgn="base"/>
            <a:r>
              <a:rPr lang="tr-TR" dirty="0"/>
              <a:t>Öğrencilerin okul yaşamında öğrendiklerini, gündelik yaşam durumlarına aktarma </a:t>
            </a:r>
            <a:r>
              <a:rPr lang="tr-TR" dirty="0" smtClean="0"/>
              <a:t>becerileri </a:t>
            </a:r>
            <a:r>
              <a:rPr lang="tr-TR" dirty="0"/>
              <a:t>ve herhangi bir problem durumuyla karşılaştıklarında bunları çözme </a:t>
            </a:r>
            <a:r>
              <a:rPr lang="tr-TR" dirty="0" smtClean="0"/>
              <a:t>becerileri ölçülmektedir.</a:t>
            </a:r>
          </a:p>
          <a:p>
            <a:pPr lvl="1" algn="just" fontAlgn="base"/>
            <a:r>
              <a:rPr lang="tr-TR" dirty="0" smtClean="0"/>
              <a:t>Öğrencilerin </a:t>
            </a:r>
            <a:r>
              <a:rPr lang="tr-TR" dirty="0"/>
              <a:t>akademik başarılarını etkileyen faktörlerin araştırılması amacıyla “Akademik Becerilerin İzlenmesi ve Değerlendirilmesi”(ABİDE) çalışması Ölçme Değerlendirme ve Sınav Hizmetleri Genel Müdürlüğü</a:t>
            </a:r>
            <a:r>
              <a:rPr lang="tr-TR" dirty="0" smtClean="0"/>
              <a:t>’nce </a:t>
            </a:r>
            <a:r>
              <a:rPr lang="tr-TR" dirty="0"/>
              <a:t>yürütülmektedir. </a:t>
            </a:r>
            <a:endParaRPr lang="tr-TR" dirty="0" smtClean="0"/>
          </a:p>
          <a:p>
            <a:pPr lvl="1" algn="just" fontAlgn="base"/>
            <a:r>
              <a:rPr lang="tr-TR" dirty="0" smtClean="0"/>
              <a:t>ABİDE </a:t>
            </a:r>
            <a:r>
              <a:rPr lang="tr-TR" dirty="0"/>
              <a:t>kapsamında, 3 Haziran 2015 tarihinde, Ankara’da tesadüfi olarak seçilen 26 ortaokulda yaklaşık 5000 öğrenci ile gerçekleştirilen pilot uygulama sonrasında, 2016 Nisan-Mayıs aylarında 81 ilden seçilen yaklaşık 38000 öğrenciden oluşan örneklem üzerinde esas uygulama yapılmıştır.</a:t>
            </a:r>
          </a:p>
          <a:p>
            <a:endParaRPr lang="tr-TR" dirty="0"/>
          </a:p>
        </p:txBody>
      </p:sp>
    </p:spTree>
    <p:extLst>
      <p:ext uri="{BB962C8B-B14F-4D97-AF65-F5344CB8AC3E}">
        <p14:creationId xmlns:p14="http://schemas.microsoft.com/office/powerpoint/2010/main" val="4791083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ABİDE Uygulama Süreci</a:t>
            </a:r>
            <a:endParaRPr lang="tr-TR" b="1" dirty="0"/>
          </a:p>
        </p:txBody>
      </p:sp>
      <p:sp>
        <p:nvSpPr>
          <p:cNvPr id="3" name="İçerik Yer Tutucusu 2"/>
          <p:cNvSpPr>
            <a:spLocks noGrp="1"/>
          </p:cNvSpPr>
          <p:nvPr>
            <p:ph idx="1"/>
          </p:nvPr>
        </p:nvSpPr>
        <p:spPr/>
        <p:txBody>
          <a:bodyPr>
            <a:normAutofit fontScale="62500" lnSpcReduction="20000"/>
          </a:bodyPr>
          <a:lstStyle/>
          <a:p>
            <a:pPr lvl="0" fontAlgn="base"/>
            <a:r>
              <a:rPr lang="tr-TR" b="1" dirty="0"/>
              <a:t>Soruların Hazırlanması</a:t>
            </a:r>
            <a:endParaRPr lang="tr-TR" dirty="0"/>
          </a:p>
          <a:p>
            <a:pPr lvl="1" algn="just" fontAlgn="base"/>
            <a:r>
              <a:rPr lang="tr-TR" dirty="0"/>
              <a:t>Proje kapsamında farklı madde formatları kullanılarak sorular (açık uçlu sorular, çoktan seçmeli sorular, karmaşık çoktan seçmeli sorular) hazırlanmıştır. Alan uzmanlarının hazırladığı sorular ölçme-değerlendirme uzmanları ve dil uzmanları tarafından gözden geçirildikten sonra akademik </a:t>
            </a:r>
            <a:r>
              <a:rPr lang="tr-TR" dirty="0" smtClean="0"/>
              <a:t>redaksiyon yapılmış ve </a:t>
            </a:r>
            <a:r>
              <a:rPr lang="tr-TR" dirty="0"/>
              <a:t>sorulara son hali verilmiştir.</a:t>
            </a:r>
          </a:p>
          <a:p>
            <a:pPr lvl="0" algn="just" fontAlgn="base"/>
            <a:r>
              <a:rPr lang="tr-TR" b="1" dirty="0"/>
              <a:t> Anketlerin Hazırlanması</a:t>
            </a:r>
            <a:endParaRPr lang="tr-TR" dirty="0"/>
          </a:p>
          <a:p>
            <a:pPr lvl="1" algn="just" fontAlgn="base"/>
            <a:r>
              <a:rPr lang="tr-TR" dirty="0"/>
              <a:t>Proje kapsamında okul yöneticileri, öğretmen ve öğrencilere yönelik anketler hazırlanmış ve öğrencilerin başarılarını etkileyen farklı faktörler ortaya konulmuştur. Böylece bu anketler yoluyla bütüncül bir değerlendirme yapılmış ve öğrencilere nitelikli geribildirimler verilmesi için çalışmalar yürütülmüştür.</a:t>
            </a:r>
          </a:p>
          <a:p>
            <a:pPr lvl="0" algn="just" fontAlgn="base"/>
            <a:r>
              <a:rPr lang="tr-TR" b="1" dirty="0"/>
              <a:t> </a:t>
            </a:r>
            <a:r>
              <a:rPr lang="tr-TR" b="1" dirty="0" err="1"/>
              <a:t>Puanlayıcı</a:t>
            </a:r>
            <a:r>
              <a:rPr lang="tr-TR" b="1" dirty="0"/>
              <a:t> Yazılımının Geliştirilmesi</a:t>
            </a:r>
            <a:endParaRPr lang="tr-TR" dirty="0"/>
          </a:p>
          <a:p>
            <a:pPr lvl="1" algn="just" fontAlgn="base"/>
            <a:r>
              <a:rPr lang="tr-TR" dirty="0"/>
              <a:t>Pilot uygulama ve esas uygulamada kullanılan açık uçlu soruların değerlendirilmesi bu yazılım aracılığıyla bilgisayar ortamında yapılmıştır.</a:t>
            </a:r>
          </a:p>
          <a:p>
            <a:pPr lvl="0" algn="just" fontAlgn="base"/>
            <a:r>
              <a:rPr lang="tr-TR" b="1" dirty="0"/>
              <a:t> Pilot Uygulama</a:t>
            </a:r>
            <a:endParaRPr lang="tr-TR" dirty="0"/>
          </a:p>
          <a:p>
            <a:pPr lvl="1" algn="just" fontAlgn="base"/>
            <a:r>
              <a:rPr lang="tr-TR" dirty="0"/>
              <a:t>Projenin pilot uygulaması Ankara’da tesadüfi olarak seçilen 26 ortaokulda yaklaşık 5000 öğrenciyle 3 Haziran 2015 tarihinde gerçekleştirilmiştir.</a:t>
            </a:r>
          </a:p>
          <a:p>
            <a:pPr lvl="0" algn="just" fontAlgn="base"/>
            <a:r>
              <a:rPr lang="tr-TR" b="1" dirty="0"/>
              <a:t> Esas Uygulama</a:t>
            </a:r>
            <a:endParaRPr lang="tr-TR" dirty="0"/>
          </a:p>
          <a:p>
            <a:pPr lvl="1" algn="just" fontAlgn="base"/>
            <a:r>
              <a:rPr lang="tr-TR" dirty="0"/>
              <a:t>ABİDE esas uygulaması 2016 Nisan-Mayıs aylarında, her bir il için seçilen örneklem üzerinde, 81 ilde gerçekleştirilmiştir. Esas uygulama öncesinde test uygulama kılavuzları (test el kitapları) geliştirilmiş ve test uygulamada görev alacak Milli Eğitim Bakanlığı personeline test uygulama esaslarına ilişkin eğitim verilmiştir.</a:t>
            </a:r>
          </a:p>
          <a:p>
            <a:pPr algn="just"/>
            <a:endParaRPr lang="tr-TR" dirty="0"/>
          </a:p>
        </p:txBody>
      </p:sp>
    </p:spTree>
    <p:extLst>
      <p:ext uri="{BB962C8B-B14F-4D97-AF65-F5344CB8AC3E}">
        <p14:creationId xmlns:p14="http://schemas.microsoft.com/office/powerpoint/2010/main" val="39046260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KAYNAKLAR</a:t>
            </a:r>
            <a:endParaRPr lang="tr-TR" b="1" dirty="0"/>
          </a:p>
        </p:txBody>
      </p:sp>
      <p:sp>
        <p:nvSpPr>
          <p:cNvPr id="3" name="İçerik Yer Tutucusu 2"/>
          <p:cNvSpPr>
            <a:spLocks noGrp="1"/>
          </p:cNvSpPr>
          <p:nvPr>
            <p:ph idx="1"/>
          </p:nvPr>
        </p:nvSpPr>
        <p:spPr/>
        <p:txBody>
          <a:bodyPr/>
          <a:lstStyle/>
          <a:p>
            <a:pPr marL="0" indent="0" algn="just">
              <a:buNone/>
            </a:pPr>
            <a:r>
              <a:rPr lang="tr-TR" dirty="0" smtClean="0"/>
              <a:t>Milli Eğitim Bakanlığı, Ölçme ve Değerlendirme Genel Müdürlüğü 	(2017). </a:t>
            </a:r>
            <a:r>
              <a:rPr lang="tr-TR" i="1" dirty="0" smtClean="0"/>
              <a:t>Akademik becerilerin izlenmesi ve değerlendirilmesi: 8. 	sınıflar raporu. 	</a:t>
            </a:r>
            <a:r>
              <a:rPr lang="tr-TR" dirty="0" smtClean="0">
                <a:hlinkClick r:id="rId2"/>
              </a:rPr>
              <a:t>https://odsgm.meb.gov.tr/meb_iys_dosyalar/2017_11/3011481</a:t>
            </a:r>
            <a:r>
              <a:rPr lang="tr-TR" u="sng" dirty="0" smtClean="0">
                <a:hlinkClick r:id="rId2"/>
              </a:rPr>
              <a:t>	</a:t>
            </a:r>
            <a:r>
              <a:rPr lang="tr-TR" dirty="0" smtClean="0">
                <a:hlinkClick r:id="rId2"/>
              </a:rPr>
              <a:t>9_iY-web-v6.pdf</a:t>
            </a:r>
            <a:r>
              <a:rPr lang="tr-TR" dirty="0" smtClean="0"/>
              <a:t> adresinden 28 Ocak 2018 tarihinde alınmıştır.</a:t>
            </a:r>
            <a:endParaRPr lang="tr-TR" dirty="0"/>
          </a:p>
        </p:txBody>
      </p:sp>
    </p:spTree>
    <p:extLst>
      <p:ext uri="{BB962C8B-B14F-4D97-AF65-F5344CB8AC3E}">
        <p14:creationId xmlns:p14="http://schemas.microsoft.com/office/powerpoint/2010/main" val="371450180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275</TotalTime>
  <Words>526</Words>
  <Application>Microsoft Office PowerPoint</Application>
  <PresentationFormat>Geniş ekran</PresentationFormat>
  <Paragraphs>75</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Calibri</vt:lpstr>
      <vt:lpstr>Calibri Light</vt:lpstr>
      <vt:lpstr>Times New Roman</vt:lpstr>
      <vt:lpstr>Office Teması</vt:lpstr>
      <vt:lpstr>ABİDE  (Akademik Becerilerin İzlenmesi ve Değerlendirilmesi)</vt:lpstr>
      <vt:lpstr>PowerPoint Sunusu</vt:lpstr>
      <vt:lpstr>Projenin Amacı Nedir?</vt:lpstr>
      <vt:lpstr>Bu Projeye Neden İhtiyaç Duyuldu?</vt:lpstr>
      <vt:lpstr>PowerPoint Sunusu</vt:lpstr>
      <vt:lpstr>Başarı ile İlişkili Diğer Özellikler</vt:lpstr>
      <vt:lpstr>Çalışmanın İçeriği</vt:lpstr>
      <vt:lpstr>ABİDE Uygulama Süreci</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ABİDE </dc:title>
  <dc:creator>Cagla ALPAYAR</dc:creator>
  <cp:lastModifiedBy>Cagla ALPAYAR</cp:lastModifiedBy>
  <cp:revision>7</cp:revision>
  <dcterms:created xsi:type="dcterms:W3CDTF">2018-01-28T17:10:17Z</dcterms:created>
  <dcterms:modified xsi:type="dcterms:W3CDTF">2018-01-28T21:45:58Z</dcterms:modified>
</cp:coreProperties>
</file>