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95" r:id="rId3"/>
    <p:sldId id="282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Zararlı Etkileri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süre kullanılması vücutta</a:t>
            </a:r>
          </a:p>
          <a:p>
            <a:pPr lvl="1"/>
            <a:r>
              <a:rPr lang="tr-TR" dirty="0" smtClean="0"/>
              <a:t>Su tutulumu</a:t>
            </a:r>
          </a:p>
          <a:p>
            <a:pPr lvl="1"/>
            <a:r>
              <a:rPr lang="tr-TR" dirty="0" smtClean="0"/>
              <a:t>Sarılık</a:t>
            </a:r>
          </a:p>
          <a:p>
            <a:pPr lvl="1"/>
            <a:r>
              <a:rPr lang="tr-TR" dirty="0" smtClean="0"/>
              <a:t>Kemikte </a:t>
            </a:r>
            <a:r>
              <a:rPr lang="tr-TR" dirty="0" err="1" smtClean="0"/>
              <a:t>epifiz</a:t>
            </a:r>
            <a:r>
              <a:rPr lang="tr-TR" dirty="0" smtClean="0"/>
              <a:t> plağının erken kapanması</a:t>
            </a:r>
          </a:p>
          <a:p>
            <a:pPr lvl="1"/>
            <a:r>
              <a:rPr lang="tr-TR" dirty="0" smtClean="0"/>
              <a:t>Kas kemik gelişiminin orantılı olmaması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5644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Karaciğer ve böbrek hasarı</a:t>
            </a:r>
          </a:p>
          <a:p>
            <a:pPr lvl="1"/>
            <a:r>
              <a:rPr lang="tr-TR" dirty="0" smtClean="0"/>
              <a:t>TP, ALT, AST, </a:t>
            </a:r>
          </a:p>
          <a:p>
            <a:pPr lvl="1"/>
            <a:r>
              <a:rPr lang="tr-TR" dirty="0" smtClean="0"/>
              <a:t>ALP, GGT, direk </a:t>
            </a:r>
            <a:r>
              <a:rPr lang="tr-TR" dirty="0" err="1" smtClean="0"/>
              <a:t>bilirubin</a:t>
            </a:r>
            <a:r>
              <a:rPr lang="tr-TR" dirty="0" smtClean="0"/>
              <a:t>, </a:t>
            </a:r>
            <a:r>
              <a:rPr lang="tr-TR" dirty="0" err="1" smtClean="0"/>
              <a:t>indirek</a:t>
            </a:r>
            <a:r>
              <a:rPr lang="tr-TR" dirty="0" smtClean="0"/>
              <a:t> </a:t>
            </a:r>
            <a:r>
              <a:rPr lang="tr-TR" dirty="0" err="1" smtClean="0"/>
              <a:t>bilirubin</a:t>
            </a:r>
            <a:r>
              <a:rPr lang="tr-TR" dirty="0" smtClean="0"/>
              <a:t>, </a:t>
            </a:r>
          </a:p>
          <a:p>
            <a:pPr lvl="1"/>
            <a:r>
              <a:rPr lang="tr-TR" dirty="0"/>
              <a:t>Ü</a:t>
            </a:r>
            <a:r>
              <a:rPr lang="tr-TR" dirty="0" smtClean="0"/>
              <a:t>re, </a:t>
            </a:r>
            <a:r>
              <a:rPr lang="tr-TR" dirty="0" err="1" smtClean="0"/>
              <a:t>kreatinin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4240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Tiroid</a:t>
            </a:r>
            <a:r>
              <a:rPr lang="tr-TR" dirty="0" smtClean="0"/>
              <a:t> fonksiyonlarında bozulma</a:t>
            </a:r>
          </a:p>
          <a:p>
            <a:pPr lvl="1"/>
            <a:r>
              <a:rPr lang="tr-TR" dirty="0" smtClean="0"/>
              <a:t>TSH, T</a:t>
            </a:r>
            <a:r>
              <a:rPr lang="tr-TR" baseline="-25000" dirty="0" smtClean="0"/>
              <a:t>3</a:t>
            </a:r>
            <a:r>
              <a:rPr lang="tr-TR" dirty="0" smtClean="0"/>
              <a:t>, T</a:t>
            </a:r>
            <a:r>
              <a:rPr lang="tr-TR" baseline="-25000" dirty="0" smtClean="0"/>
              <a:t>4,</a:t>
            </a:r>
            <a:r>
              <a:rPr lang="tr-TR" dirty="0" smtClean="0"/>
              <a:t> f</a:t>
            </a:r>
            <a:r>
              <a:rPr lang="tr-TR" dirty="0"/>
              <a:t> T</a:t>
            </a:r>
            <a:r>
              <a:rPr lang="tr-TR" baseline="-25000" dirty="0"/>
              <a:t>3</a:t>
            </a:r>
            <a:r>
              <a:rPr lang="tr-TR" dirty="0"/>
              <a:t>, </a:t>
            </a:r>
            <a:r>
              <a:rPr lang="tr-TR" dirty="0" smtClean="0"/>
              <a:t>fT</a:t>
            </a:r>
            <a:r>
              <a:rPr lang="tr-TR" baseline="-25000" dirty="0" smtClean="0"/>
              <a:t>4</a:t>
            </a:r>
            <a:r>
              <a:rPr lang="tr-TR" baseline="-25000" dirty="0"/>
              <a:t>,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5623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Prostat bezinde büyüme ve prostat kanseri, </a:t>
            </a:r>
          </a:p>
          <a:p>
            <a:r>
              <a:rPr lang="tr-TR" dirty="0" smtClean="0"/>
              <a:t>Deride sivilcelenme kıllanma, </a:t>
            </a:r>
            <a:r>
              <a:rPr lang="tr-TR" dirty="0" err="1" smtClean="0"/>
              <a:t>gögüslerde</a:t>
            </a:r>
            <a:r>
              <a:rPr lang="tr-TR" dirty="0" smtClean="0"/>
              <a:t> </a:t>
            </a:r>
            <a:r>
              <a:rPr lang="tr-TR" dirty="0" smtClean="0"/>
              <a:t>büyüme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707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3973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 err="1">
                <a:solidFill>
                  <a:srgbClr val="FF0000"/>
                </a:solidFill>
              </a:rPr>
              <a:t>Anabolik</a:t>
            </a:r>
            <a:r>
              <a:rPr lang="tr-TR" sz="6000">
                <a:solidFill>
                  <a:srgbClr val="FF0000"/>
                </a:solidFill>
              </a:rPr>
              <a:t> </a:t>
            </a:r>
            <a:r>
              <a:rPr lang="tr-TR" sz="6000" smtClean="0">
                <a:solidFill>
                  <a:srgbClr val="FF0000"/>
                </a:solidFill>
              </a:rPr>
              <a:t>Maddeler</a:t>
            </a:r>
            <a:endParaRPr lang="tr-TR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grupta </a:t>
            </a: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 err="1" smtClean="0"/>
              <a:t>androjen</a:t>
            </a:r>
            <a:r>
              <a:rPr lang="tr-TR" dirty="0" smtClean="0"/>
              <a:t> </a:t>
            </a:r>
            <a:r>
              <a:rPr lang="tr-TR" dirty="0" err="1" smtClean="0"/>
              <a:t>steroidler</a:t>
            </a:r>
            <a:r>
              <a:rPr lang="tr-TR" dirty="0" smtClean="0"/>
              <a:t>, </a:t>
            </a:r>
            <a:r>
              <a:rPr lang="tr-TR" dirty="0" smtClean="0"/>
              <a:t>beta 2-adrenerjik reseptör uyarıcıları ve diğer </a:t>
            </a:r>
            <a:r>
              <a:rPr lang="tr-TR" dirty="0" err="1" smtClean="0"/>
              <a:t>anabolik</a:t>
            </a:r>
            <a:r>
              <a:rPr lang="tr-TR" dirty="0" smtClean="0"/>
              <a:t> maddeler bulunur.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6457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Anabolik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Androjen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Steroidler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AAS’ler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Dış kaynaklı- Yarı sentetik veya sentetik yapılı</a:t>
            </a:r>
          </a:p>
          <a:p>
            <a:pPr lvl="1"/>
            <a:r>
              <a:rPr lang="tr-TR" dirty="0" smtClean="0"/>
              <a:t>1-androstenediol</a:t>
            </a:r>
          </a:p>
          <a:p>
            <a:pPr lvl="1"/>
            <a:r>
              <a:rPr lang="tr-TR" dirty="0" smtClean="0"/>
              <a:t>1-androstenedion</a:t>
            </a:r>
          </a:p>
          <a:p>
            <a:pPr lvl="1"/>
            <a:r>
              <a:rPr lang="tr-TR" dirty="0" smtClean="0"/>
              <a:t>1-androsteron</a:t>
            </a:r>
          </a:p>
          <a:p>
            <a:pPr lvl="1"/>
            <a:r>
              <a:rPr lang="tr-TR" dirty="0" err="1" smtClean="0"/>
              <a:t>Bolandiol</a:t>
            </a:r>
            <a:r>
              <a:rPr lang="tr-TR" dirty="0" smtClean="0"/>
              <a:t> vb.</a:t>
            </a:r>
          </a:p>
          <a:p>
            <a:r>
              <a:rPr lang="tr-TR" dirty="0" smtClean="0"/>
              <a:t>İç Kaynaklı- Vücutta sentezlenenler</a:t>
            </a:r>
          </a:p>
          <a:p>
            <a:pPr lvl="1"/>
            <a:r>
              <a:rPr lang="tr-TR" dirty="0" err="1" smtClean="0"/>
              <a:t>Androstenediol</a:t>
            </a:r>
            <a:endParaRPr lang="tr-TR" dirty="0" smtClean="0"/>
          </a:p>
          <a:p>
            <a:pPr lvl="1"/>
            <a:r>
              <a:rPr lang="tr-TR" dirty="0" err="1" smtClean="0"/>
              <a:t>Boldenontestesteron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/>
              <a:t>A</a:t>
            </a:r>
            <a:r>
              <a:rPr lang="tr-TR" dirty="0" err="1" smtClean="0"/>
              <a:t>ndrosteron</a:t>
            </a:r>
            <a:r>
              <a:rPr lang="tr-TR" dirty="0" smtClean="0"/>
              <a:t> vb.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985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Beta 2-Adrenerjik Reseptör Uyarıcıları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Cimaterol</a:t>
            </a:r>
            <a:r>
              <a:rPr lang="tr-TR" dirty="0" smtClean="0"/>
              <a:t>, </a:t>
            </a:r>
            <a:r>
              <a:rPr lang="tr-TR" dirty="0" err="1" smtClean="0"/>
              <a:t>formoterol</a:t>
            </a:r>
            <a:r>
              <a:rPr lang="tr-TR" dirty="0" smtClean="0"/>
              <a:t>, </a:t>
            </a:r>
            <a:r>
              <a:rPr lang="tr-TR" dirty="0" err="1" smtClean="0"/>
              <a:t>klenbuterol</a:t>
            </a:r>
            <a:r>
              <a:rPr lang="tr-TR" dirty="0" smtClean="0"/>
              <a:t>, </a:t>
            </a:r>
            <a:r>
              <a:rPr lang="tr-TR" dirty="0" err="1" smtClean="0"/>
              <a:t>mabterol</a:t>
            </a:r>
            <a:r>
              <a:rPr lang="tr-TR" dirty="0" smtClean="0"/>
              <a:t>, </a:t>
            </a:r>
            <a:r>
              <a:rPr lang="tr-TR" dirty="0" err="1" smtClean="0"/>
              <a:t>raktopamin</a:t>
            </a:r>
            <a:r>
              <a:rPr lang="tr-TR" dirty="0" smtClean="0"/>
              <a:t>, </a:t>
            </a:r>
            <a:r>
              <a:rPr lang="tr-TR" dirty="0" err="1" smtClean="0"/>
              <a:t>salmeterol</a:t>
            </a:r>
            <a:r>
              <a:rPr lang="tr-TR" dirty="0" smtClean="0"/>
              <a:t>, </a:t>
            </a:r>
            <a:r>
              <a:rPr lang="tr-TR" dirty="0" err="1" smtClean="0"/>
              <a:t>zilpaterol</a:t>
            </a:r>
            <a:r>
              <a:rPr lang="tr-TR" dirty="0" smtClean="0"/>
              <a:t> vb.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/>
              <a:t>Veteriner hekim reçetesi ile solunum yolarını genişletici olarak </a:t>
            </a:r>
            <a:r>
              <a:rPr lang="tr-TR" dirty="0" smtClean="0"/>
              <a:t>da kullanılabilir</a:t>
            </a:r>
            <a:endParaRPr lang="tr-TR" dirty="0"/>
          </a:p>
          <a:p>
            <a:pPr>
              <a:buFont typeface="Wingdings" panose="05000000000000000000" pitchFamily="2" charset="2"/>
              <a:buChar char="q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3730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Diğer </a:t>
            </a:r>
            <a:r>
              <a:rPr lang="tr-TR" dirty="0" err="1" smtClean="0">
                <a:solidFill>
                  <a:srgbClr val="FF0000"/>
                </a:solidFill>
              </a:rPr>
              <a:t>Anabolik</a:t>
            </a:r>
            <a:r>
              <a:rPr lang="tr-TR" dirty="0" smtClean="0">
                <a:solidFill>
                  <a:srgbClr val="FF0000"/>
                </a:solidFill>
              </a:rPr>
              <a:t> Maddeler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Tibolon</a:t>
            </a:r>
            <a:r>
              <a:rPr lang="tr-TR" dirty="0" smtClean="0"/>
              <a:t>, </a:t>
            </a:r>
            <a:r>
              <a:rPr lang="tr-TR" dirty="0" err="1" smtClean="0"/>
              <a:t>zeranol</a:t>
            </a:r>
            <a:r>
              <a:rPr lang="tr-TR" dirty="0" smtClean="0"/>
              <a:t>, seçici </a:t>
            </a:r>
            <a:r>
              <a:rPr lang="tr-TR" dirty="0" err="1" smtClean="0"/>
              <a:t>androjen</a:t>
            </a:r>
            <a:r>
              <a:rPr lang="tr-TR" dirty="0" smtClean="0"/>
              <a:t> reseptör modülatörleri, </a:t>
            </a:r>
            <a:r>
              <a:rPr lang="tr-TR" dirty="0" err="1" smtClean="0"/>
              <a:t>andarin</a:t>
            </a:r>
            <a:r>
              <a:rPr lang="tr-TR" dirty="0" smtClean="0"/>
              <a:t>, </a:t>
            </a:r>
            <a:r>
              <a:rPr lang="tr-TR" dirty="0" err="1" smtClean="0"/>
              <a:t>ligandrol</a:t>
            </a:r>
            <a:r>
              <a:rPr lang="tr-TR" dirty="0" smtClean="0"/>
              <a:t>, </a:t>
            </a:r>
            <a:r>
              <a:rPr lang="tr-TR" dirty="0" err="1" smtClean="0"/>
              <a:t>ostarin</a:t>
            </a:r>
            <a:r>
              <a:rPr lang="tr-TR" dirty="0" smtClean="0"/>
              <a:t>, </a:t>
            </a:r>
            <a:r>
              <a:rPr lang="tr-TR" dirty="0" err="1" smtClean="0"/>
              <a:t>testolon</a:t>
            </a:r>
            <a:r>
              <a:rPr lang="tr-TR" dirty="0" smtClean="0"/>
              <a:t> vb.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9829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maddeler dokularda </a:t>
            </a:r>
          </a:p>
          <a:p>
            <a:pPr lvl="1"/>
            <a:r>
              <a:rPr lang="tr-TR" dirty="0"/>
              <a:t>A</a:t>
            </a:r>
            <a:r>
              <a:rPr lang="tr-TR" dirty="0" smtClean="0"/>
              <a:t>zotun tutulmasını ve protein sentezini hızlandırır amino asitlerin parçalanmasını azaltır </a:t>
            </a:r>
          </a:p>
          <a:p>
            <a:pPr lvl="1"/>
            <a:r>
              <a:rPr lang="tr-TR" dirty="0" smtClean="0"/>
              <a:t>Kan yapımını uyarır, </a:t>
            </a:r>
          </a:p>
          <a:p>
            <a:pPr lvl="1"/>
            <a:r>
              <a:rPr lang="tr-TR" dirty="0" smtClean="0"/>
              <a:t>Yağsız kas kitlesini artırır, </a:t>
            </a:r>
          </a:p>
          <a:p>
            <a:pPr lvl="1"/>
            <a:r>
              <a:rPr lang="tr-TR" dirty="0"/>
              <a:t>B</a:t>
            </a:r>
            <a:r>
              <a:rPr lang="tr-TR" dirty="0" smtClean="0"/>
              <a:t>üyüme ve gelişmeyi hızlandırır, </a:t>
            </a:r>
          </a:p>
          <a:p>
            <a:pPr lvl="1"/>
            <a:r>
              <a:rPr lang="tr-TR" dirty="0"/>
              <a:t>V</a:t>
            </a:r>
            <a:r>
              <a:rPr lang="tr-TR" dirty="0" smtClean="0"/>
              <a:t>ücut çizgili kas kitlesi  </a:t>
            </a:r>
            <a:r>
              <a:rPr lang="tr-TR" dirty="0" smtClean="0"/>
              <a:t>artışına </a:t>
            </a:r>
          </a:p>
          <a:p>
            <a:pPr lvl="1"/>
            <a:r>
              <a:rPr lang="tr-TR" dirty="0"/>
              <a:t>K</a:t>
            </a:r>
            <a:r>
              <a:rPr lang="tr-TR" dirty="0" smtClean="0"/>
              <a:t>asların </a:t>
            </a:r>
            <a:r>
              <a:rPr lang="tr-TR" dirty="0" smtClean="0"/>
              <a:t>güçlenmesine</a:t>
            </a:r>
          </a:p>
        </p:txBody>
      </p:sp>
    </p:spTree>
    <p:extLst>
      <p:ext uri="{BB962C8B-B14F-4D97-AF65-F5344CB8AC3E}">
        <p14:creationId xmlns:p14="http://schemas.microsoft.com/office/powerpoint/2010/main" val="176273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 err="1" smtClean="0"/>
              <a:t>androjenik</a:t>
            </a:r>
            <a:r>
              <a:rPr lang="tr-TR" dirty="0" smtClean="0"/>
              <a:t> maddelerden 3’ü için eşik değeri belirlenmiştir. </a:t>
            </a:r>
          </a:p>
          <a:p>
            <a:pPr lvl="1"/>
            <a:r>
              <a:rPr lang="tr-TR" dirty="0" err="1" smtClean="0"/>
              <a:t>Boldenon</a:t>
            </a:r>
            <a:endParaRPr lang="tr-TR" dirty="0" smtClean="0"/>
          </a:p>
          <a:p>
            <a:pPr lvl="1"/>
            <a:r>
              <a:rPr lang="tr-TR" dirty="0" err="1" smtClean="0"/>
              <a:t>Nandrolon</a:t>
            </a:r>
            <a:endParaRPr lang="tr-TR" dirty="0" smtClean="0"/>
          </a:p>
          <a:p>
            <a:pPr lvl="1"/>
            <a:r>
              <a:rPr lang="tr-TR" dirty="0" err="1" smtClean="0"/>
              <a:t>Testesteron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88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298</Words>
  <Application>Microsoft Office PowerPoint</Application>
  <PresentationFormat>Geniş ekran</PresentationFormat>
  <Paragraphs>60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Anabolik Androjen Steroidler (AAS’ler)</vt:lpstr>
      <vt:lpstr>Beta 2-Adrenerjik Reseptör Uyarıcıları</vt:lpstr>
      <vt:lpstr> Diğer Anabolik Maddeler</vt:lpstr>
      <vt:lpstr>PowerPoint Sunusu</vt:lpstr>
      <vt:lpstr>PowerPoint Sunusu</vt:lpstr>
      <vt:lpstr>Zararlı Etkileri</vt:lpstr>
      <vt:lpstr>PowerPoint Sunusu</vt:lpstr>
      <vt:lpstr>PowerPoint Sunusu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46</cp:revision>
  <dcterms:created xsi:type="dcterms:W3CDTF">2020-02-09T04:22:59Z</dcterms:created>
  <dcterms:modified xsi:type="dcterms:W3CDTF">2020-03-02T07:58:20Z</dcterms:modified>
</cp:coreProperties>
</file>