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90" r:id="rId3"/>
  </p:sldMasterIdLst>
  <p:notesMasterIdLst>
    <p:notesMasterId r:id="rId13"/>
  </p:notesMasterIdLst>
  <p:sldIdLst>
    <p:sldId id="1083" r:id="rId4"/>
    <p:sldId id="1084" r:id="rId5"/>
    <p:sldId id="1085" r:id="rId6"/>
    <p:sldId id="1086" r:id="rId7"/>
    <p:sldId id="1087" r:id="rId8"/>
    <p:sldId id="1088" r:id="rId9"/>
    <p:sldId id="1089" r:id="rId10"/>
    <p:sldId id="1090" r:id="rId11"/>
    <p:sldId id="1091" r:id="rId1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64" autoAdjust="0"/>
    <p:restoredTop sz="91471" autoAdjust="0"/>
  </p:normalViewPr>
  <p:slideViewPr>
    <p:cSldViewPr snapToGrid="0">
      <p:cViewPr varScale="1">
        <p:scale>
          <a:sx n="81" d="100"/>
          <a:sy n="81" d="100"/>
        </p:scale>
        <p:origin x="1068" y="78"/>
      </p:cViewPr>
      <p:guideLst>
        <p:guide orient="horz" pos="2160"/>
        <p:guide pos="2880"/>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showGuides="1">
      <p:cViewPr varScale="1">
        <p:scale>
          <a:sx n="61" d="100"/>
          <a:sy n="61" d="100"/>
        </p:scale>
        <p:origin x="337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2/21/2020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85FB67-13BD-4A07-A42B-F2DDB568A1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9026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185FB67-13BD-4A07-A42B-F2DDB568A1B4}" type="slidenum">
              <a:rPr lang="en-US" smtClean="0"/>
              <a:t>2</a:t>
            </a:fld>
            <a:endParaRPr lang="en-US"/>
          </a:p>
        </p:txBody>
      </p:sp>
    </p:spTree>
    <p:extLst>
      <p:ext uri="{BB962C8B-B14F-4D97-AF65-F5344CB8AC3E}">
        <p14:creationId xmlns:p14="http://schemas.microsoft.com/office/powerpoint/2010/main" val="2701258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185FB67-13BD-4A07-A42B-F2DDB568A1B4}" type="slidenum">
              <a:rPr lang="en-US" smtClean="0"/>
              <a:t>3</a:t>
            </a:fld>
            <a:endParaRPr lang="en-US"/>
          </a:p>
        </p:txBody>
      </p:sp>
    </p:spTree>
    <p:extLst>
      <p:ext uri="{BB962C8B-B14F-4D97-AF65-F5344CB8AC3E}">
        <p14:creationId xmlns:p14="http://schemas.microsoft.com/office/powerpoint/2010/main" val="3319909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185FB67-13BD-4A07-A42B-F2DDB568A1B4}" type="slidenum">
              <a:rPr lang="en-US" smtClean="0"/>
              <a:t>4</a:t>
            </a:fld>
            <a:endParaRPr lang="en-US"/>
          </a:p>
        </p:txBody>
      </p:sp>
    </p:spTree>
    <p:extLst>
      <p:ext uri="{BB962C8B-B14F-4D97-AF65-F5344CB8AC3E}">
        <p14:creationId xmlns:p14="http://schemas.microsoft.com/office/powerpoint/2010/main" val="2901909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185FB67-13BD-4A07-A42B-F2DDB568A1B4}" type="slidenum">
              <a:rPr lang="en-US" smtClean="0"/>
              <a:t>5</a:t>
            </a:fld>
            <a:endParaRPr lang="en-US"/>
          </a:p>
        </p:txBody>
      </p:sp>
    </p:spTree>
    <p:extLst>
      <p:ext uri="{BB962C8B-B14F-4D97-AF65-F5344CB8AC3E}">
        <p14:creationId xmlns:p14="http://schemas.microsoft.com/office/powerpoint/2010/main" val="2967428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185FB67-13BD-4A07-A42B-F2DDB568A1B4}" type="slidenum">
              <a:rPr lang="en-US" smtClean="0"/>
              <a:t>6</a:t>
            </a:fld>
            <a:endParaRPr lang="en-US"/>
          </a:p>
        </p:txBody>
      </p:sp>
    </p:spTree>
    <p:extLst>
      <p:ext uri="{BB962C8B-B14F-4D97-AF65-F5344CB8AC3E}">
        <p14:creationId xmlns:p14="http://schemas.microsoft.com/office/powerpoint/2010/main" val="1289217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185FB67-13BD-4A07-A42B-F2DDB568A1B4}" type="slidenum">
              <a:rPr lang="en-US" smtClean="0"/>
              <a:t>7</a:t>
            </a:fld>
            <a:endParaRPr lang="en-US"/>
          </a:p>
        </p:txBody>
      </p:sp>
    </p:spTree>
    <p:extLst>
      <p:ext uri="{BB962C8B-B14F-4D97-AF65-F5344CB8AC3E}">
        <p14:creationId xmlns:p14="http://schemas.microsoft.com/office/powerpoint/2010/main" val="258009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185FB67-13BD-4A07-A42B-F2DDB568A1B4}" type="slidenum">
              <a:rPr lang="en-US" smtClean="0"/>
              <a:t>8</a:t>
            </a:fld>
            <a:endParaRPr lang="en-US"/>
          </a:p>
        </p:txBody>
      </p:sp>
    </p:spTree>
    <p:extLst>
      <p:ext uri="{BB962C8B-B14F-4D97-AF65-F5344CB8AC3E}">
        <p14:creationId xmlns:p14="http://schemas.microsoft.com/office/powerpoint/2010/main" val="2385883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185FB67-13BD-4A07-A42B-F2DDB568A1B4}" type="slidenum">
              <a:rPr lang="en-US" smtClean="0"/>
              <a:t>9</a:t>
            </a:fld>
            <a:endParaRPr lang="en-US"/>
          </a:p>
        </p:txBody>
      </p:sp>
    </p:spTree>
    <p:extLst>
      <p:ext uri="{BB962C8B-B14F-4D97-AF65-F5344CB8AC3E}">
        <p14:creationId xmlns:p14="http://schemas.microsoft.com/office/powerpoint/2010/main" val="3286021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2/21/2020</a:t>
            </a:fld>
            <a:endParaRPr lang="en-US"/>
          </a:p>
        </p:txBody>
      </p:sp>
      <p:sp>
        <p:nvSpPr>
          <p:cNvPr id="5" name="Footer Placeholder 4"/>
          <p:cNvSpPr>
            <a:spLocks noGrp="1"/>
          </p:cNvSpPr>
          <p:nvPr>
            <p:ph type="ftr" sz="quarter" idx="11"/>
          </p:nvPr>
        </p:nvSpPr>
        <p:spPr/>
        <p:txBody>
          <a:bodyPr/>
          <a:lstStyle/>
          <a:p>
            <a:r>
              <a:rPr lang="en-US" dirty="0"/>
              <a:t>Prof. Dr. Harun TANRIVERMİŞ, </a:t>
            </a:r>
            <a:r>
              <a:rPr lang="en-US" dirty="0" err="1"/>
              <a:t>Yrd</a:t>
            </a:r>
            <a:r>
              <a:rPr lang="en-US" dirty="0"/>
              <a:t>. </a:t>
            </a:r>
            <a:r>
              <a:rPr lang="en-US" dirty="0" err="1"/>
              <a:t>Doç</a:t>
            </a:r>
            <a:r>
              <a:rPr lang="en-US" dirty="0"/>
              <a:t>. Dr. </a:t>
            </a:r>
            <a:r>
              <a:rPr lang="en-US" dirty="0" err="1"/>
              <a:t>Yeşim</a:t>
            </a:r>
            <a:r>
              <a:rPr lang="en-US" dirty="0"/>
              <a:t> </a:t>
            </a:r>
            <a:r>
              <a:rPr lang="en-US" dirty="0" smtClean="0"/>
              <a:t>TANRIVERMİŞ </a:t>
            </a:r>
            <a:r>
              <a:rPr lang="en-US" dirty="0" err="1"/>
              <a:t>Ekonomi</a:t>
            </a:r>
            <a:r>
              <a:rPr lang="en-US" dirty="0"/>
              <a:t> I 2016-2017 </a:t>
            </a:r>
            <a:r>
              <a:rPr lang="en-US" dirty="0" err="1"/>
              <a:t>Güz</a:t>
            </a:r>
            <a:r>
              <a:rPr lang="en-US" dirty="0"/>
              <a:t> </a:t>
            </a:r>
            <a:r>
              <a:rPr lang="en-US" dirty="0" err="1"/>
              <a:t>Dönemi</a:t>
            </a:r>
            <a:endParaRPr lang="en-US" dirty="0"/>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2/21/2020</a:t>
            </a:fld>
            <a:endParaRPr lang="en-US"/>
          </a:p>
        </p:txBody>
      </p:sp>
      <p:sp>
        <p:nvSpPr>
          <p:cNvPr id="5" name="Footer Placeholder 4"/>
          <p:cNvSpPr>
            <a:spLocks noGrp="1"/>
          </p:cNvSpPr>
          <p:nvPr>
            <p:ph type="ftr" sz="quarter" idx="11"/>
          </p:nvPr>
        </p:nvSpPr>
        <p:spPr/>
        <p:txBody>
          <a:bodyPr/>
          <a:lstStyle/>
          <a:p>
            <a:r>
              <a:rPr lang="en-US" dirty="0"/>
              <a:t>Prof. Dr. Harun TANRIVERMİŞ, </a:t>
            </a:r>
            <a:r>
              <a:rPr lang="en-US" dirty="0" err="1"/>
              <a:t>Yrd</a:t>
            </a:r>
            <a:r>
              <a:rPr lang="en-US" dirty="0"/>
              <a:t>. </a:t>
            </a:r>
            <a:r>
              <a:rPr lang="en-US" dirty="0" err="1"/>
              <a:t>Doç</a:t>
            </a:r>
            <a:r>
              <a:rPr lang="en-US" dirty="0"/>
              <a:t>. Dr. </a:t>
            </a:r>
            <a:r>
              <a:rPr lang="en-US" dirty="0" err="1"/>
              <a:t>Yeşim</a:t>
            </a:r>
            <a:r>
              <a:rPr lang="en-US" dirty="0"/>
              <a:t> </a:t>
            </a:r>
            <a:r>
              <a:rPr lang="en-US" dirty="0" smtClean="0"/>
              <a:t>TANRIVERMİŞ </a:t>
            </a:r>
            <a:r>
              <a:rPr lang="en-US" dirty="0" err="1"/>
              <a:t>Ekonomi</a:t>
            </a:r>
            <a:r>
              <a:rPr lang="en-US" dirty="0"/>
              <a:t> I 2016-2017 </a:t>
            </a:r>
            <a:r>
              <a:rPr lang="en-US" dirty="0" err="1"/>
              <a:t>Güz</a:t>
            </a:r>
            <a:r>
              <a:rPr lang="en-US" dirty="0"/>
              <a:t> </a:t>
            </a:r>
            <a:r>
              <a:rPr lang="en-US" dirty="0" err="1"/>
              <a:t>Dönemi</a:t>
            </a:r>
            <a:endParaRPr lang="en-US" dirty="0"/>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2/21/2020</a:t>
            </a:fld>
            <a:endParaRPr lang="en-US"/>
          </a:p>
        </p:txBody>
      </p:sp>
      <p:sp>
        <p:nvSpPr>
          <p:cNvPr id="5" name="Footer Placeholder 4"/>
          <p:cNvSpPr>
            <a:spLocks noGrp="1"/>
          </p:cNvSpPr>
          <p:nvPr>
            <p:ph type="ftr" sz="quarter" idx="11"/>
          </p:nvPr>
        </p:nvSpPr>
        <p:spPr/>
        <p:txBody>
          <a:bodyPr/>
          <a:lstStyle/>
          <a:p>
            <a:r>
              <a:rPr lang="en-US" dirty="0"/>
              <a:t>Prof. Dr. Harun TANRIVERMİŞ, </a:t>
            </a:r>
            <a:r>
              <a:rPr lang="en-US" dirty="0" err="1"/>
              <a:t>Yrd</a:t>
            </a:r>
            <a:r>
              <a:rPr lang="en-US" dirty="0"/>
              <a:t>. </a:t>
            </a:r>
            <a:r>
              <a:rPr lang="en-US" dirty="0" err="1"/>
              <a:t>Doç</a:t>
            </a:r>
            <a:r>
              <a:rPr lang="en-US" dirty="0"/>
              <a:t>. Dr. </a:t>
            </a:r>
            <a:r>
              <a:rPr lang="en-US" dirty="0" err="1"/>
              <a:t>Yeşim</a:t>
            </a:r>
            <a:r>
              <a:rPr lang="en-US" dirty="0"/>
              <a:t> </a:t>
            </a:r>
            <a:r>
              <a:rPr lang="en-US" dirty="0" smtClean="0"/>
              <a:t>TANRIVERMİŞ </a:t>
            </a:r>
            <a:r>
              <a:rPr lang="en-US" dirty="0" err="1"/>
              <a:t>Ekonomi</a:t>
            </a:r>
            <a:r>
              <a:rPr lang="en-US" dirty="0"/>
              <a:t> I 2016-2017 </a:t>
            </a:r>
            <a:r>
              <a:rPr lang="en-US" dirty="0" err="1"/>
              <a:t>Güz</a:t>
            </a:r>
            <a:r>
              <a:rPr lang="en-US" dirty="0"/>
              <a:t> </a:t>
            </a:r>
            <a:r>
              <a:rPr lang="en-US" dirty="0" err="1"/>
              <a:t>Dönemi</a:t>
            </a:r>
            <a:endParaRPr lang="en-US" dirty="0"/>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1066800" y="304800"/>
            <a:ext cx="7543800" cy="579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17"/>
          <p:cNvSpPr>
            <a:spLocks noGrp="1" noChangeArrowheads="1"/>
          </p:cNvSpPr>
          <p:nvPr>
            <p:ph type="dt" sz="half" idx="10"/>
          </p:nvPr>
        </p:nvSpPr>
        <p:spPr>
          <a:ln/>
        </p:spPr>
        <p:txBody>
          <a:bodyPr/>
          <a:lstStyle>
            <a:lvl1pPr>
              <a:defRPr/>
            </a:lvl1pPr>
          </a:lstStyle>
          <a:p>
            <a:pPr>
              <a:defRPr/>
            </a:pPr>
            <a:endParaRPr lang="tr-TR"/>
          </a:p>
        </p:txBody>
      </p:sp>
      <p:sp>
        <p:nvSpPr>
          <p:cNvPr id="4" name="Rectangle 18"/>
          <p:cNvSpPr>
            <a:spLocks noGrp="1" noChangeArrowheads="1"/>
          </p:cNvSpPr>
          <p:nvPr>
            <p:ph type="ftr" sz="quarter" idx="11"/>
          </p:nvPr>
        </p:nvSpPr>
        <p:spPr>
          <a:ln/>
        </p:spPr>
        <p:txBody>
          <a:bodyPr/>
          <a:lstStyle>
            <a:lvl1pPr>
              <a:defRPr/>
            </a:lvl1pPr>
          </a:lstStyle>
          <a:p>
            <a:pPr>
              <a:defRPr/>
            </a:pPr>
            <a:endParaRPr lang="tr-TR"/>
          </a:p>
        </p:txBody>
      </p:sp>
      <p:sp>
        <p:nvSpPr>
          <p:cNvPr id="5" name="Rectangle 19"/>
          <p:cNvSpPr>
            <a:spLocks noGrp="1" noChangeArrowheads="1"/>
          </p:cNvSpPr>
          <p:nvPr>
            <p:ph type="sldNum" sz="quarter" idx="12"/>
          </p:nvPr>
        </p:nvSpPr>
        <p:spPr>
          <a:ln/>
        </p:spPr>
        <p:txBody>
          <a:bodyPr/>
          <a:lstStyle>
            <a:lvl1pPr>
              <a:defRPr/>
            </a:lvl1pPr>
          </a:lstStyle>
          <a:p>
            <a:fld id="{E24DB031-92E8-45A5-8D15-81850C813C05}" type="slidenum">
              <a:rPr lang="tr-TR" altLang="tr-TR"/>
              <a:pPr/>
              <a:t>‹#›</a:t>
            </a:fld>
            <a:endParaRPr lang="tr-TR" altLang="tr-TR"/>
          </a:p>
        </p:txBody>
      </p:sp>
    </p:spTree>
    <p:extLst>
      <p:ext uri="{BB962C8B-B14F-4D97-AF65-F5344CB8AC3E}">
        <p14:creationId xmlns:p14="http://schemas.microsoft.com/office/powerpoint/2010/main" val="50717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2/21/2020</a:t>
            </a:fld>
            <a:endParaRPr lang="tr-TR"/>
          </a:p>
        </p:txBody>
      </p:sp>
      <p:sp>
        <p:nvSpPr>
          <p:cNvPr id="5" name="Footer Placeholder 4"/>
          <p:cNvSpPr>
            <a:spLocks noGrp="1"/>
          </p:cNvSpPr>
          <p:nvPr>
            <p:ph type="ftr" sz="quarter" idx="11"/>
          </p:nvPr>
        </p:nvSpPr>
        <p:spPr/>
        <p:txBody>
          <a:bodyPr/>
          <a:lstStyle/>
          <a:p>
            <a:r>
              <a:rPr lang="tr-TR" dirty="0"/>
              <a:t>Prof. Dr. Harun TANRIVERMİŞ, Yrd. Doç. Dr. Yeşim </a:t>
            </a:r>
            <a:r>
              <a:rPr lang="tr-TR" dirty="0" smtClean="0"/>
              <a:t>TANRIVERMİŞ </a:t>
            </a:r>
            <a:r>
              <a:rPr lang="tr-TR" dirty="0"/>
              <a:t>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3248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2/21/2020</a:t>
            </a:fld>
            <a:endParaRPr lang="tr-TR"/>
          </a:p>
        </p:txBody>
      </p:sp>
      <p:sp>
        <p:nvSpPr>
          <p:cNvPr id="5" name="Footer Placeholder 4"/>
          <p:cNvSpPr>
            <a:spLocks noGrp="1"/>
          </p:cNvSpPr>
          <p:nvPr>
            <p:ph type="ftr" sz="quarter" idx="11"/>
          </p:nvPr>
        </p:nvSpPr>
        <p:spPr/>
        <p:txBody>
          <a:bodyPr/>
          <a:lstStyle/>
          <a:p>
            <a:r>
              <a:rPr lang="tr-TR" dirty="0"/>
              <a:t>Prof. Dr. Harun TANRIVERMİŞ, Yrd. Doç. Dr. Yeşim </a:t>
            </a:r>
            <a:r>
              <a:rPr lang="tr-TR" dirty="0" smtClean="0"/>
              <a:t>TANRIVERMİŞ </a:t>
            </a:r>
            <a:r>
              <a:rPr lang="tr-TR" dirty="0"/>
              <a:t>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2/21/2020</a:t>
            </a:fld>
            <a:endParaRPr lang="tr-TR"/>
          </a:p>
        </p:txBody>
      </p:sp>
      <p:sp>
        <p:nvSpPr>
          <p:cNvPr id="5" name="Footer Placeholder 4"/>
          <p:cNvSpPr>
            <a:spLocks noGrp="1"/>
          </p:cNvSpPr>
          <p:nvPr>
            <p:ph type="ftr" sz="quarter" idx="11"/>
          </p:nvPr>
        </p:nvSpPr>
        <p:spPr/>
        <p:txBody>
          <a:bodyPr/>
          <a:lstStyle/>
          <a:p>
            <a:r>
              <a:rPr lang="tr-TR" dirty="0"/>
              <a:t>Prof. Dr. Harun TANRIVERMİŞ, Yrd. Doç. Dr. Yeşim </a:t>
            </a:r>
            <a:r>
              <a:rPr lang="tr-TR" dirty="0" smtClean="0"/>
              <a:t>TANRIVERMİŞ </a:t>
            </a:r>
            <a:r>
              <a:rPr lang="tr-TR" dirty="0"/>
              <a:t>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1986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2/21/2020</a:t>
            </a:fld>
            <a:endParaRPr lang="tr-TR"/>
          </a:p>
        </p:txBody>
      </p:sp>
      <p:sp>
        <p:nvSpPr>
          <p:cNvPr id="6" name="Footer Placeholder 5"/>
          <p:cNvSpPr>
            <a:spLocks noGrp="1"/>
          </p:cNvSpPr>
          <p:nvPr>
            <p:ph type="ftr" sz="quarter" idx="11"/>
          </p:nvPr>
        </p:nvSpPr>
        <p:spPr/>
        <p:txBody>
          <a:bodyPr/>
          <a:lstStyle/>
          <a:p>
            <a:r>
              <a:rPr lang="tr-TR" dirty="0"/>
              <a:t>Prof. Dr. Harun TANRIVERMİŞ, Yrd. Doç. Dr. Yeşim </a:t>
            </a:r>
            <a:r>
              <a:rPr lang="tr-TR" dirty="0" smtClean="0"/>
              <a:t>TANRIVERMİŞ </a:t>
            </a:r>
            <a:r>
              <a:rPr lang="tr-TR" dirty="0"/>
              <a:t>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2/21/2020</a:t>
            </a:fld>
            <a:endParaRPr lang="tr-TR"/>
          </a:p>
        </p:txBody>
      </p:sp>
      <p:sp>
        <p:nvSpPr>
          <p:cNvPr id="8" name="Footer Placeholder 7"/>
          <p:cNvSpPr>
            <a:spLocks noGrp="1"/>
          </p:cNvSpPr>
          <p:nvPr>
            <p:ph type="ftr" sz="quarter" idx="11"/>
          </p:nvPr>
        </p:nvSpPr>
        <p:spPr/>
        <p:txBody>
          <a:bodyPr/>
          <a:lstStyle/>
          <a:p>
            <a:r>
              <a:rPr lang="tr-TR" dirty="0"/>
              <a:t>Prof. Dr. Harun TANRIVERMİŞ, Yrd. Doç. Dr. Yeşim </a:t>
            </a:r>
            <a:r>
              <a:rPr lang="tr-TR" dirty="0" smtClean="0"/>
              <a:t>TANRIVERMİŞ </a:t>
            </a:r>
            <a:r>
              <a:rPr lang="tr-TR" dirty="0"/>
              <a:t>Ekonomi I 2016-2017 Güz Dönemi</a:t>
            </a: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2/21/2020</a:t>
            </a:fld>
            <a:endParaRPr lang="tr-TR"/>
          </a:p>
        </p:txBody>
      </p:sp>
      <p:sp>
        <p:nvSpPr>
          <p:cNvPr id="4" name="Footer Placeholder 3"/>
          <p:cNvSpPr>
            <a:spLocks noGrp="1"/>
          </p:cNvSpPr>
          <p:nvPr>
            <p:ph type="ftr" sz="quarter" idx="11"/>
          </p:nvPr>
        </p:nvSpPr>
        <p:spPr/>
        <p:txBody>
          <a:bodyPr/>
          <a:lstStyle/>
          <a:p>
            <a:r>
              <a:rPr lang="tr-TR" dirty="0"/>
              <a:t>Prof. Dr. Harun TANRIVERMİŞ, Yrd. Doç. Dr. Yeşim </a:t>
            </a:r>
            <a:r>
              <a:rPr lang="tr-TR" dirty="0" smtClean="0"/>
              <a:t>TANRIVERMİŞ </a:t>
            </a:r>
            <a:r>
              <a:rPr lang="tr-TR" dirty="0"/>
              <a:t>Ekonomi I 2016-2017 Güz Dönemi</a:t>
            </a: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2/21/2020</a:t>
            </a:fld>
            <a:endParaRPr lang="tr-TR"/>
          </a:p>
        </p:txBody>
      </p:sp>
      <p:sp>
        <p:nvSpPr>
          <p:cNvPr id="3" name="Footer Placeholder 2"/>
          <p:cNvSpPr>
            <a:spLocks noGrp="1"/>
          </p:cNvSpPr>
          <p:nvPr>
            <p:ph type="ftr" sz="quarter" idx="11"/>
          </p:nvPr>
        </p:nvSpPr>
        <p:spPr/>
        <p:txBody>
          <a:bodyPr/>
          <a:lstStyle/>
          <a:p>
            <a:r>
              <a:rPr lang="tr-TR" dirty="0"/>
              <a:t>Prof. Dr. Harun TANRIVERMİŞ, Yrd. Doç. Dr. Yeşim </a:t>
            </a:r>
            <a:r>
              <a:rPr lang="tr-TR" dirty="0" smtClean="0"/>
              <a:t>TANRIVERMİŞ </a:t>
            </a:r>
            <a:r>
              <a:rPr lang="tr-TR" dirty="0"/>
              <a:t>Ekonomi I 2016-2017 Güz Dönemi</a:t>
            </a: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2/21/2020</a:t>
            </a:fld>
            <a:endParaRPr lang="tr-TR"/>
          </a:p>
        </p:txBody>
      </p:sp>
      <p:sp>
        <p:nvSpPr>
          <p:cNvPr id="6" name="Footer Placeholder 5"/>
          <p:cNvSpPr>
            <a:spLocks noGrp="1"/>
          </p:cNvSpPr>
          <p:nvPr>
            <p:ph type="ftr" sz="quarter" idx="11"/>
          </p:nvPr>
        </p:nvSpPr>
        <p:spPr/>
        <p:txBody>
          <a:bodyPr/>
          <a:lstStyle/>
          <a:p>
            <a:r>
              <a:rPr lang="tr-TR" dirty="0"/>
              <a:t>Prof. Dr. Harun TANRIVERMİŞ, Yrd. Doç. Dr. Yeşim </a:t>
            </a:r>
            <a:r>
              <a:rPr lang="tr-TR" dirty="0" smtClean="0"/>
              <a:t>TANRIVERMİŞ </a:t>
            </a:r>
            <a:r>
              <a:rPr lang="tr-TR" dirty="0"/>
              <a:t>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2/21/2020</a:t>
            </a:fld>
            <a:endParaRPr lang="tr-TR"/>
          </a:p>
        </p:txBody>
      </p:sp>
      <p:sp>
        <p:nvSpPr>
          <p:cNvPr id="6" name="Footer Placeholder 5"/>
          <p:cNvSpPr>
            <a:spLocks noGrp="1"/>
          </p:cNvSpPr>
          <p:nvPr>
            <p:ph type="ftr" sz="quarter" idx="11"/>
          </p:nvPr>
        </p:nvSpPr>
        <p:spPr/>
        <p:txBody>
          <a:bodyPr/>
          <a:lstStyle/>
          <a:p>
            <a:r>
              <a:rPr lang="tr-TR" dirty="0"/>
              <a:t>Prof. Dr. Harun TANRIVERMİŞ, Yrd. Doç. Dr. Yeşim </a:t>
            </a:r>
            <a:r>
              <a:rPr lang="tr-TR" dirty="0" smtClean="0"/>
              <a:t>TANRIVERMİŞ </a:t>
            </a:r>
            <a:r>
              <a:rPr lang="tr-TR" dirty="0"/>
              <a:t>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2/21/2020</a:t>
            </a:fld>
            <a:endParaRPr lang="tr-TR"/>
          </a:p>
        </p:txBody>
      </p:sp>
      <p:sp>
        <p:nvSpPr>
          <p:cNvPr id="5" name="Footer Placeholder 4"/>
          <p:cNvSpPr>
            <a:spLocks noGrp="1"/>
          </p:cNvSpPr>
          <p:nvPr>
            <p:ph type="ftr" sz="quarter" idx="11"/>
          </p:nvPr>
        </p:nvSpPr>
        <p:spPr/>
        <p:txBody>
          <a:bodyPr/>
          <a:lstStyle/>
          <a:p>
            <a:r>
              <a:rPr lang="tr-TR" dirty="0"/>
              <a:t>Prof. Dr. Harun TANRIVERMİŞ, Yrd. Doç. Dr. Yeşim </a:t>
            </a:r>
            <a:r>
              <a:rPr lang="tr-TR" dirty="0" smtClean="0"/>
              <a:t>TANRIVERMİŞ </a:t>
            </a:r>
            <a:r>
              <a:rPr lang="tr-TR" dirty="0"/>
              <a:t>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2/21/2020</a:t>
            </a:fld>
            <a:endParaRPr lang="tr-TR"/>
          </a:p>
        </p:txBody>
      </p:sp>
      <p:sp>
        <p:nvSpPr>
          <p:cNvPr id="5" name="Footer Placeholder 4"/>
          <p:cNvSpPr>
            <a:spLocks noGrp="1"/>
          </p:cNvSpPr>
          <p:nvPr>
            <p:ph type="ftr" sz="quarter" idx="11"/>
          </p:nvPr>
        </p:nvSpPr>
        <p:spPr/>
        <p:txBody>
          <a:bodyPr/>
          <a:lstStyle/>
          <a:p>
            <a:r>
              <a:rPr lang="tr-TR" dirty="0"/>
              <a:t>Prof. Dr. Harun TANRIVERMİŞ, Yrd. Doç. Dr. Yeşim </a:t>
            </a:r>
            <a:r>
              <a:rPr lang="tr-TR" dirty="0" smtClean="0"/>
              <a:t>TANRIVERMİŞ </a:t>
            </a:r>
            <a:r>
              <a:rPr lang="tr-TR" dirty="0"/>
              <a:t>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2/21/2020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dirty="0"/>
              <a:t>Prof. Dr. Harun TANRIVERMİŞ, Yrd. Doç. Dr. Yeşim </a:t>
            </a:r>
            <a:r>
              <a:rPr lang="tr-TR" dirty="0" smtClean="0"/>
              <a:t>TANRIVERMİŞ </a:t>
            </a:r>
            <a:r>
              <a:rPr lang="tr-TR" dirty="0"/>
              <a:t>Ekonomi I 2016-2017 Güz Dönemi</a:t>
            </a: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2/21/2020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dirty="0"/>
              <a:t>Prof. Dr. Harun TANRIVERMİŞ, Yrd. Doç. Dr. Yeşim </a:t>
            </a:r>
            <a:r>
              <a:rPr lang="tr-TR" dirty="0" smtClean="0"/>
              <a:t>TANRIVERMİŞ </a:t>
            </a:r>
            <a:r>
              <a:rPr lang="tr-TR" dirty="0"/>
              <a:t>Ekonomi I 2016-2017 Güz Dönemi</a:t>
            </a: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Tablo Yer Tutucusu 2"/>
          <p:cNvSpPr>
            <a:spLocks noGrp="1"/>
          </p:cNvSpPr>
          <p:nvPr>
            <p:ph type="tbl" idx="1"/>
          </p:nvPr>
        </p:nvSpPr>
        <p:spPr>
          <a:xfrm>
            <a:off x="457200" y="1600202"/>
            <a:ext cx="8229600" cy="4530725"/>
          </a:xfrm>
        </p:spPr>
        <p:txBody>
          <a:bodyPr/>
          <a:lstStyle/>
          <a:p>
            <a:pPr lvl="0"/>
            <a:r>
              <a:rPr lang="tr-TR" noProof="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2/21/2020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dirty="0"/>
              <a:t>Prof. Dr. Harun TANRIVERMİŞ, Yrd. Doç. Dr. Yeşim </a:t>
            </a:r>
            <a:r>
              <a:rPr lang="tr-TR" dirty="0" smtClean="0"/>
              <a:t>TANRIVERMİŞ </a:t>
            </a:r>
            <a:r>
              <a:rPr lang="tr-TR" dirty="0"/>
              <a:t>Ekonomi I 2016-2017 Güz Dönemi</a:t>
            </a: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a:t>Asıl başlık stili için tıklatın</a:t>
            </a:r>
          </a:p>
        </p:txBody>
      </p:sp>
      <p:sp>
        <p:nvSpPr>
          <p:cNvPr id="3" name="İçerik Yer Tutucusu 2"/>
          <p:cNvSpPr>
            <a:spLocks noGrp="1"/>
          </p:cNvSpPr>
          <p:nvPr>
            <p:ph sz="quarter" idx="1"/>
          </p:nvPr>
        </p:nvSpPr>
        <p:spPr>
          <a:xfrm>
            <a:off x="457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quarter" idx="2"/>
          </p:nvPr>
        </p:nvSpPr>
        <p:spPr>
          <a:xfrm>
            <a:off x="4648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İçerik Yer Tutucusu 4"/>
          <p:cNvSpPr>
            <a:spLocks noGrp="1"/>
          </p:cNvSpPr>
          <p:nvPr>
            <p:ph sz="quarter" idx="3"/>
          </p:nvPr>
        </p:nvSpPr>
        <p:spPr>
          <a:xfrm>
            <a:off x="457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İçerik Yer Tutucusu 5"/>
          <p:cNvSpPr>
            <a:spLocks noGrp="1"/>
          </p:cNvSpPr>
          <p:nvPr>
            <p:ph sz="quarter" idx="4"/>
          </p:nvPr>
        </p:nvSpPr>
        <p:spPr>
          <a:xfrm>
            <a:off x="4648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2/21/2020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dirty="0"/>
              <a:t>Prof. Dr. Harun TANRIVERMİŞ, Yrd. Doç. Dr. Yeşim </a:t>
            </a:r>
            <a:r>
              <a:rPr lang="tr-TR" dirty="0" smtClean="0"/>
              <a:t>TANRIVERMİŞ </a:t>
            </a:r>
            <a:r>
              <a:rPr lang="tr-TR" dirty="0"/>
              <a:t>Ekonomi I 2016-2017 Güz Dönemi</a:t>
            </a: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smtClean="0"/>
              <a:t>Asıl başlık stili için tıklatın</a:t>
            </a:r>
            <a:endParaRPr lang="tr-TR" dirty="0"/>
          </a:p>
        </p:txBody>
      </p:sp>
    </p:spTree>
    <p:extLst>
      <p:ext uri="{BB962C8B-B14F-4D97-AF65-F5344CB8AC3E}">
        <p14:creationId xmlns:p14="http://schemas.microsoft.com/office/powerpoint/2010/main" val="2336273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1954219885"/>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2/21/2020</a:t>
            </a:fld>
            <a:endParaRPr lang="en-US"/>
          </a:p>
        </p:txBody>
      </p:sp>
      <p:sp>
        <p:nvSpPr>
          <p:cNvPr id="5" name="Footer Placeholder 4"/>
          <p:cNvSpPr>
            <a:spLocks noGrp="1"/>
          </p:cNvSpPr>
          <p:nvPr>
            <p:ph type="ftr" sz="quarter" idx="11"/>
          </p:nvPr>
        </p:nvSpPr>
        <p:spPr/>
        <p:txBody>
          <a:bodyPr/>
          <a:lstStyle/>
          <a:p>
            <a:r>
              <a:rPr lang="en-US" dirty="0"/>
              <a:t>Prof. Dr. Harun TANRIVERMİŞ, </a:t>
            </a:r>
            <a:r>
              <a:rPr lang="en-US" dirty="0" err="1"/>
              <a:t>Yrd</a:t>
            </a:r>
            <a:r>
              <a:rPr lang="en-US" dirty="0"/>
              <a:t>. </a:t>
            </a:r>
            <a:r>
              <a:rPr lang="en-US" dirty="0" err="1"/>
              <a:t>Doç</a:t>
            </a:r>
            <a:r>
              <a:rPr lang="en-US" dirty="0"/>
              <a:t>. Dr. </a:t>
            </a:r>
            <a:r>
              <a:rPr lang="en-US" dirty="0" err="1"/>
              <a:t>Yeşim</a:t>
            </a:r>
            <a:r>
              <a:rPr lang="en-US" dirty="0"/>
              <a:t> </a:t>
            </a:r>
            <a:r>
              <a:rPr lang="en-US" dirty="0" smtClean="0"/>
              <a:t>TANRIVERMİŞ </a:t>
            </a:r>
            <a:r>
              <a:rPr lang="en-US" dirty="0" err="1"/>
              <a:t>Ekonomi</a:t>
            </a:r>
            <a:r>
              <a:rPr lang="en-US" dirty="0"/>
              <a:t> I 2016-2017 </a:t>
            </a:r>
            <a:r>
              <a:rPr lang="en-US" dirty="0" err="1"/>
              <a:t>Güz</a:t>
            </a:r>
            <a:r>
              <a:rPr lang="en-US" dirty="0"/>
              <a:t> </a:t>
            </a:r>
            <a:r>
              <a:rPr lang="en-US" dirty="0" err="1"/>
              <a:t>Dönemi</a:t>
            </a:r>
            <a:endParaRPr lang="en-US" dirty="0"/>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1800" cy="1600200"/>
          </a:xfrm>
          <a:prstGeom prst="rect">
            <a:avLst/>
          </a:prstGeom>
        </p:spPr>
        <p:txBody>
          <a:bodyPr/>
          <a:lstStyle/>
          <a:p>
            <a:r>
              <a:rPr lang="tr-TR"/>
              <a:t>Asıl başlık stili için tıklatın</a:t>
            </a:r>
            <a:endParaRPr lang="en-US"/>
          </a:p>
        </p:txBody>
      </p:sp>
      <p:sp>
        <p:nvSpPr>
          <p:cNvPr id="3" name="Content Placeholder 2"/>
          <p:cNvSpPr>
            <a:spLocks noGrp="1"/>
          </p:cNvSpPr>
          <p:nvPr>
            <p:ph idx="1"/>
          </p:nvPr>
        </p:nvSpPr>
        <p:spPr>
          <a:xfrm>
            <a:off x="762000" y="685800"/>
            <a:ext cx="7543800" cy="3886200"/>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a:xfrm>
            <a:off x="6248400" y="6208778"/>
            <a:ext cx="2133600" cy="365125"/>
          </a:xfrm>
          <a:prstGeom prst="rect">
            <a:avLst/>
          </a:prstGeom>
        </p:spPr>
        <p:txBody>
          <a:bodyPr/>
          <a:lstStyle/>
          <a:p>
            <a:fld id="{419913B4-353A-43F0-919E-C9E766A5124A}" type="datetime1">
              <a:rPr lang="en-US" smtClean="0"/>
              <a:t>2/21/2020</a:t>
            </a:fld>
            <a:endParaRPr lang="en-US"/>
          </a:p>
        </p:txBody>
      </p:sp>
      <p:sp>
        <p:nvSpPr>
          <p:cNvPr id="5" name="Footer Placeholder 4"/>
          <p:cNvSpPr>
            <a:spLocks noGrp="1"/>
          </p:cNvSpPr>
          <p:nvPr>
            <p:ph type="ftr" sz="quarter" idx="11"/>
          </p:nvPr>
        </p:nvSpPr>
        <p:spPr>
          <a:xfrm>
            <a:off x="761999" y="6208778"/>
            <a:ext cx="4873869" cy="365125"/>
          </a:xfrm>
          <a:prstGeom prst="rect">
            <a:avLst/>
          </a:prstGeom>
        </p:spPr>
        <p:txBody>
          <a:bodyPr/>
          <a:lstStyle/>
          <a:p>
            <a:r>
              <a:rPr lang="en-US" dirty="0"/>
              <a:t>Prof. Dr. Harun TANRIVERMİŞ, </a:t>
            </a:r>
            <a:r>
              <a:rPr lang="en-US" dirty="0" err="1"/>
              <a:t>Yrd</a:t>
            </a:r>
            <a:r>
              <a:rPr lang="en-US" dirty="0"/>
              <a:t>. </a:t>
            </a:r>
            <a:r>
              <a:rPr lang="en-US" dirty="0" err="1"/>
              <a:t>Doç</a:t>
            </a:r>
            <a:r>
              <a:rPr lang="en-US" dirty="0"/>
              <a:t>. Dr. </a:t>
            </a:r>
            <a:r>
              <a:rPr lang="en-US" dirty="0" err="1"/>
              <a:t>Yeşim</a:t>
            </a:r>
            <a:r>
              <a:rPr lang="en-US" dirty="0"/>
              <a:t> </a:t>
            </a:r>
            <a:r>
              <a:rPr lang="en-US" dirty="0" smtClean="0"/>
              <a:t>TANRIVERMİŞ </a:t>
            </a:r>
            <a:r>
              <a:rPr lang="en-US" dirty="0" err="1"/>
              <a:t>Ekonomi</a:t>
            </a:r>
            <a:r>
              <a:rPr lang="en-US" dirty="0"/>
              <a:t> I 2016-2017 </a:t>
            </a:r>
            <a:r>
              <a:rPr lang="en-US" dirty="0" err="1"/>
              <a:t>Güz</a:t>
            </a:r>
            <a:r>
              <a:rPr lang="en-US" dirty="0"/>
              <a:t> </a:t>
            </a:r>
            <a:r>
              <a:rPr lang="en-US" dirty="0" err="1"/>
              <a:t>Dönemi</a:t>
            </a:r>
            <a:endParaRPr lang="en-US" dirty="0"/>
          </a:p>
        </p:txBody>
      </p:sp>
      <p:sp>
        <p:nvSpPr>
          <p:cNvPr id="6" name="Slide Number Placeholder 5"/>
          <p:cNvSpPr>
            <a:spLocks noGrp="1"/>
          </p:cNvSpPr>
          <p:nvPr>
            <p:ph type="sldNum" sz="quarter" idx="12"/>
          </p:nvPr>
        </p:nvSpPr>
        <p:spPr>
          <a:xfrm>
            <a:off x="7620000" y="5687570"/>
            <a:ext cx="762000" cy="365125"/>
          </a:xfrm>
          <a:prstGeom prst="rect">
            <a:avLst/>
          </a:prstGeom>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88808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2/21/2020</a:t>
            </a:fld>
            <a:endParaRPr lang="en-US"/>
          </a:p>
        </p:txBody>
      </p:sp>
      <p:sp>
        <p:nvSpPr>
          <p:cNvPr id="6" name="Footer Placeholder 5"/>
          <p:cNvSpPr>
            <a:spLocks noGrp="1"/>
          </p:cNvSpPr>
          <p:nvPr>
            <p:ph type="ftr" sz="quarter" idx="11"/>
          </p:nvPr>
        </p:nvSpPr>
        <p:spPr/>
        <p:txBody>
          <a:bodyPr/>
          <a:lstStyle/>
          <a:p>
            <a:r>
              <a:rPr lang="en-US" dirty="0"/>
              <a:t>Prof. Dr. Harun TANRIVERMİŞ, </a:t>
            </a:r>
            <a:r>
              <a:rPr lang="en-US" dirty="0" err="1"/>
              <a:t>Yrd</a:t>
            </a:r>
            <a:r>
              <a:rPr lang="en-US" dirty="0"/>
              <a:t>. </a:t>
            </a:r>
            <a:r>
              <a:rPr lang="en-US" dirty="0" err="1"/>
              <a:t>Doç</a:t>
            </a:r>
            <a:r>
              <a:rPr lang="en-US" dirty="0"/>
              <a:t>. Dr. </a:t>
            </a:r>
            <a:r>
              <a:rPr lang="en-US" dirty="0" err="1"/>
              <a:t>Yeşim</a:t>
            </a:r>
            <a:r>
              <a:rPr lang="en-US" dirty="0"/>
              <a:t> </a:t>
            </a:r>
            <a:r>
              <a:rPr lang="en-US" dirty="0" smtClean="0"/>
              <a:t>TANRIVERMİŞ </a:t>
            </a:r>
            <a:r>
              <a:rPr lang="en-US" dirty="0" err="1"/>
              <a:t>Ekonomi</a:t>
            </a:r>
            <a:r>
              <a:rPr lang="en-US" dirty="0"/>
              <a:t> I 2016-2017 </a:t>
            </a:r>
            <a:r>
              <a:rPr lang="en-US" dirty="0" err="1"/>
              <a:t>Güz</a:t>
            </a:r>
            <a:r>
              <a:rPr lang="en-US" dirty="0"/>
              <a:t> </a:t>
            </a:r>
            <a:r>
              <a:rPr lang="en-US" dirty="0" err="1"/>
              <a:t>Dönemi</a:t>
            </a:r>
            <a:endParaRPr lang="en-US" dirty="0"/>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2/21/2020</a:t>
            </a:fld>
            <a:endParaRPr lang="en-US"/>
          </a:p>
        </p:txBody>
      </p:sp>
      <p:sp>
        <p:nvSpPr>
          <p:cNvPr id="8" name="Footer Placeholder 7"/>
          <p:cNvSpPr>
            <a:spLocks noGrp="1"/>
          </p:cNvSpPr>
          <p:nvPr>
            <p:ph type="ftr" sz="quarter" idx="11"/>
          </p:nvPr>
        </p:nvSpPr>
        <p:spPr/>
        <p:txBody>
          <a:bodyPr/>
          <a:lstStyle/>
          <a:p>
            <a:r>
              <a:rPr lang="en-US" dirty="0"/>
              <a:t>Prof. Dr. Harun TANRIVERMİŞ, </a:t>
            </a:r>
            <a:r>
              <a:rPr lang="en-US" dirty="0" err="1"/>
              <a:t>Yrd</a:t>
            </a:r>
            <a:r>
              <a:rPr lang="en-US" dirty="0"/>
              <a:t>. </a:t>
            </a:r>
            <a:r>
              <a:rPr lang="en-US" dirty="0" err="1"/>
              <a:t>Doç</a:t>
            </a:r>
            <a:r>
              <a:rPr lang="en-US" dirty="0"/>
              <a:t>. Dr. </a:t>
            </a:r>
            <a:r>
              <a:rPr lang="en-US" dirty="0" err="1"/>
              <a:t>Yeşim</a:t>
            </a:r>
            <a:r>
              <a:rPr lang="en-US" dirty="0"/>
              <a:t> </a:t>
            </a:r>
            <a:r>
              <a:rPr lang="en-US" dirty="0" smtClean="0"/>
              <a:t>TANRIVERMİŞ </a:t>
            </a:r>
            <a:r>
              <a:rPr lang="en-US" dirty="0" err="1"/>
              <a:t>Ekonomi</a:t>
            </a:r>
            <a:r>
              <a:rPr lang="en-US" dirty="0"/>
              <a:t> I 2016-2017 </a:t>
            </a:r>
            <a:r>
              <a:rPr lang="en-US" dirty="0" err="1"/>
              <a:t>Güz</a:t>
            </a:r>
            <a:r>
              <a:rPr lang="en-US" dirty="0"/>
              <a:t> </a:t>
            </a:r>
            <a:r>
              <a:rPr lang="en-US" dirty="0" err="1"/>
              <a:t>Dönemi</a:t>
            </a:r>
            <a:endParaRPr lang="en-US" dirty="0"/>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2/21/2020</a:t>
            </a:fld>
            <a:endParaRPr lang="en-US"/>
          </a:p>
        </p:txBody>
      </p:sp>
      <p:sp>
        <p:nvSpPr>
          <p:cNvPr id="4" name="Footer Placeholder 3"/>
          <p:cNvSpPr>
            <a:spLocks noGrp="1"/>
          </p:cNvSpPr>
          <p:nvPr>
            <p:ph type="ftr" sz="quarter" idx="11"/>
          </p:nvPr>
        </p:nvSpPr>
        <p:spPr/>
        <p:txBody>
          <a:bodyPr/>
          <a:lstStyle/>
          <a:p>
            <a:r>
              <a:rPr lang="en-US" dirty="0"/>
              <a:t>Prof. Dr. Harun TANRIVERMİŞ, </a:t>
            </a:r>
            <a:r>
              <a:rPr lang="en-US" dirty="0" err="1"/>
              <a:t>Yrd</a:t>
            </a:r>
            <a:r>
              <a:rPr lang="en-US" dirty="0"/>
              <a:t>. </a:t>
            </a:r>
            <a:r>
              <a:rPr lang="en-US" dirty="0" err="1"/>
              <a:t>Doç</a:t>
            </a:r>
            <a:r>
              <a:rPr lang="en-US" dirty="0"/>
              <a:t>. Dr. </a:t>
            </a:r>
            <a:r>
              <a:rPr lang="en-US" dirty="0" err="1"/>
              <a:t>Yeşim</a:t>
            </a:r>
            <a:r>
              <a:rPr lang="en-US" dirty="0"/>
              <a:t> </a:t>
            </a:r>
            <a:r>
              <a:rPr lang="en-US" dirty="0" smtClean="0"/>
              <a:t>TANRIVERMİŞ </a:t>
            </a:r>
            <a:r>
              <a:rPr lang="en-US" dirty="0" err="1"/>
              <a:t>Ekonomi</a:t>
            </a:r>
            <a:r>
              <a:rPr lang="en-US" dirty="0"/>
              <a:t> I 2016-2017 </a:t>
            </a:r>
            <a:r>
              <a:rPr lang="en-US" dirty="0" err="1"/>
              <a:t>Güz</a:t>
            </a:r>
            <a:r>
              <a:rPr lang="en-US" dirty="0"/>
              <a:t> </a:t>
            </a:r>
            <a:r>
              <a:rPr lang="en-US" dirty="0" err="1"/>
              <a:t>Dönemi</a:t>
            </a:r>
            <a:endParaRPr lang="en-US" dirty="0"/>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2/21/2020</a:t>
            </a:fld>
            <a:endParaRPr lang="en-US"/>
          </a:p>
        </p:txBody>
      </p:sp>
      <p:sp>
        <p:nvSpPr>
          <p:cNvPr id="3" name="Footer Placeholder 2"/>
          <p:cNvSpPr>
            <a:spLocks noGrp="1"/>
          </p:cNvSpPr>
          <p:nvPr>
            <p:ph type="ftr" sz="quarter" idx="11"/>
          </p:nvPr>
        </p:nvSpPr>
        <p:spPr/>
        <p:txBody>
          <a:bodyPr/>
          <a:lstStyle/>
          <a:p>
            <a:r>
              <a:rPr lang="en-US" dirty="0"/>
              <a:t>Prof. Dr. Harun TANRIVERMİŞ, </a:t>
            </a:r>
            <a:r>
              <a:rPr lang="en-US" dirty="0" err="1"/>
              <a:t>Yrd</a:t>
            </a:r>
            <a:r>
              <a:rPr lang="en-US" dirty="0"/>
              <a:t>. </a:t>
            </a:r>
            <a:r>
              <a:rPr lang="en-US" dirty="0" err="1"/>
              <a:t>Doç</a:t>
            </a:r>
            <a:r>
              <a:rPr lang="en-US" dirty="0"/>
              <a:t>. Dr. </a:t>
            </a:r>
            <a:r>
              <a:rPr lang="en-US" dirty="0" err="1"/>
              <a:t>Yeşim</a:t>
            </a:r>
            <a:r>
              <a:rPr lang="en-US" dirty="0"/>
              <a:t> </a:t>
            </a:r>
            <a:r>
              <a:rPr lang="en-US" dirty="0" smtClean="0"/>
              <a:t>TANRIVERMİŞ </a:t>
            </a:r>
            <a:r>
              <a:rPr lang="en-US" dirty="0" err="1"/>
              <a:t>Ekonomi</a:t>
            </a:r>
            <a:r>
              <a:rPr lang="en-US" dirty="0"/>
              <a:t> I 2016-2017 </a:t>
            </a:r>
            <a:r>
              <a:rPr lang="en-US" dirty="0" err="1"/>
              <a:t>Güz</a:t>
            </a:r>
            <a:r>
              <a:rPr lang="en-US" dirty="0"/>
              <a:t> </a:t>
            </a:r>
            <a:r>
              <a:rPr lang="en-US" dirty="0" err="1"/>
              <a:t>Dönemi</a:t>
            </a:r>
            <a:endParaRPr lang="en-US" dirty="0"/>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2/21/2020</a:t>
            </a:fld>
            <a:endParaRPr lang="en-US"/>
          </a:p>
        </p:txBody>
      </p:sp>
      <p:sp>
        <p:nvSpPr>
          <p:cNvPr id="6" name="Footer Placeholder 5"/>
          <p:cNvSpPr>
            <a:spLocks noGrp="1"/>
          </p:cNvSpPr>
          <p:nvPr>
            <p:ph type="ftr" sz="quarter" idx="11"/>
          </p:nvPr>
        </p:nvSpPr>
        <p:spPr/>
        <p:txBody>
          <a:bodyPr/>
          <a:lstStyle/>
          <a:p>
            <a:r>
              <a:rPr lang="en-US" dirty="0"/>
              <a:t>Prof. Dr. Harun TANRIVERMİŞ, </a:t>
            </a:r>
            <a:r>
              <a:rPr lang="en-US" dirty="0" err="1"/>
              <a:t>Yrd</a:t>
            </a:r>
            <a:r>
              <a:rPr lang="en-US" dirty="0"/>
              <a:t>. </a:t>
            </a:r>
            <a:r>
              <a:rPr lang="en-US" dirty="0" err="1"/>
              <a:t>Doç</a:t>
            </a:r>
            <a:r>
              <a:rPr lang="en-US" dirty="0"/>
              <a:t>. Dr. </a:t>
            </a:r>
            <a:r>
              <a:rPr lang="en-US" dirty="0" err="1"/>
              <a:t>Yeşim</a:t>
            </a:r>
            <a:r>
              <a:rPr lang="en-US" dirty="0"/>
              <a:t> </a:t>
            </a:r>
            <a:r>
              <a:rPr lang="en-US" dirty="0" smtClean="0"/>
              <a:t>TANRIVERMİŞ </a:t>
            </a:r>
            <a:r>
              <a:rPr lang="en-US" dirty="0" err="1"/>
              <a:t>Ekonomi</a:t>
            </a:r>
            <a:r>
              <a:rPr lang="en-US" dirty="0"/>
              <a:t> I 2016-2017 </a:t>
            </a:r>
            <a:r>
              <a:rPr lang="en-US" dirty="0" err="1"/>
              <a:t>Güz</a:t>
            </a:r>
            <a:r>
              <a:rPr lang="en-US" dirty="0"/>
              <a:t> </a:t>
            </a:r>
            <a:r>
              <a:rPr lang="en-US" dirty="0" err="1"/>
              <a:t>Dönemi</a:t>
            </a:r>
            <a:endParaRPr lang="en-US" dirty="0"/>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2/21/2020</a:t>
            </a:fld>
            <a:endParaRPr lang="en-US"/>
          </a:p>
        </p:txBody>
      </p:sp>
      <p:sp>
        <p:nvSpPr>
          <p:cNvPr id="6" name="Footer Placeholder 5"/>
          <p:cNvSpPr>
            <a:spLocks noGrp="1"/>
          </p:cNvSpPr>
          <p:nvPr>
            <p:ph type="ftr" sz="quarter" idx="11"/>
          </p:nvPr>
        </p:nvSpPr>
        <p:spPr/>
        <p:txBody>
          <a:bodyPr/>
          <a:lstStyle/>
          <a:p>
            <a:r>
              <a:rPr lang="en-US" dirty="0"/>
              <a:t>Prof. Dr. Harun TANRIVERMİŞ, </a:t>
            </a:r>
            <a:r>
              <a:rPr lang="en-US" dirty="0" err="1"/>
              <a:t>Yrd</a:t>
            </a:r>
            <a:r>
              <a:rPr lang="en-US" dirty="0"/>
              <a:t>. </a:t>
            </a:r>
            <a:r>
              <a:rPr lang="en-US" dirty="0" err="1"/>
              <a:t>Doç</a:t>
            </a:r>
            <a:r>
              <a:rPr lang="en-US" dirty="0"/>
              <a:t>. Dr. </a:t>
            </a:r>
            <a:r>
              <a:rPr lang="en-US" dirty="0" err="1"/>
              <a:t>Yeşim</a:t>
            </a:r>
            <a:r>
              <a:rPr lang="en-US" dirty="0"/>
              <a:t> </a:t>
            </a:r>
            <a:r>
              <a:rPr lang="en-US" dirty="0" smtClean="0"/>
              <a:t>TANRIVERMİŞ </a:t>
            </a:r>
            <a:r>
              <a:rPr lang="en-US" dirty="0" err="1"/>
              <a:t>Ekonomi</a:t>
            </a:r>
            <a:r>
              <a:rPr lang="en-US" dirty="0"/>
              <a:t> I 2016-2017 </a:t>
            </a:r>
            <a:r>
              <a:rPr lang="en-US" dirty="0" err="1"/>
              <a:t>Güz</a:t>
            </a:r>
            <a:r>
              <a:rPr lang="en-US" dirty="0"/>
              <a:t> </a:t>
            </a:r>
            <a:r>
              <a:rPr lang="en-US" dirty="0" err="1"/>
              <a:t>Dönemi</a:t>
            </a:r>
            <a:endParaRPr lang="en-US" dirty="0"/>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2.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D5BA3AE7-9ECF-44E5-AA35-A658ADA8F751}" type="datetime1">
              <a:rPr lang="en-US" smtClean="0"/>
              <a:t>2/21/2020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dirty="0"/>
              <a:t>Prof. Dr. Harun TANRIVERMİŞ, </a:t>
            </a:r>
            <a:r>
              <a:rPr lang="en-US" dirty="0" err="1"/>
              <a:t>Yrd</a:t>
            </a:r>
            <a:r>
              <a:rPr lang="en-US" dirty="0"/>
              <a:t>. </a:t>
            </a:r>
            <a:r>
              <a:rPr lang="en-US" dirty="0" err="1"/>
              <a:t>Doç</a:t>
            </a:r>
            <a:r>
              <a:rPr lang="en-US" dirty="0"/>
              <a:t>. Dr. </a:t>
            </a:r>
            <a:r>
              <a:rPr lang="en-US" dirty="0" err="1"/>
              <a:t>Yeşim</a:t>
            </a:r>
            <a:r>
              <a:rPr lang="en-US" dirty="0"/>
              <a:t> </a:t>
            </a:r>
            <a:r>
              <a:rPr lang="en-US" dirty="0" smtClean="0"/>
              <a:t>TANRIVERMİŞ </a:t>
            </a:r>
            <a:r>
              <a:rPr lang="en-US" dirty="0" err="1"/>
              <a:t>Ekonomi</a:t>
            </a:r>
            <a:r>
              <a:rPr lang="en-US" dirty="0"/>
              <a:t> I 2016-2017 </a:t>
            </a:r>
            <a:r>
              <a:rPr lang="en-US" dirty="0" err="1"/>
              <a:t>Güz</a:t>
            </a:r>
            <a:r>
              <a:rPr lang="en-US" dirty="0"/>
              <a:t> </a:t>
            </a:r>
            <a:r>
              <a:rPr lang="en-US" dirty="0" err="1"/>
              <a:t>Dönemi</a:t>
            </a:r>
            <a:endParaRPr lang="en-US" dirty="0"/>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9369955-C8A4-4023-9F6B-3A82C0FA9480}" type="datetime1">
              <a:rPr lang="en-US" smtClean="0"/>
              <a:t>2/21/2020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tr-TR" dirty="0"/>
              <a:t>Prof. Dr. Harun TANRIVERMİŞ, Yrd. Doç. Dr. Yeşim </a:t>
            </a:r>
            <a:r>
              <a:rPr lang="tr-TR" dirty="0" smtClean="0"/>
              <a:t>TANRIVERMİŞ </a:t>
            </a:r>
            <a:r>
              <a:rPr lang="tr-TR" dirty="0"/>
              <a:t>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02806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7" r:id="rId3"/>
  </p:sldLayoutIdLst>
  <p:hf sldNum="0" hdr="0" dt="0"/>
  <p:txStyles>
    <p:titleStyle>
      <a:lvl1pPr algn="l" rtl="0" eaLnBrk="1" fontAlgn="base" hangingPunct="1">
        <a:lnSpc>
          <a:spcPct val="90000"/>
        </a:lnSpc>
        <a:spcBef>
          <a:spcPct val="0"/>
        </a:spcBef>
        <a:spcAft>
          <a:spcPct val="0"/>
        </a:spcAft>
        <a:defRPr lang="tr-TR" sz="20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4572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9144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3716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8288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2"/>
          <p:cNvSpPr>
            <a:spLocks noGrp="1"/>
          </p:cNvSpPr>
          <p:nvPr>
            <p:ph idx="1"/>
          </p:nvPr>
        </p:nvSpPr>
        <p:spPr>
          <a:xfrm>
            <a:off x="652347" y="1828058"/>
            <a:ext cx="7843954" cy="3459774"/>
          </a:xfrm>
        </p:spPr>
        <p:txBody>
          <a:bodyPr anchor="t">
            <a:noAutofit/>
          </a:bodyPr>
          <a:lstStyle/>
          <a:p>
            <a:pPr algn="just">
              <a:buFont typeface="Wingdings" panose="05000000000000000000" pitchFamily="2" charset="2"/>
              <a:buChar char="Ø"/>
            </a:pPr>
            <a:endParaRPr lang="tr-TR" sz="3600" b="1" dirty="0"/>
          </a:p>
          <a:p>
            <a:pPr marL="0" indent="0" algn="ctr">
              <a:buClr>
                <a:srgbClr val="AD0101"/>
              </a:buClr>
              <a:buNone/>
            </a:pPr>
            <a:r>
              <a:rPr lang="tr-TR" sz="3600" b="1" dirty="0">
                <a:solidFill>
                  <a:srgbClr val="303030"/>
                </a:solidFill>
              </a:rPr>
              <a:t>GGY201 GAYRİMENKUL GELİŞTİRME VE GAYRİMENKUL EKONOMİSİNE GİRİŞ</a:t>
            </a:r>
          </a:p>
          <a:p>
            <a:pPr marL="0" indent="0" algn="just">
              <a:buClr>
                <a:srgbClr val="AD0101"/>
              </a:buClr>
              <a:buNone/>
            </a:pPr>
            <a:endParaRPr lang="tr-TR" sz="1500" b="1" dirty="0">
              <a:solidFill>
                <a:srgbClr val="303030"/>
              </a:solidFill>
            </a:endParaRPr>
          </a:p>
          <a:p>
            <a:pPr marL="0" indent="0" algn="ctr">
              <a:buClr>
                <a:srgbClr val="AD0101"/>
              </a:buClr>
              <a:buNone/>
            </a:pPr>
            <a:endParaRPr lang="tr-TR" b="1" dirty="0">
              <a:solidFill>
                <a:srgbClr val="303030"/>
              </a:solidFill>
            </a:endParaRPr>
          </a:p>
          <a:p>
            <a:pPr marL="0" indent="0" algn="ctr">
              <a:buClr>
                <a:srgbClr val="AD0101"/>
              </a:buClr>
              <a:buNone/>
            </a:pPr>
            <a:r>
              <a:rPr lang="tr-TR" sz="1350" b="1" dirty="0">
                <a:solidFill>
                  <a:srgbClr val="303030"/>
                </a:solidFill>
              </a:rPr>
              <a:t>Prof. Dr. Harun TANRIVERMİŞ - Doç. Dr. Yeşim </a:t>
            </a:r>
            <a:r>
              <a:rPr lang="tr-TR" sz="1350" b="1" dirty="0" smtClean="0">
                <a:solidFill>
                  <a:srgbClr val="303030"/>
                </a:solidFill>
              </a:rPr>
              <a:t>TANRIVERMİŞ</a:t>
            </a:r>
            <a:endParaRPr lang="tr-TR" sz="1350" b="1" dirty="0">
              <a:solidFill>
                <a:srgbClr val="303030"/>
              </a:solidFill>
            </a:endParaRPr>
          </a:p>
          <a:p>
            <a:pPr marL="0" indent="0" algn="ctr">
              <a:buClr>
                <a:srgbClr val="AD0101"/>
              </a:buClr>
              <a:buNone/>
            </a:pPr>
            <a:r>
              <a:rPr lang="tr-TR" sz="1200" dirty="0">
                <a:solidFill>
                  <a:srgbClr val="303030"/>
                </a:solidFill>
              </a:rPr>
              <a:t>Ankara Üniversitesi Uygulamalı Bilimler Fakültesi Gayrimenkul Geliştirme ve Yönetimi Bölümü</a:t>
            </a:r>
          </a:p>
        </p:txBody>
      </p:sp>
      <p:sp>
        <p:nvSpPr>
          <p:cNvPr id="15" name="Altbilgi Yer Tutucusu 1">
            <a:extLst>
              <a:ext uri="{FF2B5EF4-FFF2-40B4-BE49-F238E27FC236}">
                <a16:creationId xmlns:a16="http://schemas.microsoft.com/office/drawing/2014/main" xmlns="" id="{3F46BE76-83B0-4970-9847-A0C931892266}"/>
              </a:ext>
            </a:extLst>
          </p:cNvPr>
          <p:cNvSpPr txBox="1">
            <a:spLocks/>
          </p:cNvSpPr>
          <p:nvPr/>
        </p:nvSpPr>
        <p:spPr>
          <a:xfrm>
            <a:off x="5049348" y="5592104"/>
            <a:ext cx="3783746" cy="229001"/>
          </a:xfrm>
          <a:prstGeom prst="rect">
            <a:avLst/>
          </a:prstGeom>
        </p:spPr>
        <p:txBody>
          <a:bodyPr vert="horz" lIns="68580" tIns="34290" rIns="68580" bIns="34290" rtlCol="0" anchor="ctr"/>
          <a:lstStyle>
            <a:defPPr>
              <a:defRPr lang="tr-TR"/>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endParaRPr lang="en-US" sz="675" dirty="0">
              <a:ln>
                <a:solidFill>
                  <a:srgbClr val="47176C"/>
                </a:solidFill>
              </a:ln>
              <a:solidFill>
                <a:srgbClr val="46166B"/>
              </a:solidFill>
              <a:latin typeface="Century Gothic" panose="020B0502020202020204" pitchFamily="34" charset="0"/>
            </a:endParaRPr>
          </a:p>
        </p:txBody>
      </p:sp>
    </p:spTree>
    <p:extLst>
      <p:ext uri="{BB962C8B-B14F-4D97-AF65-F5344CB8AC3E}">
        <p14:creationId xmlns:p14="http://schemas.microsoft.com/office/powerpoint/2010/main" val="1078775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6715" y="1328477"/>
            <a:ext cx="8137603" cy="496548"/>
          </a:xfrm>
        </p:spPr>
        <p:txBody>
          <a:bodyPr anchor="t">
            <a:normAutofit/>
          </a:bodyPr>
          <a:lstStyle/>
          <a:p>
            <a:pPr algn="ctr"/>
            <a:r>
              <a:rPr lang="tr-TR" altLang="tr-TR" sz="2400" dirty="0">
                <a:solidFill>
                  <a:schemeClr val="tx1"/>
                </a:solidFill>
                <a:cs typeface="Arial" panose="020B0604020202020204" pitchFamily="34" charset="0"/>
              </a:rPr>
              <a:t>Arazi Geliştirme ve Mülkiyet İlişkisi </a:t>
            </a:r>
          </a:p>
        </p:txBody>
      </p:sp>
      <p:sp>
        <p:nvSpPr>
          <p:cNvPr id="9" name="İçerik Yer Tutucusu 2"/>
          <p:cNvSpPr>
            <a:spLocks noGrp="1"/>
          </p:cNvSpPr>
          <p:nvPr>
            <p:ph idx="1"/>
          </p:nvPr>
        </p:nvSpPr>
        <p:spPr>
          <a:xfrm>
            <a:off x="652347" y="1825025"/>
            <a:ext cx="7843954" cy="3462807"/>
          </a:xfrm>
        </p:spPr>
        <p:txBody>
          <a:bodyPr anchor="t">
            <a:noAutofit/>
          </a:bodyPr>
          <a:lstStyle/>
          <a:p>
            <a:pPr algn="just">
              <a:spcBef>
                <a:spcPct val="0"/>
              </a:spcBef>
              <a:buClr>
                <a:srgbClr val="160093"/>
              </a:buClr>
              <a:buSzTx/>
              <a:buFont typeface="Courier New" panose="02070309020205020404" pitchFamily="49" charset="0"/>
              <a:buChar char="o"/>
            </a:pPr>
            <a:r>
              <a:rPr lang="tr-TR" altLang="en-US" sz="2400" dirty="0"/>
              <a:t>Geliştirme işleminde arazi kullanımını belirleyen konu arazi mülkiyeti.</a:t>
            </a:r>
          </a:p>
          <a:p>
            <a:pPr algn="just">
              <a:spcBef>
                <a:spcPct val="0"/>
              </a:spcBef>
              <a:buClr>
                <a:srgbClr val="160093"/>
              </a:buClr>
              <a:buSzTx/>
              <a:buFont typeface="Courier New" panose="02070309020205020404" pitchFamily="49" charset="0"/>
              <a:buChar char="o"/>
            </a:pPr>
            <a:r>
              <a:rPr lang="tr-TR" altLang="en-US" sz="2400" dirty="0" smtClean="0"/>
              <a:t>Arazi </a:t>
            </a:r>
            <a:r>
              <a:rPr lang="tr-TR" altLang="en-US" sz="2400" dirty="0"/>
              <a:t>kullanım hakkı - arazi mülkiyeti aynı anlamında.</a:t>
            </a:r>
          </a:p>
          <a:p>
            <a:pPr algn="just">
              <a:spcBef>
                <a:spcPct val="0"/>
              </a:spcBef>
              <a:buClr>
                <a:srgbClr val="160093"/>
              </a:buClr>
              <a:buSzTx/>
              <a:buFont typeface="Courier New" panose="02070309020205020404" pitchFamily="49" charset="0"/>
              <a:buChar char="o"/>
            </a:pPr>
            <a:r>
              <a:rPr lang="tr-TR" altLang="en-US" sz="2400" dirty="0" smtClean="0"/>
              <a:t>Arazi </a:t>
            </a:r>
            <a:r>
              <a:rPr lang="tr-TR" altLang="en-US" sz="2400" dirty="0"/>
              <a:t>mülkiyeti, aynı anda kullanım sınırlarını da ifade etmekte. </a:t>
            </a:r>
          </a:p>
          <a:p>
            <a:pPr algn="just">
              <a:spcBef>
                <a:spcPct val="0"/>
              </a:spcBef>
              <a:buClr>
                <a:srgbClr val="160093"/>
              </a:buClr>
              <a:buSzTx/>
              <a:buFont typeface="Courier New" panose="02070309020205020404" pitchFamily="49" charset="0"/>
              <a:buChar char="o"/>
            </a:pPr>
            <a:r>
              <a:rPr lang="tr-TR" altLang="en-US" sz="2400" dirty="0" smtClean="0"/>
              <a:t>Literatürde </a:t>
            </a:r>
            <a:r>
              <a:rPr lang="tr-TR" altLang="en-US" sz="2400" dirty="0"/>
              <a:t>arazi mülkiyet hakkı genel olarak üç boyuta ayrılmaktadır. Bunlar; yerin yüzeyi, yerüstü ve yeraltıdır. </a:t>
            </a:r>
          </a:p>
          <a:p>
            <a:pPr algn="just">
              <a:spcBef>
                <a:spcPct val="0"/>
              </a:spcBef>
              <a:buClr>
                <a:srgbClr val="160093"/>
              </a:buClr>
              <a:buSzTx/>
              <a:buFont typeface="Courier New" panose="02070309020205020404" pitchFamily="49" charset="0"/>
              <a:buChar char="o"/>
            </a:pPr>
            <a:r>
              <a:rPr lang="tr-TR" altLang="en-US" sz="2400" dirty="0" smtClean="0"/>
              <a:t>Mülkiyet </a:t>
            </a:r>
            <a:r>
              <a:rPr lang="tr-TR" altLang="en-US" sz="2400" dirty="0"/>
              <a:t>veya kullanım hakkı; bir veya iki veya aynı anda bu üç boyut için geçerli olmaktadır (veya üzerinde sürmektedir). </a:t>
            </a:r>
          </a:p>
          <a:p>
            <a:pPr algn="just">
              <a:buFont typeface="Wingdings" panose="05000000000000000000" pitchFamily="2" charset="2"/>
              <a:buChar char="Ø"/>
            </a:pPr>
            <a:endParaRPr lang="tr-TR" dirty="0"/>
          </a:p>
        </p:txBody>
      </p:sp>
      <p:sp>
        <p:nvSpPr>
          <p:cNvPr id="13" name="Altbilgi Yer Tutucusu 1">
            <a:extLst>
              <a:ext uri="{FF2B5EF4-FFF2-40B4-BE49-F238E27FC236}">
                <a16:creationId xmlns:a16="http://schemas.microsoft.com/office/drawing/2014/main" xmlns="" id="{3F46BE76-83B0-4970-9847-A0C931892266}"/>
              </a:ext>
            </a:extLst>
          </p:cNvPr>
          <p:cNvSpPr txBox="1">
            <a:spLocks/>
          </p:cNvSpPr>
          <p:nvPr/>
        </p:nvSpPr>
        <p:spPr>
          <a:xfrm>
            <a:off x="5049348" y="5592104"/>
            <a:ext cx="3783746" cy="229001"/>
          </a:xfrm>
          <a:prstGeom prst="rect">
            <a:avLst/>
          </a:prstGeom>
        </p:spPr>
        <p:txBody>
          <a:bodyPr vert="horz" lIns="68580" tIns="34290" rIns="68580" bIns="34290" rtlCol="0" anchor="ctr"/>
          <a:lstStyle>
            <a:defPPr>
              <a:defRPr lang="tr-TR"/>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endParaRPr lang="en-US" sz="675" dirty="0">
              <a:ln>
                <a:solidFill>
                  <a:srgbClr val="47176C"/>
                </a:solidFill>
              </a:ln>
              <a:solidFill>
                <a:srgbClr val="46166B"/>
              </a:solidFill>
              <a:latin typeface="Century Gothic" panose="020B0502020202020204" pitchFamily="34" charset="0"/>
            </a:endParaRPr>
          </a:p>
        </p:txBody>
      </p:sp>
    </p:spTree>
    <p:extLst>
      <p:ext uri="{BB962C8B-B14F-4D97-AF65-F5344CB8AC3E}">
        <p14:creationId xmlns:p14="http://schemas.microsoft.com/office/powerpoint/2010/main" val="2127245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6715" y="1328477"/>
            <a:ext cx="8137603" cy="496548"/>
          </a:xfrm>
        </p:spPr>
        <p:txBody>
          <a:bodyPr anchor="t">
            <a:normAutofit/>
          </a:bodyPr>
          <a:lstStyle/>
          <a:p>
            <a:pPr algn="ctr"/>
            <a:r>
              <a:rPr lang="tr-TR" altLang="tr-TR" sz="2400" dirty="0">
                <a:solidFill>
                  <a:schemeClr val="tx1"/>
                </a:solidFill>
                <a:cs typeface="Arial" panose="020B0604020202020204" pitchFamily="34" charset="0"/>
              </a:rPr>
              <a:t>Arazi Geliştirme ve Mülkiyet İlişkisi </a:t>
            </a:r>
          </a:p>
        </p:txBody>
      </p:sp>
      <p:sp>
        <p:nvSpPr>
          <p:cNvPr id="9" name="İçerik Yer Tutucusu 2"/>
          <p:cNvSpPr>
            <a:spLocks noGrp="1"/>
          </p:cNvSpPr>
          <p:nvPr>
            <p:ph idx="1"/>
          </p:nvPr>
        </p:nvSpPr>
        <p:spPr>
          <a:xfrm>
            <a:off x="652347" y="1825025"/>
            <a:ext cx="7843954" cy="3462807"/>
          </a:xfrm>
        </p:spPr>
        <p:txBody>
          <a:bodyPr anchor="t">
            <a:noAutofit/>
          </a:bodyPr>
          <a:lstStyle/>
          <a:p>
            <a:pPr algn="just">
              <a:buClr>
                <a:srgbClr val="160093"/>
              </a:buClr>
              <a:buFont typeface="Courier New" panose="02070309020205020404" pitchFamily="49" charset="0"/>
              <a:buChar char="o"/>
            </a:pPr>
            <a:r>
              <a:rPr lang="tr-TR" sz="2400" dirty="0">
                <a:solidFill>
                  <a:srgbClr val="222222"/>
                </a:solidFill>
                <a:latin typeface="Arial" panose="020B0604020202020204" pitchFamily="34" charset="0"/>
                <a:cs typeface="Arial" panose="020B0604020202020204" pitchFamily="34" charset="0"/>
              </a:rPr>
              <a:t>Bir üretim faktörü olarak arazi kavramı; sadece tarım alanlarını değil, mineral kaynaklar, atmosferdeki gazlar, ormanlar, su kaynakları ve okyanusları da içerir. </a:t>
            </a:r>
          </a:p>
          <a:p>
            <a:pPr algn="just">
              <a:buClr>
                <a:srgbClr val="160093"/>
              </a:buClr>
              <a:buFont typeface="Courier New" panose="02070309020205020404" pitchFamily="49" charset="0"/>
              <a:buChar char="o"/>
            </a:pPr>
            <a:r>
              <a:rPr lang="tr-TR" sz="2400" dirty="0" smtClean="0">
                <a:latin typeface="Arial" panose="020B0604020202020204" pitchFamily="34" charset="0"/>
                <a:cs typeface="Arial" panose="020B0604020202020204" pitchFamily="34" charset="0"/>
              </a:rPr>
              <a:t>Ekonomi </a:t>
            </a:r>
            <a:r>
              <a:rPr lang="tr-TR" sz="2400" dirty="0">
                <a:latin typeface="Arial" panose="020B0604020202020204" pitchFamily="34" charset="0"/>
                <a:cs typeface="Arial" panose="020B0604020202020204" pitchFamily="34" charset="0"/>
              </a:rPr>
              <a:t>literatüründe arazi kavramı; yerin yüzeyi, yeraltı kaynakları ve araziyi çevreleyen atmosfer tabakasını da kapsar. </a:t>
            </a:r>
          </a:p>
          <a:p>
            <a:pPr algn="just">
              <a:buFont typeface="Wingdings" panose="05000000000000000000" pitchFamily="2" charset="2"/>
              <a:buChar char="Ø"/>
            </a:pPr>
            <a:endParaRPr lang="tr-TR" dirty="0"/>
          </a:p>
        </p:txBody>
      </p:sp>
      <p:sp>
        <p:nvSpPr>
          <p:cNvPr id="13" name="Altbilgi Yer Tutucusu 1">
            <a:extLst>
              <a:ext uri="{FF2B5EF4-FFF2-40B4-BE49-F238E27FC236}">
                <a16:creationId xmlns:a16="http://schemas.microsoft.com/office/drawing/2014/main" xmlns="" id="{3F46BE76-83B0-4970-9847-A0C931892266}"/>
              </a:ext>
            </a:extLst>
          </p:cNvPr>
          <p:cNvSpPr txBox="1">
            <a:spLocks/>
          </p:cNvSpPr>
          <p:nvPr/>
        </p:nvSpPr>
        <p:spPr>
          <a:xfrm>
            <a:off x="5049348" y="5592104"/>
            <a:ext cx="3783746" cy="229001"/>
          </a:xfrm>
          <a:prstGeom prst="rect">
            <a:avLst/>
          </a:prstGeom>
        </p:spPr>
        <p:txBody>
          <a:bodyPr vert="horz" lIns="68580" tIns="34290" rIns="68580" bIns="34290" rtlCol="0" anchor="ctr"/>
          <a:lstStyle>
            <a:defPPr>
              <a:defRPr lang="tr-TR"/>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endParaRPr lang="en-US" sz="675" dirty="0">
              <a:ln>
                <a:solidFill>
                  <a:srgbClr val="47176C"/>
                </a:solidFill>
              </a:ln>
              <a:solidFill>
                <a:srgbClr val="46166B"/>
              </a:solidFill>
              <a:latin typeface="Century Gothic" panose="020B0502020202020204" pitchFamily="34" charset="0"/>
            </a:endParaRPr>
          </a:p>
        </p:txBody>
      </p:sp>
      <p:pic>
        <p:nvPicPr>
          <p:cNvPr id="11" name="Resim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8917" y="3836092"/>
            <a:ext cx="3643312" cy="17560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567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6715" y="1328477"/>
            <a:ext cx="8137603" cy="496548"/>
          </a:xfrm>
        </p:spPr>
        <p:txBody>
          <a:bodyPr anchor="t">
            <a:normAutofit/>
          </a:bodyPr>
          <a:lstStyle/>
          <a:p>
            <a:pPr algn="ctr"/>
            <a:r>
              <a:rPr lang="tr-TR" altLang="tr-TR" sz="2400" dirty="0">
                <a:solidFill>
                  <a:schemeClr val="tx1"/>
                </a:solidFill>
                <a:cs typeface="Arial" panose="020B0604020202020204" pitchFamily="34" charset="0"/>
              </a:rPr>
              <a:t>Arazinin Üç Boyutu </a:t>
            </a:r>
          </a:p>
        </p:txBody>
      </p:sp>
      <p:sp>
        <p:nvSpPr>
          <p:cNvPr id="9" name="İçerik Yer Tutucusu 2"/>
          <p:cNvSpPr>
            <a:spLocks noGrp="1"/>
          </p:cNvSpPr>
          <p:nvPr>
            <p:ph idx="1"/>
          </p:nvPr>
        </p:nvSpPr>
        <p:spPr>
          <a:xfrm>
            <a:off x="652347" y="1825025"/>
            <a:ext cx="4242551" cy="3462807"/>
          </a:xfrm>
        </p:spPr>
        <p:txBody>
          <a:bodyPr anchor="t">
            <a:noAutofit/>
          </a:bodyPr>
          <a:lstStyle/>
          <a:p>
            <a:pPr>
              <a:spcBef>
                <a:spcPts val="225"/>
              </a:spcBef>
              <a:buClr>
                <a:srgbClr val="160093"/>
              </a:buClr>
              <a:buFont typeface="Courier New" panose="02070309020205020404" pitchFamily="49" charset="0"/>
              <a:buChar char="o"/>
            </a:pPr>
            <a:r>
              <a:rPr lang="tr-TR" altLang="tr-TR" sz="2000" dirty="0">
                <a:cs typeface="Arial" panose="020B0604020202020204" pitchFamily="34" charset="0"/>
              </a:rPr>
              <a:t>Arazi, bütün dünyada ve doğal olarak Türkiye’de miktarı artırılamayan bir doğal kıt kaynaktır. </a:t>
            </a:r>
          </a:p>
          <a:p>
            <a:pPr>
              <a:spcBef>
                <a:spcPts val="225"/>
              </a:spcBef>
              <a:buClr>
                <a:srgbClr val="160093"/>
              </a:buClr>
              <a:buFont typeface="Courier New" panose="02070309020205020404" pitchFamily="49" charset="0"/>
              <a:buChar char="o"/>
            </a:pPr>
            <a:r>
              <a:rPr lang="tr-TR" altLang="tr-TR" sz="2000" dirty="0" smtClean="0">
                <a:cs typeface="Arial" panose="020B0604020202020204" pitchFamily="34" charset="0"/>
              </a:rPr>
              <a:t>Arazi</a:t>
            </a:r>
            <a:r>
              <a:rPr lang="tr-TR" altLang="tr-TR" sz="2000" dirty="0">
                <a:cs typeface="Arial" panose="020B0604020202020204" pitchFamily="34" charset="0"/>
              </a:rPr>
              <a:t>, bitki örtüsü ve diğer biyolojik öğeleri içeren, ekolojik – hidrolojik süreçlerin geliştiği sistemi tanımlayan bir ortamdır. </a:t>
            </a:r>
          </a:p>
          <a:p>
            <a:pPr>
              <a:spcBef>
                <a:spcPts val="225"/>
              </a:spcBef>
              <a:buClr>
                <a:srgbClr val="160093"/>
              </a:buClr>
              <a:buFont typeface="Courier New" panose="02070309020205020404" pitchFamily="49" charset="0"/>
              <a:buChar char="o"/>
            </a:pPr>
            <a:r>
              <a:rPr lang="tr-TR" altLang="tr-TR" sz="2000" dirty="0" smtClean="0">
                <a:cs typeface="Arial" panose="020B0604020202020204" pitchFamily="34" charset="0"/>
              </a:rPr>
              <a:t>Arazi</a:t>
            </a:r>
            <a:r>
              <a:rPr lang="tr-TR" altLang="tr-TR" sz="2000" dirty="0">
                <a:cs typeface="Arial" panose="020B0604020202020204" pitchFamily="34" charset="0"/>
              </a:rPr>
              <a:t>, canlı bir ortamdır. </a:t>
            </a:r>
          </a:p>
          <a:p>
            <a:pPr>
              <a:spcBef>
                <a:spcPts val="225"/>
              </a:spcBef>
              <a:buClr>
                <a:srgbClr val="160093"/>
              </a:buClr>
              <a:buFont typeface="Courier New" panose="02070309020205020404" pitchFamily="49" charset="0"/>
              <a:buChar char="o"/>
            </a:pPr>
            <a:r>
              <a:rPr lang="tr-TR" altLang="tr-TR" sz="2000" dirty="0" smtClean="0">
                <a:cs typeface="Arial" panose="020B0604020202020204" pitchFamily="34" charset="0"/>
              </a:rPr>
              <a:t>Arazi </a:t>
            </a:r>
            <a:r>
              <a:rPr lang="tr-TR" altLang="tr-TR" sz="2000" dirty="0">
                <a:cs typeface="Arial" panose="020B0604020202020204" pitchFamily="34" charset="0"/>
              </a:rPr>
              <a:t>bir yüzey değil yer kürenin merkezinden uzay doğru açılan (koni ya da prizma biçiminde bir mekandır </a:t>
            </a:r>
            <a:r>
              <a:rPr lang="tr-TR" altLang="tr-TR" sz="2000" dirty="0">
                <a:solidFill>
                  <a:schemeClr val="tx1"/>
                </a:solidFill>
                <a:cs typeface="Arial" panose="020B0604020202020204" pitchFamily="34" charset="0"/>
              </a:rPr>
              <a:t>(Şekil 1).</a:t>
            </a:r>
          </a:p>
          <a:p>
            <a:pPr algn="just">
              <a:buFont typeface="Wingdings" panose="05000000000000000000" pitchFamily="2" charset="2"/>
              <a:buChar char="Ø"/>
            </a:pPr>
            <a:endParaRPr lang="tr-TR" dirty="0"/>
          </a:p>
        </p:txBody>
      </p:sp>
      <p:sp>
        <p:nvSpPr>
          <p:cNvPr id="13" name="Altbilgi Yer Tutucusu 1">
            <a:extLst>
              <a:ext uri="{FF2B5EF4-FFF2-40B4-BE49-F238E27FC236}">
                <a16:creationId xmlns:a16="http://schemas.microsoft.com/office/drawing/2014/main" xmlns="" id="{3F46BE76-83B0-4970-9847-A0C931892266}"/>
              </a:ext>
            </a:extLst>
          </p:cNvPr>
          <p:cNvSpPr txBox="1">
            <a:spLocks/>
          </p:cNvSpPr>
          <p:nvPr/>
        </p:nvSpPr>
        <p:spPr>
          <a:xfrm>
            <a:off x="5049348" y="5592104"/>
            <a:ext cx="3783746" cy="229001"/>
          </a:xfrm>
          <a:prstGeom prst="rect">
            <a:avLst/>
          </a:prstGeom>
        </p:spPr>
        <p:txBody>
          <a:bodyPr vert="horz" lIns="68580" tIns="34290" rIns="68580" bIns="34290" rtlCol="0" anchor="ctr"/>
          <a:lstStyle>
            <a:defPPr>
              <a:defRPr lang="tr-TR"/>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endParaRPr lang="en-US" sz="675" dirty="0">
              <a:ln>
                <a:solidFill>
                  <a:srgbClr val="47176C"/>
                </a:solidFill>
              </a:ln>
              <a:solidFill>
                <a:srgbClr val="46166B"/>
              </a:solidFill>
              <a:latin typeface="Century Gothic" panose="020B0502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8269" y="1937728"/>
            <a:ext cx="2792507" cy="3229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0965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6715" y="1328477"/>
            <a:ext cx="8137603" cy="496548"/>
          </a:xfrm>
        </p:spPr>
        <p:txBody>
          <a:bodyPr anchor="t">
            <a:normAutofit/>
          </a:bodyPr>
          <a:lstStyle/>
          <a:p>
            <a:pPr algn="ctr"/>
            <a:r>
              <a:rPr lang="tr-TR" altLang="tr-TR" sz="2400" dirty="0">
                <a:solidFill>
                  <a:schemeClr val="tx1"/>
                </a:solidFill>
                <a:cs typeface="Arial" panose="020B0604020202020204" pitchFamily="34" charset="0"/>
              </a:rPr>
              <a:t>Arazi Geliştirme ve Mülkiyet İlişkisi </a:t>
            </a:r>
          </a:p>
        </p:txBody>
      </p:sp>
      <p:sp>
        <p:nvSpPr>
          <p:cNvPr id="9" name="İçerik Yer Tutucusu 2"/>
          <p:cNvSpPr>
            <a:spLocks noGrp="1"/>
          </p:cNvSpPr>
          <p:nvPr>
            <p:ph idx="1"/>
          </p:nvPr>
        </p:nvSpPr>
        <p:spPr>
          <a:xfrm>
            <a:off x="652347" y="1825025"/>
            <a:ext cx="7843954" cy="3462807"/>
          </a:xfrm>
        </p:spPr>
        <p:txBody>
          <a:bodyPr anchor="t">
            <a:noAutofit/>
          </a:bodyPr>
          <a:lstStyle/>
          <a:p>
            <a:pPr algn="just">
              <a:spcBef>
                <a:spcPct val="0"/>
              </a:spcBef>
              <a:buClr>
                <a:srgbClr val="160093"/>
              </a:buClr>
              <a:buSzTx/>
              <a:buFont typeface="Courier New" panose="02070309020205020404" pitchFamily="49" charset="0"/>
              <a:buChar char="o"/>
            </a:pPr>
            <a:r>
              <a:rPr lang="tr-TR" altLang="en-US" sz="2400" dirty="0"/>
              <a:t>Arazi üzerindeki hakkın kullanımı; süre yönünden sınırlı veya sınırsız olabilir. </a:t>
            </a:r>
          </a:p>
          <a:p>
            <a:pPr algn="just">
              <a:spcBef>
                <a:spcPct val="0"/>
              </a:spcBef>
              <a:buClr>
                <a:srgbClr val="160093"/>
              </a:buClr>
              <a:buSzTx/>
              <a:buFont typeface="Courier New" panose="02070309020205020404" pitchFamily="49" charset="0"/>
              <a:buChar char="o"/>
            </a:pPr>
            <a:r>
              <a:rPr lang="tr-TR" altLang="en-US" sz="2400" dirty="0" err="1" smtClean="0"/>
              <a:t>Underkuffler</a:t>
            </a:r>
            <a:r>
              <a:rPr lang="tr-TR" altLang="en-US" sz="2400" dirty="0" smtClean="0"/>
              <a:t> </a:t>
            </a:r>
            <a:r>
              <a:rPr lang="tr-TR" altLang="en-US" sz="2400" dirty="0"/>
              <a:t>(2003) gibi bazı uzmanların çalışmalarında süre arazi mülkiyetinin dördüncü boyutu olarak algılanmaktadır. </a:t>
            </a:r>
          </a:p>
          <a:p>
            <a:pPr algn="just">
              <a:spcBef>
                <a:spcPct val="0"/>
              </a:spcBef>
              <a:buClr>
                <a:srgbClr val="160093"/>
              </a:buClr>
              <a:buSzTx/>
              <a:buFont typeface="Courier New" panose="02070309020205020404" pitchFamily="49" charset="0"/>
              <a:buChar char="o"/>
            </a:pPr>
            <a:r>
              <a:rPr lang="tr-TR" altLang="en-US" sz="2400" dirty="0" smtClean="0"/>
              <a:t>Aslında </a:t>
            </a:r>
            <a:r>
              <a:rPr lang="tr-TR" altLang="en-US" sz="2400" dirty="0"/>
              <a:t>dördüncü boyutu gayrimenkul alanında sınırlı ayni haklarında (irtifak, rehin ve taşınmaz yükü (mükellefiyeti)) önem taşınmaktadır. </a:t>
            </a:r>
          </a:p>
          <a:p>
            <a:pPr algn="just">
              <a:spcBef>
                <a:spcPct val="0"/>
              </a:spcBef>
              <a:buClr>
                <a:srgbClr val="160093"/>
              </a:buClr>
              <a:buSzTx/>
              <a:buFont typeface="Courier New" panose="02070309020205020404" pitchFamily="49" charset="0"/>
              <a:buChar char="o"/>
            </a:pPr>
            <a:r>
              <a:rPr lang="tr-TR" altLang="en-US" sz="2400" dirty="0" smtClean="0"/>
              <a:t>Arazi </a:t>
            </a:r>
            <a:r>
              <a:rPr lang="tr-TR" altLang="en-US" sz="2400" dirty="0"/>
              <a:t>geliştirme uygulamalarının, arazi mülkiyetinin üç boyutu ile ilişkisi genel olarak imar planı ile kurulmakta ve buna göre uygulama yapılmaktadır. </a:t>
            </a:r>
          </a:p>
        </p:txBody>
      </p:sp>
      <p:sp>
        <p:nvSpPr>
          <p:cNvPr id="13" name="Altbilgi Yer Tutucusu 1">
            <a:extLst>
              <a:ext uri="{FF2B5EF4-FFF2-40B4-BE49-F238E27FC236}">
                <a16:creationId xmlns:a16="http://schemas.microsoft.com/office/drawing/2014/main" xmlns="" id="{3F46BE76-83B0-4970-9847-A0C931892266}"/>
              </a:ext>
            </a:extLst>
          </p:cNvPr>
          <p:cNvSpPr txBox="1">
            <a:spLocks/>
          </p:cNvSpPr>
          <p:nvPr/>
        </p:nvSpPr>
        <p:spPr>
          <a:xfrm>
            <a:off x="5049348" y="5592104"/>
            <a:ext cx="3783746" cy="229001"/>
          </a:xfrm>
          <a:prstGeom prst="rect">
            <a:avLst/>
          </a:prstGeom>
        </p:spPr>
        <p:txBody>
          <a:bodyPr vert="horz" lIns="68580" tIns="34290" rIns="68580" bIns="34290" rtlCol="0" anchor="ctr"/>
          <a:lstStyle>
            <a:defPPr>
              <a:defRPr lang="tr-TR"/>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endParaRPr lang="en-US" sz="675" dirty="0">
              <a:ln>
                <a:solidFill>
                  <a:srgbClr val="47176C"/>
                </a:solidFill>
              </a:ln>
              <a:solidFill>
                <a:srgbClr val="46166B"/>
              </a:solidFill>
              <a:latin typeface="Century Gothic" panose="020B0502020202020204" pitchFamily="34" charset="0"/>
            </a:endParaRPr>
          </a:p>
        </p:txBody>
      </p:sp>
    </p:spTree>
    <p:extLst>
      <p:ext uri="{BB962C8B-B14F-4D97-AF65-F5344CB8AC3E}">
        <p14:creationId xmlns:p14="http://schemas.microsoft.com/office/powerpoint/2010/main" val="1699715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6715" y="1328477"/>
            <a:ext cx="8137603" cy="496548"/>
          </a:xfrm>
        </p:spPr>
        <p:txBody>
          <a:bodyPr anchor="t">
            <a:normAutofit/>
          </a:bodyPr>
          <a:lstStyle/>
          <a:p>
            <a:pPr algn="ctr"/>
            <a:r>
              <a:rPr lang="tr-TR" altLang="tr-TR" sz="2400" dirty="0">
                <a:solidFill>
                  <a:schemeClr val="tx1"/>
                </a:solidFill>
                <a:cs typeface="Arial" panose="020B0604020202020204" pitchFamily="34" charset="0"/>
              </a:rPr>
              <a:t>Arazi Geliştirme ve Mülkiyet İlişkisi </a:t>
            </a:r>
          </a:p>
        </p:txBody>
      </p:sp>
      <p:sp>
        <p:nvSpPr>
          <p:cNvPr id="9" name="İçerik Yer Tutucusu 2"/>
          <p:cNvSpPr>
            <a:spLocks noGrp="1"/>
          </p:cNvSpPr>
          <p:nvPr>
            <p:ph idx="1"/>
          </p:nvPr>
        </p:nvSpPr>
        <p:spPr>
          <a:xfrm>
            <a:off x="652347" y="1825025"/>
            <a:ext cx="7843954" cy="3462807"/>
          </a:xfrm>
        </p:spPr>
        <p:txBody>
          <a:bodyPr anchor="t">
            <a:noAutofit/>
          </a:bodyPr>
          <a:lstStyle/>
          <a:p>
            <a:pPr algn="just">
              <a:spcBef>
                <a:spcPct val="0"/>
              </a:spcBef>
              <a:buClr>
                <a:srgbClr val="160093"/>
              </a:buClr>
              <a:buSzTx/>
              <a:buFont typeface="Courier New" panose="02070309020205020404" pitchFamily="49" charset="0"/>
              <a:buChar char="o"/>
            </a:pPr>
            <a:r>
              <a:rPr lang="tr-TR" sz="2100" dirty="0"/>
              <a:t>Türk Hukukunda süre yönünden irtifak (üst) hakları özel önem taşımaktadır.  </a:t>
            </a:r>
          </a:p>
          <a:p>
            <a:pPr algn="just">
              <a:spcBef>
                <a:spcPct val="0"/>
              </a:spcBef>
              <a:buClr>
                <a:srgbClr val="160093"/>
              </a:buClr>
              <a:buSzTx/>
              <a:buFont typeface="Courier New" panose="02070309020205020404" pitchFamily="49" charset="0"/>
              <a:buChar char="o"/>
            </a:pPr>
            <a:r>
              <a:rPr lang="tr-TR" sz="2000" b="1" dirty="0">
                <a:solidFill>
                  <a:srgbClr val="FF0000"/>
                </a:solidFill>
              </a:rPr>
              <a:t>Üst hakkı: </a:t>
            </a:r>
            <a:r>
              <a:rPr lang="tr-TR" sz="2000" dirty="0"/>
              <a:t>Bir üst irtifakına dayalı olarak başkasına ait bir arazinin altında veya üstünde sürekli kalmak üzere inşa edilen yapıların mülkiyeti, irtifak hakkı sahibine ait olur (Md.726). </a:t>
            </a:r>
          </a:p>
          <a:p>
            <a:pPr algn="just">
              <a:spcBef>
                <a:spcPct val="0"/>
              </a:spcBef>
              <a:buClr>
                <a:srgbClr val="160093"/>
              </a:buClr>
              <a:buSzTx/>
              <a:buFont typeface="Courier New" panose="02070309020205020404" pitchFamily="49" charset="0"/>
              <a:buChar char="o"/>
            </a:pPr>
            <a:r>
              <a:rPr lang="tr-TR" sz="2000" dirty="0"/>
              <a:t> Bir taşınmaz maliki, üçüncü kişi lehine arazisinin altında veya üstünde yapı yapmak veya mevcut bir yapıyı muhafaza etmek yetkisi veren bir irtifak hakkı kurabilir. Üst hakkı, bağımsız ve sürekli nitelikte ise üst hakkı sahibinin istemi üzerine tapu kütüğüne taşınmaz olarak kaydedilebilir. </a:t>
            </a:r>
            <a:r>
              <a:rPr lang="tr-TR" sz="2000" b="1" dirty="0">
                <a:solidFill>
                  <a:srgbClr val="160093"/>
                </a:solidFill>
              </a:rPr>
              <a:t>En az 30 yıl için kurulan üst hakkı, sürekli niteliktedir (Md.826).</a:t>
            </a:r>
            <a:r>
              <a:rPr lang="tr-TR" altLang="en-US" sz="2000" b="1" dirty="0">
                <a:solidFill>
                  <a:srgbClr val="160093"/>
                </a:solidFill>
              </a:rPr>
              <a:t> </a:t>
            </a:r>
            <a:r>
              <a:rPr lang="tr-TR" sz="2000" b="1" dirty="0">
                <a:solidFill>
                  <a:srgbClr val="160093"/>
                </a:solidFill>
              </a:rPr>
              <a:t>Üst hakkı, bağımsız bir hak olarak en çok 100 yıl için kurulabilir</a:t>
            </a:r>
            <a:r>
              <a:rPr lang="tr-TR" sz="2000" dirty="0"/>
              <a:t> (Md.836). Üst hakkı tesisi ile inşa edilen yapının kullanım süresi sınırlı, ama arazinin kullanım süresi sonsuz. </a:t>
            </a:r>
            <a:endParaRPr lang="tr-TR" altLang="en-US" sz="2000" b="1" dirty="0">
              <a:solidFill>
                <a:srgbClr val="FF0000"/>
              </a:solidFill>
            </a:endParaRPr>
          </a:p>
        </p:txBody>
      </p:sp>
      <p:sp>
        <p:nvSpPr>
          <p:cNvPr id="13" name="Altbilgi Yer Tutucusu 1">
            <a:extLst>
              <a:ext uri="{FF2B5EF4-FFF2-40B4-BE49-F238E27FC236}">
                <a16:creationId xmlns:a16="http://schemas.microsoft.com/office/drawing/2014/main" xmlns="" id="{3F46BE76-83B0-4970-9847-A0C931892266}"/>
              </a:ext>
            </a:extLst>
          </p:cNvPr>
          <p:cNvSpPr txBox="1">
            <a:spLocks/>
          </p:cNvSpPr>
          <p:nvPr/>
        </p:nvSpPr>
        <p:spPr>
          <a:xfrm>
            <a:off x="5049348" y="5592104"/>
            <a:ext cx="3783746" cy="229001"/>
          </a:xfrm>
          <a:prstGeom prst="rect">
            <a:avLst/>
          </a:prstGeom>
        </p:spPr>
        <p:txBody>
          <a:bodyPr vert="horz" lIns="68580" tIns="34290" rIns="68580" bIns="34290" rtlCol="0" anchor="ctr"/>
          <a:lstStyle>
            <a:defPPr>
              <a:defRPr lang="tr-TR"/>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endParaRPr lang="en-US" sz="675" dirty="0">
              <a:ln>
                <a:solidFill>
                  <a:srgbClr val="47176C"/>
                </a:solidFill>
              </a:ln>
              <a:solidFill>
                <a:srgbClr val="46166B"/>
              </a:solidFill>
              <a:latin typeface="Century Gothic" panose="020B0502020202020204" pitchFamily="34" charset="0"/>
            </a:endParaRPr>
          </a:p>
        </p:txBody>
      </p:sp>
    </p:spTree>
    <p:extLst>
      <p:ext uri="{BB962C8B-B14F-4D97-AF65-F5344CB8AC3E}">
        <p14:creationId xmlns:p14="http://schemas.microsoft.com/office/powerpoint/2010/main" val="302490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6715" y="1328477"/>
            <a:ext cx="8137603" cy="496548"/>
          </a:xfrm>
        </p:spPr>
        <p:txBody>
          <a:bodyPr anchor="t">
            <a:normAutofit/>
          </a:bodyPr>
          <a:lstStyle/>
          <a:p>
            <a:pPr algn="ctr"/>
            <a:r>
              <a:rPr lang="tr-TR" altLang="tr-TR" sz="2400" dirty="0">
                <a:solidFill>
                  <a:schemeClr val="tx1"/>
                </a:solidFill>
                <a:cs typeface="Arial" panose="020B0604020202020204" pitchFamily="34" charset="0"/>
              </a:rPr>
              <a:t>Gayrimenkullerin Sınıflanması ve Geliştirme </a:t>
            </a:r>
          </a:p>
        </p:txBody>
      </p:sp>
      <p:sp>
        <p:nvSpPr>
          <p:cNvPr id="9" name="İçerik Yer Tutucusu 2"/>
          <p:cNvSpPr>
            <a:spLocks noGrp="1"/>
          </p:cNvSpPr>
          <p:nvPr>
            <p:ph idx="1"/>
          </p:nvPr>
        </p:nvSpPr>
        <p:spPr>
          <a:xfrm>
            <a:off x="652347" y="1825025"/>
            <a:ext cx="7843954" cy="3462807"/>
          </a:xfrm>
        </p:spPr>
        <p:txBody>
          <a:bodyPr anchor="t">
            <a:noAutofit/>
          </a:bodyPr>
          <a:lstStyle/>
          <a:p>
            <a:pPr>
              <a:spcBef>
                <a:spcPts val="450"/>
              </a:spcBef>
              <a:buClr>
                <a:srgbClr val="160093"/>
              </a:buClr>
              <a:buFontTx/>
              <a:buChar char="o"/>
            </a:pPr>
            <a:r>
              <a:rPr lang="tr-TR" altLang="tr-TR" sz="2100" dirty="0"/>
              <a:t>Farklı amaçlarla sınıflama yapılabilir.</a:t>
            </a:r>
          </a:p>
          <a:p>
            <a:pPr>
              <a:spcBef>
                <a:spcPts val="450"/>
              </a:spcBef>
              <a:buClr>
                <a:srgbClr val="160093"/>
              </a:buClr>
              <a:buFontTx/>
              <a:buChar char="o"/>
            </a:pPr>
            <a:r>
              <a:rPr lang="tr-TR" altLang="tr-TR" sz="2100" dirty="0"/>
              <a:t> Örnekler: yerleşim yerinin özelliğine (kırsal ve kentsel), edinim amacı (kullanım, yatırım, spekülatif ve diğer), kullanım biçimlerine göre sınıflama gibi.</a:t>
            </a:r>
          </a:p>
          <a:p>
            <a:pPr>
              <a:spcBef>
                <a:spcPts val="450"/>
              </a:spcBef>
              <a:buClr>
                <a:srgbClr val="160093"/>
              </a:buClr>
              <a:buFontTx/>
              <a:buChar char="o"/>
            </a:pPr>
            <a:r>
              <a:rPr lang="tr-TR" altLang="tr-TR" sz="2100" dirty="0"/>
              <a:t> Geliştirme yönünden sınıflama: </a:t>
            </a:r>
          </a:p>
          <a:p>
            <a:pPr>
              <a:spcBef>
                <a:spcPts val="450"/>
              </a:spcBef>
              <a:buClr>
                <a:srgbClr val="160093"/>
              </a:buClr>
              <a:buFontTx/>
              <a:buChar char="o"/>
            </a:pPr>
            <a:r>
              <a:rPr lang="tr-TR" altLang="tr-TR" sz="2100" b="1" dirty="0">
                <a:solidFill>
                  <a:srgbClr val="FF0000"/>
                </a:solidFill>
              </a:rPr>
              <a:t> Geliştirilmemiş gayrimenkul; </a:t>
            </a:r>
            <a:r>
              <a:rPr lang="tr-TR" altLang="tr-TR" sz="2100" dirty="0"/>
              <a:t>üzerinde herhangi bir yapı olmayan veya ham/çıplak arazi olarak kabul edilmekte.  </a:t>
            </a:r>
          </a:p>
          <a:p>
            <a:pPr>
              <a:spcBef>
                <a:spcPts val="450"/>
              </a:spcBef>
              <a:buClr>
                <a:srgbClr val="160093"/>
              </a:buClr>
              <a:buFontTx/>
              <a:buChar char="o"/>
            </a:pPr>
            <a:r>
              <a:rPr lang="tr-TR" altLang="tr-TR" sz="2100" dirty="0">
                <a:solidFill>
                  <a:srgbClr val="FF0000"/>
                </a:solidFill>
              </a:rPr>
              <a:t> </a:t>
            </a:r>
            <a:r>
              <a:rPr lang="tr-TR" altLang="tr-TR" sz="2100" b="1" dirty="0">
                <a:solidFill>
                  <a:srgbClr val="FF0000"/>
                </a:solidFill>
              </a:rPr>
              <a:t>Geliştirilmiş gayrimenkul; </a:t>
            </a:r>
            <a:r>
              <a:rPr lang="tr-TR" altLang="tr-TR" sz="2100" dirty="0"/>
              <a:t>arazinin herhangi bir yapıya ayrılmış olması olarak tanımlanmakta (US </a:t>
            </a:r>
            <a:r>
              <a:rPr lang="tr-TR" altLang="tr-TR" sz="2100" dirty="0" err="1"/>
              <a:t>Appraisal</a:t>
            </a:r>
            <a:r>
              <a:rPr lang="tr-TR" altLang="tr-TR" sz="2100" dirty="0"/>
              <a:t> </a:t>
            </a:r>
            <a:r>
              <a:rPr lang="tr-TR" altLang="tr-TR" sz="2100" dirty="0" err="1"/>
              <a:t>Institute</a:t>
            </a:r>
            <a:r>
              <a:rPr lang="tr-TR" altLang="tr-TR" sz="2100" dirty="0"/>
              <a:t>, 2001).</a:t>
            </a:r>
          </a:p>
          <a:p>
            <a:pPr marL="0" indent="0">
              <a:spcBef>
                <a:spcPts val="450"/>
              </a:spcBef>
              <a:buClr>
                <a:srgbClr val="160093"/>
              </a:buClr>
              <a:buNone/>
            </a:pPr>
            <a:endParaRPr lang="tr-TR" altLang="tr-TR" sz="2100" dirty="0"/>
          </a:p>
        </p:txBody>
      </p:sp>
      <p:sp>
        <p:nvSpPr>
          <p:cNvPr id="13" name="Altbilgi Yer Tutucusu 1">
            <a:extLst>
              <a:ext uri="{FF2B5EF4-FFF2-40B4-BE49-F238E27FC236}">
                <a16:creationId xmlns:a16="http://schemas.microsoft.com/office/drawing/2014/main" xmlns="" id="{3F46BE76-83B0-4970-9847-A0C931892266}"/>
              </a:ext>
            </a:extLst>
          </p:cNvPr>
          <p:cNvSpPr txBox="1">
            <a:spLocks/>
          </p:cNvSpPr>
          <p:nvPr/>
        </p:nvSpPr>
        <p:spPr>
          <a:xfrm>
            <a:off x="5049348" y="5592104"/>
            <a:ext cx="3783746" cy="229001"/>
          </a:xfrm>
          <a:prstGeom prst="rect">
            <a:avLst/>
          </a:prstGeom>
        </p:spPr>
        <p:txBody>
          <a:bodyPr vert="horz" lIns="68580" tIns="34290" rIns="68580" bIns="34290" rtlCol="0" anchor="ctr"/>
          <a:lstStyle>
            <a:defPPr>
              <a:defRPr lang="tr-TR"/>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endParaRPr lang="en-US" sz="675" dirty="0">
              <a:ln>
                <a:solidFill>
                  <a:srgbClr val="47176C"/>
                </a:solidFill>
              </a:ln>
              <a:solidFill>
                <a:srgbClr val="46166B"/>
              </a:solidFill>
              <a:latin typeface="Century Gothic" panose="020B0502020202020204" pitchFamily="34" charset="0"/>
            </a:endParaRPr>
          </a:p>
        </p:txBody>
      </p:sp>
    </p:spTree>
    <p:extLst>
      <p:ext uri="{BB962C8B-B14F-4D97-AF65-F5344CB8AC3E}">
        <p14:creationId xmlns:p14="http://schemas.microsoft.com/office/powerpoint/2010/main" val="3696198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6715" y="1328477"/>
            <a:ext cx="8137603" cy="496548"/>
          </a:xfrm>
        </p:spPr>
        <p:txBody>
          <a:bodyPr anchor="t">
            <a:normAutofit/>
          </a:bodyPr>
          <a:lstStyle/>
          <a:p>
            <a:pPr algn="ctr"/>
            <a:r>
              <a:rPr lang="tr-TR" altLang="tr-TR" sz="2400" dirty="0">
                <a:solidFill>
                  <a:schemeClr val="tx1"/>
                </a:solidFill>
                <a:cs typeface="Arial" panose="020B0604020202020204" pitchFamily="34" charset="0"/>
              </a:rPr>
              <a:t>Gayrimenkul Geliştirme Çalışmaları</a:t>
            </a:r>
          </a:p>
        </p:txBody>
      </p:sp>
      <p:sp>
        <p:nvSpPr>
          <p:cNvPr id="9" name="İçerik Yer Tutucusu 2"/>
          <p:cNvSpPr>
            <a:spLocks noGrp="1"/>
          </p:cNvSpPr>
          <p:nvPr>
            <p:ph idx="1"/>
          </p:nvPr>
        </p:nvSpPr>
        <p:spPr>
          <a:xfrm>
            <a:off x="652347" y="1825025"/>
            <a:ext cx="7843954" cy="3462807"/>
          </a:xfrm>
        </p:spPr>
        <p:txBody>
          <a:bodyPr anchor="t">
            <a:noAutofit/>
          </a:bodyPr>
          <a:lstStyle/>
          <a:p>
            <a:pPr algn="just" eaLnBrk="0" hangingPunct="0">
              <a:spcBef>
                <a:spcPts val="450"/>
              </a:spcBef>
              <a:buClr>
                <a:srgbClr val="160093"/>
              </a:buClr>
              <a:buSzPct val="140000"/>
              <a:buFont typeface="Courier New" panose="02070309020205020404" pitchFamily="49" charset="0"/>
              <a:buChar char="o"/>
              <a:defRPr/>
            </a:pPr>
            <a:r>
              <a:rPr lang="tr-TR" sz="2000" b="1" kern="0" dirty="0" smtClean="0">
                <a:solidFill>
                  <a:srgbClr val="C00000"/>
                </a:solidFill>
                <a:latin typeface="Arial" pitchFamily="34" charset="0"/>
                <a:cs typeface="Arial" pitchFamily="34" charset="0"/>
              </a:rPr>
              <a:t>Bölüm/Fakülte/Enstitülerin </a:t>
            </a:r>
            <a:r>
              <a:rPr lang="tr-TR" sz="2000" b="1" kern="0" dirty="0">
                <a:solidFill>
                  <a:srgbClr val="C00000"/>
                </a:solidFill>
                <a:latin typeface="Arial" pitchFamily="34" charset="0"/>
                <a:cs typeface="Arial" pitchFamily="34" charset="0"/>
              </a:rPr>
              <a:t>adları farklı..</a:t>
            </a:r>
          </a:p>
          <a:p>
            <a:pPr algn="just" eaLnBrk="0" hangingPunct="0">
              <a:spcBef>
                <a:spcPts val="225"/>
              </a:spcBef>
              <a:buClr>
                <a:srgbClr val="160093"/>
              </a:buClr>
              <a:buSzPct val="140000"/>
              <a:buFont typeface="Wingdings" panose="05000000000000000000" pitchFamily="2" charset="2"/>
              <a:buChar char="§"/>
              <a:defRPr/>
            </a:pPr>
            <a:r>
              <a:rPr lang="tr-TR" sz="2000" kern="0" dirty="0">
                <a:latin typeface="Arial" pitchFamily="34" charset="0"/>
                <a:cs typeface="Arial" pitchFamily="34" charset="0"/>
              </a:rPr>
              <a:t> </a:t>
            </a:r>
            <a:r>
              <a:rPr lang="tr-TR" sz="2000" kern="0" dirty="0" err="1">
                <a:latin typeface="Arial" pitchFamily="34" charset="0"/>
                <a:cs typeface="Arial" pitchFamily="34" charset="0"/>
              </a:rPr>
              <a:t>Dept</a:t>
            </a:r>
            <a:r>
              <a:rPr lang="tr-TR" sz="2000" kern="0" dirty="0">
                <a:latin typeface="Arial" pitchFamily="34" charset="0"/>
                <a:cs typeface="Arial" pitchFamily="34" charset="0"/>
              </a:rPr>
              <a:t> of. Land &amp; Real </a:t>
            </a:r>
            <a:r>
              <a:rPr lang="tr-TR" sz="2000" kern="0" dirty="0" err="1">
                <a:latin typeface="Arial" pitchFamily="34" charset="0"/>
                <a:cs typeface="Arial" pitchFamily="34" charset="0"/>
              </a:rPr>
              <a:t>Estate</a:t>
            </a:r>
            <a:r>
              <a:rPr lang="tr-TR" sz="2000" kern="0" dirty="0">
                <a:latin typeface="Arial" pitchFamily="34" charset="0"/>
                <a:cs typeface="Arial" pitchFamily="34" charset="0"/>
              </a:rPr>
              <a:t> – Arazi ve Gayrimenkul Bölümü </a:t>
            </a:r>
          </a:p>
          <a:p>
            <a:pPr algn="just">
              <a:spcBef>
                <a:spcPts val="225"/>
              </a:spcBef>
              <a:buClr>
                <a:srgbClr val="160093"/>
              </a:buClr>
              <a:buSzPct val="140000"/>
              <a:buFont typeface="Wingdings" panose="05000000000000000000" pitchFamily="2" charset="2"/>
              <a:buChar char="§"/>
              <a:defRPr/>
            </a:pPr>
            <a:r>
              <a:rPr lang="tr-TR" sz="2000" kern="0" dirty="0">
                <a:latin typeface="Arial" pitchFamily="34" charset="0"/>
                <a:cs typeface="Arial" pitchFamily="34" charset="0"/>
              </a:rPr>
              <a:t> </a:t>
            </a:r>
            <a:r>
              <a:rPr lang="tr-TR" sz="2000" kern="0" dirty="0" err="1">
                <a:latin typeface="Arial" pitchFamily="34" charset="0"/>
                <a:cs typeface="Arial" pitchFamily="34" charset="0"/>
              </a:rPr>
              <a:t>Dept</a:t>
            </a:r>
            <a:r>
              <a:rPr lang="tr-TR" sz="2000" kern="0" dirty="0">
                <a:latin typeface="Arial" pitchFamily="34" charset="0"/>
                <a:cs typeface="Arial" pitchFamily="34" charset="0"/>
              </a:rPr>
              <a:t> of. </a:t>
            </a:r>
            <a:r>
              <a:rPr lang="tr-TR" sz="2000" kern="0" dirty="0" err="1">
                <a:latin typeface="Arial" pitchFamily="34" charset="0"/>
                <a:cs typeface="Arial" pitchFamily="34" charset="0"/>
              </a:rPr>
              <a:t>Economics</a:t>
            </a:r>
            <a:r>
              <a:rPr lang="tr-TR" sz="2000" kern="0" dirty="0">
                <a:latin typeface="Arial" pitchFamily="34" charset="0"/>
                <a:cs typeface="Arial" pitchFamily="34" charset="0"/>
              </a:rPr>
              <a:t>/Management of Real </a:t>
            </a:r>
            <a:r>
              <a:rPr lang="tr-TR" sz="2000" kern="0" dirty="0" err="1">
                <a:latin typeface="Arial" pitchFamily="34" charset="0"/>
                <a:cs typeface="Arial" pitchFamily="34" charset="0"/>
              </a:rPr>
              <a:t>Estate</a:t>
            </a:r>
            <a:r>
              <a:rPr lang="tr-TR" sz="2000" kern="0" dirty="0">
                <a:latin typeface="Arial" pitchFamily="34" charset="0"/>
                <a:cs typeface="Arial" pitchFamily="34" charset="0"/>
              </a:rPr>
              <a:t> – Gayrimenkul Ekonomisi ve Yönetimi Bölümü</a:t>
            </a:r>
          </a:p>
          <a:p>
            <a:pPr algn="just">
              <a:spcBef>
                <a:spcPts val="225"/>
              </a:spcBef>
              <a:buClr>
                <a:srgbClr val="160093"/>
              </a:buClr>
              <a:buSzPct val="140000"/>
              <a:buFont typeface="Wingdings" panose="05000000000000000000" pitchFamily="2" charset="2"/>
              <a:buChar char="§"/>
              <a:defRPr/>
            </a:pPr>
            <a:r>
              <a:rPr lang="tr-TR" sz="2000" kern="0" dirty="0">
                <a:latin typeface="Arial" pitchFamily="34" charset="0"/>
                <a:cs typeface="Arial" pitchFamily="34" charset="0"/>
              </a:rPr>
              <a:t> </a:t>
            </a:r>
            <a:r>
              <a:rPr lang="tr-TR" sz="2000" kern="0" dirty="0" err="1">
                <a:latin typeface="Arial" pitchFamily="34" charset="0"/>
                <a:cs typeface="Arial" pitchFamily="34" charset="0"/>
              </a:rPr>
              <a:t>Dept</a:t>
            </a:r>
            <a:r>
              <a:rPr lang="tr-TR" sz="2000" kern="0" dirty="0">
                <a:latin typeface="Arial" pitchFamily="34" charset="0"/>
                <a:cs typeface="Arial" pitchFamily="34" charset="0"/>
              </a:rPr>
              <a:t> of. </a:t>
            </a:r>
            <a:r>
              <a:rPr lang="tr-TR" sz="2000" kern="0" dirty="0" err="1">
                <a:latin typeface="Arial" pitchFamily="34" charset="0"/>
                <a:cs typeface="Arial" pitchFamily="34" charset="0"/>
              </a:rPr>
              <a:t>Economics</a:t>
            </a:r>
            <a:r>
              <a:rPr lang="tr-TR" sz="2000" kern="0" dirty="0">
                <a:latin typeface="Arial" pitchFamily="34" charset="0"/>
                <a:cs typeface="Arial" pitchFamily="34" charset="0"/>
              </a:rPr>
              <a:t>/Management of </a:t>
            </a:r>
            <a:r>
              <a:rPr lang="tr-TR" sz="2000" kern="0" dirty="0" err="1">
                <a:latin typeface="Arial" pitchFamily="34" charset="0"/>
                <a:cs typeface="Arial" pitchFamily="34" charset="0"/>
              </a:rPr>
              <a:t>Property</a:t>
            </a:r>
            <a:r>
              <a:rPr lang="tr-TR" sz="2000" kern="0" dirty="0">
                <a:latin typeface="Arial" pitchFamily="34" charset="0"/>
                <a:cs typeface="Arial" pitchFamily="34" charset="0"/>
              </a:rPr>
              <a:t> – Gayrimenkul Ekonomisi ve Yönetimi Bölümü </a:t>
            </a:r>
          </a:p>
          <a:p>
            <a:pPr algn="just">
              <a:spcBef>
                <a:spcPts val="225"/>
              </a:spcBef>
              <a:buClr>
                <a:srgbClr val="160093"/>
              </a:buClr>
              <a:buSzPct val="140000"/>
              <a:buFont typeface="Wingdings" panose="05000000000000000000" pitchFamily="2" charset="2"/>
              <a:buChar char="§"/>
              <a:defRPr/>
            </a:pPr>
            <a:r>
              <a:rPr lang="tr-TR" sz="2000" kern="0" dirty="0">
                <a:latin typeface="Arial" pitchFamily="34" charset="0"/>
                <a:cs typeface="Arial" pitchFamily="34" charset="0"/>
              </a:rPr>
              <a:t> </a:t>
            </a:r>
            <a:r>
              <a:rPr lang="tr-TR" sz="2000" kern="0" dirty="0" err="1">
                <a:latin typeface="Arial" pitchFamily="34" charset="0"/>
                <a:cs typeface="Arial" pitchFamily="34" charset="0"/>
              </a:rPr>
              <a:t>Dept</a:t>
            </a:r>
            <a:r>
              <a:rPr lang="tr-TR" sz="2000" kern="0" dirty="0">
                <a:latin typeface="Arial" pitchFamily="34" charset="0"/>
                <a:cs typeface="Arial" pitchFamily="34" charset="0"/>
              </a:rPr>
              <a:t> of. Real </a:t>
            </a:r>
            <a:r>
              <a:rPr lang="tr-TR" sz="2000" kern="0" dirty="0" err="1">
                <a:latin typeface="Arial" pitchFamily="34" charset="0"/>
                <a:cs typeface="Arial" pitchFamily="34" charset="0"/>
              </a:rPr>
              <a:t>Estate</a:t>
            </a:r>
            <a:r>
              <a:rPr lang="tr-TR" sz="2000" kern="0" dirty="0">
                <a:latin typeface="Arial" pitchFamily="34" charset="0"/>
                <a:cs typeface="Arial" pitchFamily="34" charset="0"/>
              </a:rPr>
              <a:t>/</a:t>
            </a:r>
            <a:r>
              <a:rPr lang="tr-TR" sz="2000" kern="0" dirty="0" err="1">
                <a:latin typeface="Arial" pitchFamily="34" charset="0"/>
                <a:cs typeface="Arial" pitchFamily="34" charset="0"/>
              </a:rPr>
              <a:t>Property</a:t>
            </a:r>
            <a:r>
              <a:rPr lang="tr-TR" sz="2000" kern="0" dirty="0">
                <a:latin typeface="Arial" pitchFamily="34" charset="0"/>
                <a:cs typeface="Arial" pitchFamily="34" charset="0"/>
              </a:rPr>
              <a:t> Development – Gayrimenkul Geliştirme Bölümü</a:t>
            </a:r>
          </a:p>
          <a:p>
            <a:pPr algn="just">
              <a:spcBef>
                <a:spcPts val="225"/>
              </a:spcBef>
              <a:buClr>
                <a:srgbClr val="160093"/>
              </a:buClr>
              <a:buSzPct val="140000"/>
              <a:buFont typeface="Wingdings" panose="05000000000000000000" pitchFamily="2" charset="2"/>
              <a:buChar char="§"/>
              <a:defRPr/>
            </a:pPr>
            <a:r>
              <a:rPr lang="tr-TR" sz="2000" kern="0" dirty="0">
                <a:latin typeface="Arial" pitchFamily="34" charset="0"/>
                <a:cs typeface="Arial" pitchFamily="34" charset="0"/>
              </a:rPr>
              <a:t> </a:t>
            </a:r>
            <a:r>
              <a:rPr lang="tr-TR" sz="2000" kern="0" dirty="0" err="1">
                <a:latin typeface="Arial" pitchFamily="34" charset="0"/>
                <a:cs typeface="Arial" pitchFamily="34" charset="0"/>
              </a:rPr>
              <a:t>Dept</a:t>
            </a:r>
            <a:r>
              <a:rPr lang="tr-TR" sz="2000" kern="0" dirty="0">
                <a:latin typeface="Arial" pitchFamily="34" charset="0"/>
                <a:cs typeface="Arial" pitchFamily="34" charset="0"/>
              </a:rPr>
              <a:t> of. Real </a:t>
            </a:r>
            <a:r>
              <a:rPr lang="tr-TR" sz="2000" kern="0" dirty="0" err="1">
                <a:latin typeface="Arial" pitchFamily="34" charset="0"/>
                <a:cs typeface="Arial" pitchFamily="34" charset="0"/>
              </a:rPr>
              <a:t>Estate</a:t>
            </a:r>
            <a:r>
              <a:rPr lang="tr-TR" sz="2000" kern="0" dirty="0">
                <a:latin typeface="Arial" pitchFamily="34" charset="0"/>
                <a:cs typeface="Arial" pitchFamily="34" charset="0"/>
              </a:rPr>
              <a:t> &amp; Land Management – Gayrimenkul ve Arazi Yönetimi Bölümü</a:t>
            </a:r>
          </a:p>
          <a:p>
            <a:pPr algn="just">
              <a:spcBef>
                <a:spcPts val="225"/>
              </a:spcBef>
              <a:buClr>
                <a:srgbClr val="160093"/>
              </a:buClr>
              <a:buSzPct val="140000"/>
              <a:buFont typeface="Wingdings" panose="05000000000000000000" pitchFamily="2" charset="2"/>
              <a:buChar char="§"/>
              <a:defRPr/>
            </a:pPr>
            <a:r>
              <a:rPr lang="tr-TR" sz="2000" kern="0" dirty="0">
                <a:latin typeface="Arial" pitchFamily="34" charset="0"/>
                <a:cs typeface="Arial" pitchFamily="34" charset="0"/>
              </a:rPr>
              <a:t> </a:t>
            </a:r>
            <a:r>
              <a:rPr lang="tr-TR" sz="2000" kern="0" dirty="0" err="1">
                <a:latin typeface="Arial" pitchFamily="34" charset="0"/>
                <a:cs typeface="Arial" pitchFamily="34" charset="0"/>
              </a:rPr>
              <a:t>Dept</a:t>
            </a:r>
            <a:r>
              <a:rPr lang="tr-TR" sz="2000" kern="0" dirty="0">
                <a:latin typeface="Arial" pitchFamily="34" charset="0"/>
                <a:cs typeface="Arial" pitchFamily="34" charset="0"/>
              </a:rPr>
              <a:t> of. </a:t>
            </a:r>
            <a:r>
              <a:rPr lang="tr-TR" sz="2000" kern="0" dirty="0" err="1">
                <a:latin typeface="Arial" pitchFamily="34" charset="0"/>
                <a:cs typeface="Arial" pitchFamily="34" charset="0"/>
              </a:rPr>
              <a:t>Property</a:t>
            </a:r>
            <a:r>
              <a:rPr lang="tr-TR" sz="2000" kern="0" dirty="0">
                <a:latin typeface="Arial" pitchFamily="34" charset="0"/>
                <a:cs typeface="Arial" pitchFamily="34" charset="0"/>
              </a:rPr>
              <a:t> </a:t>
            </a:r>
            <a:r>
              <a:rPr lang="tr-TR" sz="2000" kern="0" dirty="0" err="1">
                <a:latin typeface="Arial" pitchFamily="34" charset="0"/>
                <a:cs typeface="Arial" pitchFamily="34" charset="0"/>
              </a:rPr>
              <a:t>Sciences</a:t>
            </a:r>
            <a:r>
              <a:rPr lang="tr-TR" sz="2000" kern="0" dirty="0">
                <a:latin typeface="Arial" pitchFamily="34" charset="0"/>
                <a:cs typeface="Arial" pitchFamily="34" charset="0"/>
              </a:rPr>
              <a:t> – Gayrimenkul Bilimleri Bölümü</a:t>
            </a:r>
          </a:p>
          <a:p>
            <a:pPr algn="just">
              <a:spcBef>
                <a:spcPts val="225"/>
              </a:spcBef>
              <a:buClr>
                <a:srgbClr val="160093"/>
              </a:buClr>
              <a:buSzPct val="140000"/>
              <a:buFont typeface="Wingdings" panose="05000000000000000000" pitchFamily="2" charset="2"/>
              <a:buChar char="§"/>
              <a:defRPr/>
            </a:pPr>
            <a:r>
              <a:rPr lang="tr-TR" sz="2000" kern="0" dirty="0">
                <a:latin typeface="Arial" pitchFamily="34" charset="0"/>
                <a:cs typeface="Arial" pitchFamily="34" charset="0"/>
              </a:rPr>
              <a:t> Diğerleri</a:t>
            </a:r>
          </a:p>
          <a:p>
            <a:pPr marL="0" indent="0">
              <a:spcBef>
                <a:spcPts val="450"/>
              </a:spcBef>
              <a:buClr>
                <a:srgbClr val="160093"/>
              </a:buClr>
              <a:buNone/>
            </a:pPr>
            <a:endParaRPr lang="tr-TR" altLang="tr-TR" dirty="0"/>
          </a:p>
        </p:txBody>
      </p:sp>
      <p:sp>
        <p:nvSpPr>
          <p:cNvPr id="13" name="Altbilgi Yer Tutucusu 1">
            <a:extLst>
              <a:ext uri="{FF2B5EF4-FFF2-40B4-BE49-F238E27FC236}">
                <a16:creationId xmlns:a16="http://schemas.microsoft.com/office/drawing/2014/main" xmlns="" id="{3F46BE76-83B0-4970-9847-A0C931892266}"/>
              </a:ext>
            </a:extLst>
          </p:cNvPr>
          <p:cNvSpPr txBox="1">
            <a:spLocks/>
          </p:cNvSpPr>
          <p:nvPr/>
        </p:nvSpPr>
        <p:spPr>
          <a:xfrm>
            <a:off x="5049348" y="5592104"/>
            <a:ext cx="3783746" cy="229001"/>
          </a:xfrm>
          <a:prstGeom prst="rect">
            <a:avLst/>
          </a:prstGeom>
        </p:spPr>
        <p:txBody>
          <a:bodyPr vert="horz" lIns="68580" tIns="34290" rIns="68580" bIns="34290" rtlCol="0" anchor="ctr"/>
          <a:lstStyle>
            <a:defPPr>
              <a:defRPr lang="tr-TR"/>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endParaRPr lang="en-US" sz="675" dirty="0">
              <a:ln>
                <a:solidFill>
                  <a:srgbClr val="47176C"/>
                </a:solidFill>
              </a:ln>
              <a:solidFill>
                <a:srgbClr val="46166B"/>
              </a:solidFill>
              <a:latin typeface="Century Gothic" panose="020B0502020202020204" pitchFamily="34" charset="0"/>
            </a:endParaRPr>
          </a:p>
        </p:txBody>
      </p:sp>
    </p:spTree>
    <p:extLst>
      <p:ext uri="{BB962C8B-B14F-4D97-AF65-F5344CB8AC3E}">
        <p14:creationId xmlns:p14="http://schemas.microsoft.com/office/powerpoint/2010/main" val="1010761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6715" y="1328477"/>
            <a:ext cx="8137603" cy="496548"/>
          </a:xfrm>
        </p:spPr>
        <p:txBody>
          <a:bodyPr anchor="t">
            <a:normAutofit/>
          </a:bodyPr>
          <a:lstStyle/>
          <a:p>
            <a:pPr algn="ctr"/>
            <a:r>
              <a:rPr lang="tr-TR" sz="2400" dirty="0" smtClean="0">
                <a:solidFill>
                  <a:schemeClr val="tx1"/>
                </a:solidFill>
              </a:rPr>
              <a:t>Kaynaklar</a:t>
            </a:r>
            <a:endParaRPr lang="tr-TR" sz="2400" dirty="0">
              <a:solidFill>
                <a:schemeClr val="tx1"/>
              </a:solidFill>
            </a:endParaRPr>
          </a:p>
        </p:txBody>
      </p:sp>
      <p:sp>
        <p:nvSpPr>
          <p:cNvPr id="9" name="İçerik Yer Tutucusu 2"/>
          <p:cNvSpPr>
            <a:spLocks noGrp="1"/>
          </p:cNvSpPr>
          <p:nvPr>
            <p:ph idx="1"/>
          </p:nvPr>
        </p:nvSpPr>
        <p:spPr>
          <a:xfrm>
            <a:off x="652347" y="1825025"/>
            <a:ext cx="7843954" cy="3462807"/>
          </a:xfrm>
        </p:spPr>
        <p:txBody>
          <a:bodyPr anchor="t">
            <a:noAutofit/>
          </a:bodyPr>
          <a:lstStyle/>
          <a:p>
            <a:pPr marL="0" indent="0" algn="just">
              <a:spcBef>
                <a:spcPct val="0"/>
              </a:spcBef>
              <a:buClr>
                <a:srgbClr val="160093"/>
              </a:buClr>
              <a:buNone/>
            </a:pPr>
            <a:r>
              <a:rPr lang="tr-TR" altLang="tr-TR" sz="1600" dirty="0"/>
              <a:t>Finans Matematiği, Z. Başkaya ve </a:t>
            </a:r>
            <a:r>
              <a:rPr lang="tr-TR" altLang="tr-TR" sz="1600" dirty="0" err="1"/>
              <a:t>D.Alper</a:t>
            </a:r>
            <a:r>
              <a:rPr lang="tr-TR" altLang="tr-TR" sz="1600" dirty="0"/>
              <a:t>, 2. Baskı, Ekin Kitabevi, Bursa, 2003.</a:t>
            </a:r>
          </a:p>
          <a:p>
            <a:pPr marL="0" indent="0" algn="just">
              <a:spcBef>
                <a:spcPct val="0"/>
              </a:spcBef>
              <a:buClr>
                <a:srgbClr val="160093"/>
              </a:buClr>
              <a:buNone/>
            </a:pPr>
            <a:r>
              <a:rPr lang="tr-TR" altLang="tr-TR" sz="1600" dirty="0"/>
              <a:t>İpotek Karşılığı Menkulleştirilmiş Krediler (İKMEK-MORTGACE), K. Yalçıner, Ankara, 2006.</a:t>
            </a:r>
          </a:p>
          <a:p>
            <a:pPr marL="0" indent="0" algn="just">
              <a:spcBef>
                <a:spcPct val="0"/>
              </a:spcBef>
              <a:buClr>
                <a:srgbClr val="160093"/>
              </a:buClr>
              <a:buNone/>
            </a:pPr>
            <a:r>
              <a:rPr lang="tr-TR" altLang="tr-TR" sz="1600" dirty="0"/>
              <a:t>Kadastro Bilgisi, T. </a:t>
            </a:r>
            <a:r>
              <a:rPr lang="tr-TR" altLang="tr-TR" sz="1600" dirty="0" err="1"/>
              <a:t>Tüdeş</a:t>
            </a:r>
            <a:r>
              <a:rPr lang="tr-TR" altLang="tr-TR" sz="1600" dirty="0"/>
              <a:t> ve C. Bıyık, 3. Baskı, Karadeniz Teknik Üniversitesi Mühendislik-Mimarlık Fakültesi Yayınları, Genel Yayın No:174, Fakülte Yayın No:50, KTÜ Matbaası, Trabzon, 2001.</a:t>
            </a:r>
          </a:p>
          <a:p>
            <a:pPr marL="0" indent="0" algn="just">
              <a:spcBef>
                <a:spcPct val="0"/>
              </a:spcBef>
              <a:buClr>
                <a:srgbClr val="160093"/>
              </a:buClr>
              <a:buNone/>
            </a:pPr>
            <a:r>
              <a:rPr lang="tr-TR" altLang="tr-TR" sz="1600" dirty="0"/>
              <a:t>Konut Alanlarının İyileştirilmesinde Toplumsal Bağlam Rolü, Hürriyet </a:t>
            </a:r>
            <a:r>
              <a:rPr lang="tr-TR" altLang="tr-TR" sz="1600" dirty="0" err="1"/>
              <a:t>Öğdül</a:t>
            </a:r>
            <a:r>
              <a:rPr lang="tr-TR" altLang="tr-TR" sz="1600" dirty="0"/>
              <a:t>, Mimar Sinan Üniversitesi, İstanbul, 1999.</a:t>
            </a:r>
          </a:p>
          <a:p>
            <a:pPr marL="0" indent="0" algn="just">
              <a:spcBef>
                <a:spcPct val="0"/>
              </a:spcBef>
              <a:buClr>
                <a:srgbClr val="160093"/>
              </a:buClr>
              <a:buNone/>
            </a:pPr>
            <a:r>
              <a:rPr lang="tr-TR" altLang="tr-TR" sz="1600" dirty="0"/>
              <a:t>Land </a:t>
            </a:r>
            <a:r>
              <a:rPr lang="tr-TR" altLang="tr-TR" sz="1600" dirty="0" err="1"/>
              <a:t>and</a:t>
            </a:r>
            <a:r>
              <a:rPr lang="tr-TR" altLang="tr-TR" sz="1600" dirty="0"/>
              <a:t> </a:t>
            </a:r>
            <a:r>
              <a:rPr lang="tr-TR" altLang="tr-TR" sz="1600" dirty="0" err="1"/>
              <a:t>Estate</a:t>
            </a:r>
            <a:r>
              <a:rPr lang="tr-TR" altLang="tr-TR" sz="1600" dirty="0"/>
              <a:t> Management, J. </a:t>
            </a:r>
            <a:r>
              <a:rPr lang="tr-TR" altLang="tr-TR" sz="1600" dirty="0" err="1"/>
              <a:t>Nix</a:t>
            </a:r>
            <a:r>
              <a:rPr lang="tr-TR" altLang="tr-TR" sz="1600" dirty="0"/>
              <a:t>, P. </a:t>
            </a:r>
            <a:r>
              <a:rPr lang="tr-TR" altLang="tr-TR" sz="1600" dirty="0" err="1"/>
              <a:t>Hill</a:t>
            </a:r>
            <a:r>
              <a:rPr lang="tr-TR" altLang="tr-TR" sz="1600" dirty="0"/>
              <a:t>, N. Williams </a:t>
            </a:r>
            <a:r>
              <a:rPr lang="tr-TR" altLang="tr-TR" sz="1600" dirty="0" err="1"/>
              <a:t>and</a:t>
            </a:r>
            <a:r>
              <a:rPr lang="tr-TR" altLang="tr-TR" sz="1600" dirty="0"/>
              <a:t> J. </a:t>
            </a:r>
            <a:r>
              <a:rPr lang="tr-TR" altLang="tr-TR" sz="1600" dirty="0" err="1"/>
              <a:t>Bough</a:t>
            </a:r>
            <a:r>
              <a:rPr lang="tr-TR" altLang="tr-TR" sz="1600" dirty="0"/>
              <a:t>, Packard Publishing Limited, Third Edition, </a:t>
            </a:r>
            <a:r>
              <a:rPr lang="tr-TR" altLang="tr-TR" sz="1600" dirty="0" err="1"/>
              <a:t>Chichester</a:t>
            </a:r>
            <a:r>
              <a:rPr lang="tr-TR" altLang="tr-TR" sz="1600" dirty="0"/>
              <a:t>, UK, 1999.</a:t>
            </a:r>
          </a:p>
          <a:p>
            <a:pPr marL="0" indent="0" algn="just">
              <a:spcBef>
                <a:spcPct val="0"/>
              </a:spcBef>
              <a:buClr>
                <a:srgbClr val="160093"/>
              </a:buClr>
              <a:buNone/>
            </a:pPr>
            <a:r>
              <a:rPr lang="tr-TR" altLang="tr-TR" sz="1600" dirty="0"/>
              <a:t>Mekanın Politikası, G. </a:t>
            </a:r>
            <a:r>
              <a:rPr lang="tr-TR" altLang="tr-TR" sz="1600" dirty="0" err="1"/>
              <a:t>Bachelard</a:t>
            </a:r>
            <a:r>
              <a:rPr lang="tr-TR" altLang="tr-TR" sz="1600" dirty="0"/>
              <a:t>, Kesit Yayınları, İstanbul, 1996.</a:t>
            </a:r>
          </a:p>
          <a:p>
            <a:pPr marL="0" indent="0" algn="just">
              <a:spcBef>
                <a:spcPct val="0"/>
              </a:spcBef>
              <a:buClr>
                <a:srgbClr val="160093"/>
              </a:buClr>
              <a:buNone/>
            </a:pPr>
            <a:r>
              <a:rPr lang="tr-TR" altLang="tr-TR" sz="1600" dirty="0"/>
              <a:t>Real </a:t>
            </a:r>
            <a:r>
              <a:rPr lang="tr-TR" altLang="tr-TR" sz="1600" dirty="0" err="1"/>
              <a:t>Estate</a:t>
            </a:r>
            <a:r>
              <a:rPr lang="tr-TR" altLang="tr-TR" sz="1600" dirty="0"/>
              <a:t> </a:t>
            </a:r>
            <a:r>
              <a:rPr lang="tr-TR" altLang="tr-TR" sz="1600" dirty="0" err="1"/>
              <a:t>Investment</a:t>
            </a:r>
            <a:r>
              <a:rPr lang="tr-TR" altLang="tr-TR" sz="1600" dirty="0"/>
              <a:t> </a:t>
            </a:r>
            <a:r>
              <a:rPr lang="tr-TR" altLang="tr-TR" sz="1600" dirty="0" err="1"/>
              <a:t>Trusts</a:t>
            </a:r>
            <a:r>
              <a:rPr lang="tr-TR" altLang="tr-TR" sz="1600" dirty="0"/>
              <a:t> </a:t>
            </a:r>
            <a:r>
              <a:rPr lang="tr-TR" altLang="tr-TR" sz="1600" dirty="0" err="1"/>
              <a:t>Handbook</a:t>
            </a:r>
            <a:r>
              <a:rPr lang="tr-TR" altLang="tr-TR" sz="1600" dirty="0"/>
              <a:t>, W.K. </a:t>
            </a:r>
            <a:r>
              <a:rPr lang="tr-TR" altLang="tr-TR" sz="1600" dirty="0" err="1"/>
              <a:t>Kelly</a:t>
            </a:r>
            <a:r>
              <a:rPr lang="tr-TR" altLang="tr-TR" sz="1600" dirty="0"/>
              <a:t>, </a:t>
            </a:r>
            <a:r>
              <a:rPr lang="tr-TR" altLang="tr-TR" sz="1600" dirty="0" err="1"/>
              <a:t>American</a:t>
            </a:r>
            <a:r>
              <a:rPr lang="tr-TR" altLang="tr-TR" sz="1600" dirty="0"/>
              <a:t> </a:t>
            </a:r>
            <a:r>
              <a:rPr lang="tr-TR" altLang="tr-TR" sz="1600" dirty="0" err="1"/>
              <a:t>Law</a:t>
            </a:r>
            <a:r>
              <a:rPr lang="tr-TR" altLang="tr-TR" sz="1600" dirty="0"/>
              <a:t> </a:t>
            </a:r>
            <a:r>
              <a:rPr lang="tr-TR" altLang="tr-TR" sz="1600" dirty="0" err="1"/>
              <a:t>Institute</a:t>
            </a:r>
            <a:r>
              <a:rPr lang="tr-TR" altLang="tr-TR" sz="1600" dirty="0"/>
              <a:t>, USA, 1989.</a:t>
            </a:r>
          </a:p>
          <a:p>
            <a:pPr marL="0" indent="0" algn="just">
              <a:spcBef>
                <a:spcPct val="0"/>
              </a:spcBef>
              <a:buClr>
                <a:srgbClr val="160093"/>
              </a:buClr>
              <a:buNone/>
            </a:pPr>
            <a:r>
              <a:rPr lang="tr-TR" altLang="tr-TR" sz="1600" dirty="0"/>
              <a:t>Real </a:t>
            </a:r>
            <a:r>
              <a:rPr lang="tr-TR" altLang="tr-TR" sz="1600" dirty="0" err="1"/>
              <a:t>Estate</a:t>
            </a:r>
            <a:r>
              <a:rPr lang="tr-TR" altLang="tr-TR" sz="1600" dirty="0"/>
              <a:t> </a:t>
            </a:r>
            <a:r>
              <a:rPr lang="tr-TR" altLang="tr-TR" sz="1600" dirty="0" err="1"/>
              <a:t>Principles</a:t>
            </a:r>
            <a:r>
              <a:rPr lang="tr-TR" altLang="tr-TR" sz="1600" dirty="0"/>
              <a:t> </a:t>
            </a:r>
            <a:r>
              <a:rPr lang="tr-TR" altLang="tr-TR" sz="1600" dirty="0" err="1"/>
              <a:t>and</a:t>
            </a:r>
            <a:r>
              <a:rPr lang="tr-TR" altLang="tr-TR" sz="1600" dirty="0"/>
              <a:t> </a:t>
            </a:r>
            <a:r>
              <a:rPr lang="tr-TR" altLang="tr-TR" sz="1600" dirty="0" err="1"/>
              <a:t>Practices</a:t>
            </a:r>
            <a:r>
              <a:rPr lang="tr-TR" altLang="tr-TR" sz="1600" dirty="0"/>
              <a:t>, G. </a:t>
            </a:r>
            <a:r>
              <a:rPr lang="tr-TR" altLang="tr-TR" sz="1600" dirty="0" err="1"/>
              <a:t>Karvel</a:t>
            </a:r>
            <a:r>
              <a:rPr lang="tr-TR" altLang="tr-TR" sz="1600" dirty="0"/>
              <a:t> ve M.A. </a:t>
            </a:r>
            <a:r>
              <a:rPr lang="tr-TR" altLang="tr-TR" sz="1600" dirty="0" err="1"/>
              <a:t>Unger</a:t>
            </a:r>
            <a:r>
              <a:rPr lang="tr-TR" altLang="tr-TR" sz="1600" dirty="0"/>
              <a:t>, 9. Edition, South-western Publishing </a:t>
            </a:r>
            <a:r>
              <a:rPr lang="tr-TR" altLang="tr-TR" sz="1600" dirty="0" err="1"/>
              <a:t>Co</a:t>
            </a:r>
            <a:r>
              <a:rPr lang="tr-TR" altLang="tr-TR" sz="1600" dirty="0"/>
              <a:t>., Ohio, USA, 1991.</a:t>
            </a:r>
          </a:p>
          <a:p>
            <a:pPr marL="0" indent="0" algn="just">
              <a:spcBef>
                <a:spcPct val="0"/>
              </a:spcBef>
              <a:buClr>
                <a:srgbClr val="160093"/>
              </a:buClr>
              <a:buNone/>
            </a:pPr>
            <a:r>
              <a:rPr lang="tr-TR" altLang="tr-TR" sz="1600" dirty="0"/>
              <a:t>Yatırım Projelerinin Düzenlenmesi Değerlendirilmesi ve İzlenmesi, O. </a:t>
            </a:r>
            <a:r>
              <a:rPr lang="tr-TR" altLang="tr-TR" sz="1600" dirty="0" err="1"/>
              <a:t>Güvemli</a:t>
            </a:r>
            <a:r>
              <a:rPr lang="tr-TR" altLang="tr-TR" sz="1600" dirty="0"/>
              <a:t>, Atlas Yayın Dağıtım Yayın No:7, İstanbul, 2001.</a:t>
            </a:r>
            <a:endParaRPr lang="tr-TR" sz="1400" dirty="0"/>
          </a:p>
        </p:txBody>
      </p:sp>
      <p:sp>
        <p:nvSpPr>
          <p:cNvPr id="13" name="Altbilgi Yer Tutucusu 1">
            <a:extLst>
              <a:ext uri="{FF2B5EF4-FFF2-40B4-BE49-F238E27FC236}">
                <a16:creationId xmlns="" xmlns:a16="http://schemas.microsoft.com/office/drawing/2014/main" id="{3F46BE76-83B0-4970-9847-A0C931892266}"/>
              </a:ext>
            </a:extLst>
          </p:cNvPr>
          <p:cNvSpPr txBox="1">
            <a:spLocks/>
          </p:cNvSpPr>
          <p:nvPr/>
        </p:nvSpPr>
        <p:spPr>
          <a:xfrm>
            <a:off x="5049348" y="5592104"/>
            <a:ext cx="3783746" cy="229001"/>
          </a:xfrm>
          <a:prstGeom prst="rect">
            <a:avLst/>
          </a:prstGeom>
        </p:spPr>
        <p:txBody>
          <a:bodyPr vert="horz" lIns="68580" tIns="34290" rIns="68580" bIns="34290" rtlCol="0" anchor="ctr"/>
          <a:lstStyle>
            <a:defPPr>
              <a:defRPr lang="tr-TR"/>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endParaRPr lang="en-US" sz="675" dirty="0">
              <a:ln>
                <a:solidFill>
                  <a:srgbClr val="47176C"/>
                </a:solidFill>
              </a:ln>
              <a:solidFill>
                <a:srgbClr val="46166B"/>
              </a:solidFill>
              <a:latin typeface="Century Gothic" panose="020B0502020202020204" pitchFamily="34" charset="0"/>
            </a:endParaRPr>
          </a:p>
        </p:txBody>
      </p:sp>
    </p:spTree>
    <p:extLst>
      <p:ext uri="{BB962C8B-B14F-4D97-AF65-F5344CB8AC3E}">
        <p14:creationId xmlns:p14="http://schemas.microsoft.com/office/powerpoint/2010/main" val="22219135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12441</TotalTime>
  <Words>816</Words>
  <Application>Microsoft Office PowerPoint</Application>
  <PresentationFormat>Ekran Gösterisi (4:3)</PresentationFormat>
  <Paragraphs>63</Paragraphs>
  <Slides>9</Slides>
  <Notes>9</Notes>
  <HiddenSlides>0</HiddenSlides>
  <MMClips>0</MMClips>
  <ScaleCrop>false</ScaleCrop>
  <HeadingPairs>
    <vt:vector size="6" baseType="variant">
      <vt:variant>
        <vt:lpstr>Kullanılan Yazı Tipleri</vt:lpstr>
      </vt:variant>
      <vt:variant>
        <vt:i4>6</vt:i4>
      </vt:variant>
      <vt:variant>
        <vt:lpstr>Tema</vt:lpstr>
      </vt:variant>
      <vt:variant>
        <vt:i4>3</vt:i4>
      </vt:variant>
      <vt:variant>
        <vt:lpstr>Slayt Başlıkları</vt:lpstr>
      </vt:variant>
      <vt:variant>
        <vt:i4>9</vt:i4>
      </vt:variant>
    </vt:vector>
  </HeadingPairs>
  <TitlesOfParts>
    <vt:vector size="18" baseType="lpstr">
      <vt:lpstr>ＭＳ Ｐゴシック</vt:lpstr>
      <vt:lpstr>Arial</vt:lpstr>
      <vt:lpstr>Calibri</vt:lpstr>
      <vt:lpstr>Century Gothic</vt:lpstr>
      <vt:lpstr>Courier New</vt:lpstr>
      <vt:lpstr>Wingdings</vt:lpstr>
      <vt:lpstr>ekonomi</vt:lpstr>
      <vt:lpstr>1_Rics</vt:lpstr>
      <vt:lpstr>h.t.</vt:lpstr>
      <vt:lpstr>PowerPoint Sunusu</vt:lpstr>
      <vt:lpstr>Arazi Geliştirme ve Mülkiyet İlişkisi </vt:lpstr>
      <vt:lpstr>Arazi Geliştirme ve Mülkiyet İlişkisi </vt:lpstr>
      <vt:lpstr>Arazinin Üç Boyutu </vt:lpstr>
      <vt:lpstr>Arazi Geliştirme ve Mülkiyet İlişkisi </vt:lpstr>
      <vt:lpstr>Arazi Geliştirme ve Mülkiyet İlişkisi </vt:lpstr>
      <vt:lpstr>Gayrimenkullerin Sınıflanması ve Geliştirme </vt:lpstr>
      <vt:lpstr>Gayrimenkul Geliştirme Çalışmaları</vt:lpstr>
      <vt:lpstr>Kaynaklar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sinan güneş</cp:lastModifiedBy>
  <cp:revision>811</cp:revision>
  <cp:lastPrinted>2016-10-24T07:53:35Z</cp:lastPrinted>
  <dcterms:created xsi:type="dcterms:W3CDTF">2016-09-18T09:35:24Z</dcterms:created>
  <dcterms:modified xsi:type="dcterms:W3CDTF">2020-02-21T09:01:03Z</dcterms:modified>
</cp:coreProperties>
</file>