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026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2701258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3319909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2901909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2967428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1289217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258009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2385883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3286021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88808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sp>
        <p:nvSpPr>
          <p:cNvPr id="15"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078775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altLang="tr-TR" sz="2400" dirty="0">
                <a:solidFill>
                  <a:schemeClr val="tx1"/>
                </a:solidFill>
                <a:cs typeface="Arial" panose="020B0604020202020204" pitchFamily="34" charset="0"/>
              </a:rPr>
              <a:t>Arazi Geliştirme ve Mülkiyet İlişkisi </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ct val="0"/>
              </a:spcBef>
              <a:buClr>
                <a:srgbClr val="160093"/>
              </a:buClr>
              <a:buSzTx/>
              <a:buFont typeface="Courier New" panose="02070309020205020404" pitchFamily="49" charset="0"/>
              <a:buChar char="o"/>
            </a:pPr>
            <a:r>
              <a:rPr lang="tr-TR" altLang="en-US" sz="2400" dirty="0"/>
              <a:t>Geliştirme işleminde arazi kullanımını belirleyen konu arazi mülkiyeti.</a:t>
            </a:r>
          </a:p>
          <a:p>
            <a:pPr algn="just">
              <a:spcBef>
                <a:spcPct val="0"/>
              </a:spcBef>
              <a:buClr>
                <a:srgbClr val="160093"/>
              </a:buClr>
              <a:buSzTx/>
              <a:buFont typeface="Courier New" panose="02070309020205020404" pitchFamily="49" charset="0"/>
              <a:buChar char="o"/>
            </a:pPr>
            <a:r>
              <a:rPr lang="tr-TR" altLang="en-US" sz="2400" dirty="0" smtClean="0"/>
              <a:t>Arazi </a:t>
            </a:r>
            <a:r>
              <a:rPr lang="tr-TR" altLang="en-US" sz="2400" dirty="0"/>
              <a:t>kullanım hakkı - arazi mülkiyeti aynı anlamında.</a:t>
            </a:r>
          </a:p>
          <a:p>
            <a:pPr algn="just">
              <a:spcBef>
                <a:spcPct val="0"/>
              </a:spcBef>
              <a:buClr>
                <a:srgbClr val="160093"/>
              </a:buClr>
              <a:buSzTx/>
              <a:buFont typeface="Courier New" panose="02070309020205020404" pitchFamily="49" charset="0"/>
              <a:buChar char="o"/>
            </a:pPr>
            <a:r>
              <a:rPr lang="tr-TR" altLang="en-US" sz="2400" dirty="0" smtClean="0"/>
              <a:t>Arazi </a:t>
            </a:r>
            <a:r>
              <a:rPr lang="tr-TR" altLang="en-US" sz="2400" dirty="0"/>
              <a:t>mülkiyeti, aynı anda kullanım sınırlarını da ifade etmekte. </a:t>
            </a:r>
          </a:p>
          <a:p>
            <a:pPr algn="just">
              <a:spcBef>
                <a:spcPct val="0"/>
              </a:spcBef>
              <a:buClr>
                <a:srgbClr val="160093"/>
              </a:buClr>
              <a:buSzTx/>
              <a:buFont typeface="Courier New" panose="02070309020205020404" pitchFamily="49" charset="0"/>
              <a:buChar char="o"/>
            </a:pPr>
            <a:r>
              <a:rPr lang="tr-TR" altLang="en-US" sz="2400" dirty="0" smtClean="0"/>
              <a:t>Literatürde </a:t>
            </a:r>
            <a:r>
              <a:rPr lang="tr-TR" altLang="en-US" sz="2400" dirty="0"/>
              <a:t>arazi mülkiyet hakkı genel olarak üç boyuta ayrılmaktadır. Bunlar; yerin yüzeyi, yerüstü ve yeraltıdır. </a:t>
            </a:r>
          </a:p>
          <a:p>
            <a:pPr algn="just">
              <a:spcBef>
                <a:spcPct val="0"/>
              </a:spcBef>
              <a:buClr>
                <a:srgbClr val="160093"/>
              </a:buClr>
              <a:buSzTx/>
              <a:buFont typeface="Courier New" panose="02070309020205020404" pitchFamily="49" charset="0"/>
              <a:buChar char="o"/>
            </a:pPr>
            <a:r>
              <a:rPr lang="tr-TR" altLang="en-US" sz="2400" dirty="0" smtClean="0"/>
              <a:t>Mülkiyet </a:t>
            </a:r>
            <a:r>
              <a:rPr lang="tr-TR" altLang="en-US" sz="2400" dirty="0"/>
              <a:t>veya kullanım hakkı; bir veya iki veya aynı anda bu üç boyut için geçerli olmaktadır (veya üzerinde sürmektedir). </a:t>
            </a:r>
          </a:p>
          <a:p>
            <a:pPr algn="just">
              <a:buFont typeface="Wingdings" panose="05000000000000000000" pitchFamily="2" charset="2"/>
              <a:buChar char="Ø"/>
            </a:pPr>
            <a:endParaRPr lang="tr-TR" dirty="0"/>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127245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altLang="tr-TR" sz="2400" dirty="0">
                <a:solidFill>
                  <a:schemeClr val="tx1"/>
                </a:solidFill>
                <a:cs typeface="Arial" panose="020B0604020202020204" pitchFamily="34" charset="0"/>
              </a:rPr>
              <a:t>Arazi Geliştirme ve Mülkiyet İlişkisi </a:t>
            </a:r>
          </a:p>
        </p:txBody>
      </p:sp>
      <p:sp>
        <p:nvSpPr>
          <p:cNvPr id="9" name="İçerik Yer Tutucusu 2"/>
          <p:cNvSpPr>
            <a:spLocks noGrp="1"/>
          </p:cNvSpPr>
          <p:nvPr>
            <p:ph idx="1"/>
          </p:nvPr>
        </p:nvSpPr>
        <p:spPr>
          <a:xfrm>
            <a:off x="652347" y="1825025"/>
            <a:ext cx="7843954" cy="3462807"/>
          </a:xfrm>
        </p:spPr>
        <p:txBody>
          <a:bodyPr anchor="t">
            <a:noAutofit/>
          </a:bodyPr>
          <a:lstStyle/>
          <a:p>
            <a:pPr algn="just">
              <a:buClr>
                <a:srgbClr val="160093"/>
              </a:buClr>
              <a:buFont typeface="Courier New" panose="02070309020205020404" pitchFamily="49" charset="0"/>
              <a:buChar char="o"/>
            </a:pPr>
            <a:r>
              <a:rPr lang="tr-TR" sz="2400" dirty="0">
                <a:solidFill>
                  <a:srgbClr val="222222"/>
                </a:solidFill>
                <a:latin typeface="Arial" panose="020B0604020202020204" pitchFamily="34" charset="0"/>
                <a:cs typeface="Arial" panose="020B0604020202020204" pitchFamily="34" charset="0"/>
              </a:rPr>
              <a:t>Bir üretim faktörü olarak arazi kavramı; sadece tarım alanlarını değil, mineral kaynaklar, atmosferdeki gazlar, ormanlar, su kaynakları ve okyanusları da içerir. </a:t>
            </a:r>
          </a:p>
          <a:p>
            <a:pPr algn="just">
              <a:buClr>
                <a:srgbClr val="160093"/>
              </a:buClr>
              <a:buFont typeface="Courier New" panose="02070309020205020404" pitchFamily="49" charset="0"/>
              <a:buChar char="o"/>
            </a:pPr>
            <a:r>
              <a:rPr lang="tr-TR" sz="2400" dirty="0" smtClean="0">
                <a:latin typeface="Arial" panose="020B0604020202020204" pitchFamily="34" charset="0"/>
                <a:cs typeface="Arial" panose="020B0604020202020204" pitchFamily="34" charset="0"/>
              </a:rPr>
              <a:t>Ekonomi </a:t>
            </a:r>
            <a:r>
              <a:rPr lang="tr-TR" sz="2400" dirty="0">
                <a:latin typeface="Arial" panose="020B0604020202020204" pitchFamily="34" charset="0"/>
                <a:cs typeface="Arial" panose="020B0604020202020204" pitchFamily="34" charset="0"/>
              </a:rPr>
              <a:t>literatüründe arazi kavramı; yerin yüzeyi, yeraltı kaynakları ve araziyi çevreleyen atmosfer tabakasını da kapsar. </a:t>
            </a:r>
          </a:p>
          <a:p>
            <a:pPr algn="just">
              <a:buFont typeface="Wingdings" panose="05000000000000000000" pitchFamily="2" charset="2"/>
              <a:buChar char="Ø"/>
            </a:pPr>
            <a:endParaRPr lang="tr-TR" dirty="0"/>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pic>
        <p:nvPicPr>
          <p:cNvPr id="11" name="Resim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917" y="3836092"/>
            <a:ext cx="3643312" cy="17560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56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altLang="tr-TR" sz="2400" dirty="0">
                <a:solidFill>
                  <a:schemeClr val="tx1"/>
                </a:solidFill>
                <a:cs typeface="Arial" panose="020B0604020202020204" pitchFamily="34" charset="0"/>
              </a:rPr>
              <a:t>Arazinin Üç Boyutu </a:t>
            </a:r>
          </a:p>
        </p:txBody>
      </p:sp>
      <p:sp>
        <p:nvSpPr>
          <p:cNvPr id="9" name="İçerik Yer Tutucusu 2"/>
          <p:cNvSpPr>
            <a:spLocks noGrp="1"/>
          </p:cNvSpPr>
          <p:nvPr>
            <p:ph idx="1"/>
          </p:nvPr>
        </p:nvSpPr>
        <p:spPr>
          <a:xfrm>
            <a:off x="652347" y="1825025"/>
            <a:ext cx="4242551" cy="3462807"/>
          </a:xfrm>
        </p:spPr>
        <p:txBody>
          <a:bodyPr anchor="t">
            <a:noAutofit/>
          </a:bodyPr>
          <a:lstStyle/>
          <a:p>
            <a:pPr>
              <a:spcBef>
                <a:spcPts val="225"/>
              </a:spcBef>
              <a:buClr>
                <a:srgbClr val="160093"/>
              </a:buClr>
              <a:buFont typeface="Courier New" panose="02070309020205020404" pitchFamily="49" charset="0"/>
              <a:buChar char="o"/>
            </a:pPr>
            <a:r>
              <a:rPr lang="tr-TR" altLang="tr-TR" sz="2000" dirty="0">
                <a:cs typeface="Arial" panose="020B0604020202020204" pitchFamily="34" charset="0"/>
              </a:rPr>
              <a:t>Arazi, bütün dünyada ve doğal olarak Türkiye’de miktarı artırılamayan bir doğal kıt kaynaktır. </a:t>
            </a:r>
          </a:p>
          <a:p>
            <a:pPr>
              <a:spcBef>
                <a:spcPts val="225"/>
              </a:spcBef>
              <a:buClr>
                <a:srgbClr val="160093"/>
              </a:buClr>
              <a:buFont typeface="Courier New" panose="02070309020205020404" pitchFamily="49" charset="0"/>
              <a:buChar char="o"/>
            </a:pPr>
            <a:r>
              <a:rPr lang="tr-TR" altLang="tr-TR" sz="2000" dirty="0" smtClean="0">
                <a:cs typeface="Arial" panose="020B0604020202020204" pitchFamily="34" charset="0"/>
              </a:rPr>
              <a:t>Arazi</a:t>
            </a:r>
            <a:r>
              <a:rPr lang="tr-TR" altLang="tr-TR" sz="2000" dirty="0">
                <a:cs typeface="Arial" panose="020B0604020202020204" pitchFamily="34" charset="0"/>
              </a:rPr>
              <a:t>, bitki örtüsü ve diğer biyolojik öğeleri içeren, ekolojik – hidrolojik süreçlerin geliştiği sistemi tanımlayan bir ortamdır. </a:t>
            </a:r>
          </a:p>
          <a:p>
            <a:pPr>
              <a:spcBef>
                <a:spcPts val="225"/>
              </a:spcBef>
              <a:buClr>
                <a:srgbClr val="160093"/>
              </a:buClr>
              <a:buFont typeface="Courier New" panose="02070309020205020404" pitchFamily="49" charset="0"/>
              <a:buChar char="o"/>
            </a:pPr>
            <a:r>
              <a:rPr lang="tr-TR" altLang="tr-TR" sz="2000" dirty="0" smtClean="0">
                <a:cs typeface="Arial" panose="020B0604020202020204" pitchFamily="34" charset="0"/>
              </a:rPr>
              <a:t>Arazi</a:t>
            </a:r>
            <a:r>
              <a:rPr lang="tr-TR" altLang="tr-TR" sz="2000" dirty="0">
                <a:cs typeface="Arial" panose="020B0604020202020204" pitchFamily="34" charset="0"/>
              </a:rPr>
              <a:t>, canlı bir ortamdır. </a:t>
            </a:r>
          </a:p>
          <a:p>
            <a:pPr>
              <a:spcBef>
                <a:spcPts val="225"/>
              </a:spcBef>
              <a:buClr>
                <a:srgbClr val="160093"/>
              </a:buClr>
              <a:buFont typeface="Courier New" panose="02070309020205020404" pitchFamily="49" charset="0"/>
              <a:buChar char="o"/>
            </a:pPr>
            <a:r>
              <a:rPr lang="tr-TR" altLang="tr-TR" sz="2000" dirty="0" smtClean="0">
                <a:cs typeface="Arial" panose="020B0604020202020204" pitchFamily="34" charset="0"/>
              </a:rPr>
              <a:t>Arazi </a:t>
            </a:r>
            <a:r>
              <a:rPr lang="tr-TR" altLang="tr-TR" sz="2000" dirty="0">
                <a:cs typeface="Arial" panose="020B0604020202020204" pitchFamily="34" charset="0"/>
              </a:rPr>
              <a:t>bir yüzey değil yer kürenin merkezinden uzay doğru açılan (koni ya da prizma biçiminde bir mekandır </a:t>
            </a:r>
            <a:r>
              <a:rPr lang="tr-TR" altLang="tr-TR" sz="2000" dirty="0">
                <a:solidFill>
                  <a:schemeClr val="tx1"/>
                </a:solidFill>
                <a:cs typeface="Arial" panose="020B0604020202020204" pitchFamily="34" charset="0"/>
              </a:rPr>
              <a:t>(Şekil 1).</a:t>
            </a:r>
          </a:p>
          <a:p>
            <a:pPr algn="just">
              <a:buFont typeface="Wingdings" panose="05000000000000000000" pitchFamily="2" charset="2"/>
              <a:buChar char="Ø"/>
            </a:pPr>
            <a:endParaRPr lang="tr-TR" dirty="0"/>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8269" y="1937728"/>
            <a:ext cx="2792507" cy="3229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0965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altLang="tr-TR" sz="2400" dirty="0">
                <a:solidFill>
                  <a:schemeClr val="tx1"/>
                </a:solidFill>
                <a:cs typeface="Arial" panose="020B0604020202020204" pitchFamily="34" charset="0"/>
              </a:rPr>
              <a:t>Arazi Geliştirme ve Mülkiyet İlişkisi </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ct val="0"/>
              </a:spcBef>
              <a:buClr>
                <a:srgbClr val="160093"/>
              </a:buClr>
              <a:buSzTx/>
              <a:buFont typeface="Courier New" panose="02070309020205020404" pitchFamily="49" charset="0"/>
              <a:buChar char="o"/>
            </a:pPr>
            <a:r>
              <a:rPr lang="tr-TR" altLang="en-US" sz="2400" dirty="0"/>
              <a:t>Arazi üzerindeki hakkın kullanımı; süre yönünden sınırlı veya sınırsız olabilir. </a:t>
            </a:r>
          </a:p>
          <a:p>
            <a:pPr algn="just">
              <a:spcBef>
                <a:spcPct val="0"/>
              </a:spcBef>
              <a:buClr>
                <a:srgbClr val="160093"/>
              </a:buClr>
              <a:buSzTx/>
              <a:buFont typeface="Courier New" panose="02070309020205020404" pitchFamily="49" charset="0"/>
              <a:buChar char="o"/>
            </a:pPr>
            <a:r>
              <a:rPr lang="tr-TR" altLang="en-US" sz="2400" dirty="0" err="1" smtClean="0"/>
              <a:t>Underkuffler</a:t>
            </a:r>
            <a:r>
              <a:rPr lang="tr-TR" altLang="en-US" sz="2400" dirty="0" smtClean="0"/>
              <a:t> </a:t>
            </a:r>
            <a:r>
              <a:rPr lang="tr-TR" altLang="en-US" sz="2400" dirty="0"/>
              <a:t>(2003) gibi bazı uzmanların çalışmalarında süre arazi mülkiyetinin dördüncü boyutu olarak algılanmaktadır. </a:t>
            </a:r>
          </a:p>
          <a:p>
            <a:pPr algn="just">
              <a:spcBef>
                <a:spcPct val="0"/>
              </a:spcBef>
              <a:buClr>
                <a:srgbClr val="160093"/>
              </a:buClr>
              <a:buSzTx/>
              <a:buFont typeface="Courier New" panose="02070309020205020404" pitchFamily="49" charset="0"/>
              <a:buChar char="o"/>
            </a:pPr>
            <a:r>
              <a:rPr lang="tr-TR" altLang="en-US" sz="2400" dirty="0" smtClean="0"/>
              <a:t>Aslında </a:t>
            </a:r>
            <a:r>
              <a:rPr lang="tr-TR" altLang="en-US" sz="2400" dirty="0"/>
              <a:t>dördüncü boyutu gayrimenkul alanında sınırlı ayni haklarında (irtifak, rehin ve taşınmaz yükü (mükellefiyeti)) önem taşınmaktadır. </a:t>
            </a:r>
          </a:p>
          <a:p>
            <a:pPr algn="just">
              <a:spcBef>
                <a:spcPct val="0"/>
              </a:spcBef>
              <a:buClr>
                <a:srgbClr val="160093"/>
              </a:buClr>
              <a:buSzTx/>
              <a:buFont typeface="Courier New" panose="02070309020205020404" pitchFamily="49" charset="0"/>
              <a:buChar char="o"/>
            </a:pPr>
            <a:r>
              <a:rPr lang="tr-TR" altLang="en-US" sz="2400" dirty="0" smtClean="0"/>
              <a:t>Arazi </a:t>
            </a:r>
            <a:r>
              <a:rPr lang="tr-TR" altLang="en-US" sz="2400" dirty="0"/>
              <a:t>geliştirme uygulamalarının, arazi mülkiyetinin üç boyutu ile ilişkisi genel olarak imar planı ile kurulmakta ve buna göre uygulama yapılmaktadır. </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699715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altLang="tr-TR" sz="2400" dirty="0">
                <a:solidFill>
                  <a:schemeClr val="tx1"/>
                </a:solidFill>
                <a:cs typeface="Arial" panose="020B0604020202020204" pitchFamily="34" charset="0"/>
              </a:rPr>
              <a:t>Arazi Geliştirme ve Mülkiyet İlişkisi </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ct val="0"/>
              </a:spcBef>
              <a:buClr>
                <a:srgbClr val="160093"/>
              </a:buClr>
              <a:buSzTx/>
              <a:buFont typeface="Courier New" panose="02070309020205020404" pitchFamily="49" charset="0"/>
              <a:buChar char="o"/>
            </a:pPr>
            <a:r>
              <a:rPr lang="tr-TR" sz="2100" dirty="0"/>
              <a:t>Türk Hukukunda süre yönünden irtifak (üst) hakları özel önem taşımaktadır.  </a:t>
            </a:r>
          </a:p>
          <a:p>
            <a:pPr algn="just">
              <a:spcBef>
                <a:spcPct val="0"/>
              </a:spcBef>
              <a:buClr>
                <a:srgbClr val="160093"/>
              </a:buClr>
              <a:buSzTx/>
              <a:buFont typeface="Courier New" panose="02070309020205020404" pitchFamily="49" charset="0"/>
              <a:buChar char="o"/>
            </a:pPr>
            <a:r>
              <a:rPr lang="tr-TR" sz="2000" b="1" dirty="0">
                <a:solidFill>
                  <a:srgbClr val="FF0000"/>
                </a:solidFill>
              </a:rPr>
              <a:t>Üst hakkı: </a:t>
            </a:r>
            <a:r>
              <a:rPr lang="tr-TR" sz="2000" dirty="0"/>
              <a:t>Bir üst irtifakına dayalı olarak başkasına ait bir arazinin altında veya üstünde sürekli kalmak üzere inşa edilen yapıların mülkiyeti, irtifak hakkı sahibine ait olur (Md.726). </a:t>
            </a:r>
          </a:p>
          <a:p>
            <a:pPr algn="just">
              <a:spcBef>
                <a:spcPct val="0"/>
              </a:spcBef>
              <a:buClr>
                <a:srgbClr val="160093"/>
              </a:buClr>
              <a:buSzTx/>
              <a:buFont typeface="Courier New" panose="02070309020205020404" pitchFamily="49" charset="0"/>
              <a:buChar char="o"/>
            </a:pPr>
            <a:r>
              <a:rPr lang="tr-TR" sz="2000" dirty="0"/>
              <a:t> Bir taşınmaz maliki, üçüncü kişi lehine arazisinin altında veya üstünde yapı yapmak veya mevcut bir yapıyı muhafaza etmek yetkisi veren bir irtifak hakkı kurabilir. Üst hakkı, bağımsız ve sürekli nitelikte ise üst hakkı sahibinin istemi üzerine tapu kütüğüne taşınmaz olarak kaydedilebilir. </a:t>
            </a:r>
            <a:r>
              <a:rPr lang="tr-TR" sz="2000" b="1" dirty="0">
                <a:solidFill>
                  <a:srgbClr val="160093"/>
                </a:solidFill>
              </a:rPr>
              <a:t>En az 30 yıl için kurulan üst hakkı, sürekli niteliktedir (Md.826).</a:t>
            </a:r>
            <a:r>
              <a:rPr lang="tr-TR" altLang="en-US" sz="2000" b="1" dirty="0">
                <a:solidFill>
                  <a:srgbClr val="160093"/>
                </a:solidFill>
              </a:rPr>
              <a:t> </a:t>
            </a:r>
            <a:r>
              <a:rPr lang="tr-TR" sz="2000" b="1" dirty="0">
                <a:solidFill>
                  <a:srgbClr val="160093"/>
                </a:solidFill>
              </a:rPr>
              <a:t>Üst hakkı, bağımsız bir hak olarak en çok 100 yıl için kurulabilir</a:t>
            </a:r>
            <a:r>
              <a:rPr lang="tr-TR" sz="2000" dirty="0"/>
              <a:t> (Md.836). Üst hakkı tesisi ile inşa edilen yapının kullanım süresi sınırlı, ama arazinin kullanım süresi sonsuz. </a:t>
            </a:r>
            <a:endParaRPr lang="tr-TR" altLang="en-US" sz="2000" b="1" dirty="0">
              <a:solidFill>
                <a:srgbClr val="FF0000"/>
              </a:solidFill>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02490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altLang="tr-TR" sz="2400" dirty="0">
                <a:solidFill>
                  <a:schemeClr val="tx1"/>
                </a:solidFill>
                <a:cs typeface="Arial" panose="020B0604020202020204" pitchFamily="34" charset="0"/>
              </a:rPr>
              <a:t>Gayrimenkullerin Sınıflanması ve Geliştirme </a:t>
            </a:r>
          </a:p>
        </p:txBody>
      </p:sp>
      <p:sp>
        <p:nvSpPr>
          <p:cNvPr id="9" name="İçerik Yer Tutucusu 2"/>
          <p:cNvSpPr>
            <a:spLocks noGrp="1"/>
          </p:cNvSpPr>
          <p:nvPr>
            <p:ph idx="1"/>
          </p:nvPr>
        </p:nvSpPr>
        <p:spPr>
          <a:xfrm>
            <a:off x="652347" y="1825025"/>
            <a:ext cx="7843954" cy="3462807"/>
          </a:xfrm>
        </p:spPr>
        <p:txBody>
          <a:bodyPr anchor="t">
            <a:noAutofit/>
          </a:bodyPr>
          <a:lstStyle/>
          <a:p>
            <a:pPr>
              <a:spcBef>
                <a:spcPts val="450"/>
              </a:spcBef>
              <a:buClr>
                <a:srgbClr val="160093"/>
              </a:buClr>
              <a:buFontTx/>
              <a:buChar char="o"/>
            </a:pPr>
            <a:r>
              <a:rPr lang="tr-TR" altLang="tr-TR" sz="2100" dirty="0"/>
              <a:t>Farklı amaçlarla sınıflama yapılabilir.</a:t>
            </a:r>
          </a:p>
          <a:p>
            <a:pPr>
              <a:spcBef>
                <a:spcPts val="450"/>
              </a:spcBef>
              <a:buClr>
                <a:srgbClr val="160093"/>
              </a:buClr>
              <a:buFontTx/>
              <a:buChar char="o"/>
            </a:pPr>
            <a:r>
              <a:rPr lang="tr-TR" altLang="tr-TR" sz="2100" dirty="0"/>
              <a:t> Örnekler: yerleşim yerinin özelliğine (kırsal ve kentsel), edinim amacı (kullanım, yatırım, spekülatif ve diğer), kullanım biçimlerine göre sınıflama gibi.</a:t>
            </a:r>
          </a:p>
          <a:p>
            <a:pPr>
              <a:spcBef>
                <a:spcPts val="450"/>
              </a:spcBef>
              <a:buClr>
                <a:srgbClr val="160093"/>
              </a:buClr>
              <a:buFontTx/>
              <a:buChar char="o"/>
            </a:pPr>
            <a:r>
              <a:rPr lang="tr-TR" altLang="tr-TR" sz="2100" dirty="0"/>
              <a:t> Geliştirme yönünden sınıflama: </a:t>
            </a:r>
          </a:p>
          <a:p>
            <a:pPr>
              <a:spcBef>
                <a:spcPts val="450"/>
              </a:spcBef>
              <a:buClr>
                <a:srgbClr val="160093"/>
              </a:buClr>
              <a:buFontTx/>
              <a:buChar char="o"/>
            </a:pPr>
            <a:r>
              <a:rPr lang="tr-TR" altLang="tr-TR" sz="2100" b="1" dirty="0">
                <a:solidFill>
                  <a:srgbClr val="FF0000"/>
                </a:solidFill>
              </a:rPr>
              <a:t> Geliştirilmemiş gayrimenkul; </a:t>
            </a:r>
            <a:r>
              <a:rPr lang="tr-TR" altLang="tr-TR" sz="2100" dirty="0"/>
              <a:t>üzerinde herhangi bir yapı olmayan veya ham/çıplak arazi olarak kabul edilmekte.  </a:t>
            </a:r>
          </a:p>
          <a:p>
            <a:pPr>
              <a:spcBef>
                <a:spcPts val="450"/>
              </a:spcBef>
              <a:buClr>
                <a:srgbClr val="160093"/>
              </a:buClr>
              <a:buFontTx/>
              <a:buChar char="o"/>
            </a:pPr>
            <a:r>
              <a:rPr lang="tr-TR" altLang="tr-TR" sz="2100" dirty="0">
                <a:solidFill>
                  <a:srgbClr val="FF0000"/>
                </a:solidFill>
              </a:rPr>
              <a:t> </a:t>
            </a:r>
            <a:r>
              <a:rPr lang="tr-TR" altLang="tr-TR" sz="2100" b="1" dirty="0">
                <a:solidFill>
                  <a:srgbClr val="FF0000"/>
                </a:solidFill>
              </a:rPr>
              <a:t>Geliştirilmiş gayrimenkul; </a:t>
            </a:r>
            <a:r>
              <a:rPr lang="tr-TR" altLang="tr-TR" sz="2100" dirty="0"/>
              <a:t>arazinin herhangi bir yapıya ayrılmış olması olarak tanımlanmakta (US </a:t>
            </a:r>
            <a:r>
              <a:rPr lang="tr-TR" altLang="tr-TR" sz="2100" dirty="0" err="1"/>
              <a:t>Appraisal</a:t>
            </a:r>
            <a:r>
              <a:rPr lang="tr-TR" altLang="tr-TR" sz="2100" dirty="0"/>
              <a:t> </a:t>
            </a:r>
            <a:r>
              <a:rPr lang="tr-TR" altLang="tr-TR" sz="2100" dirty="0" err="1"/>
              <a:t>Institute</a:t>
            </a:r>
            <a:r>
              <a:rPr lang="tr-TR" altLang="tr-TR" sz="2100" dirty="0"/>
              <a:t>, 2001).</a:t>
            </a:r>
          </a:p>
          <a:p>
            <a:pPr marL="0" indent="0">
              <a:spcBef>
                <a:spcPts val="450"/>
              </a:spcBef>
              <a:buClr>
                <a:srgbClr val="160093"/>
              </a:buClr>
              <a:buNone/>
            </a:pPr>
            <a:endParaRPr lang="tr-TR" altLang="tr-TR" sz="2100" dirty="0"/>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96198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altLang="tr-TR" sz="2400" dirty="0">
                <a:solidFill>
                  <a:schemeClr val="tx1"/>
                </a:solidFill>
                <a:cs typeface="Arial" panose="020B0604020202020204" pitchFamily="34" charset="0"/>
              </a:rPr>
              <a:t>Gayrimenkul Geliştirme Çalışmaları</a:t>
            </a:r>
          </a:p>
        </p:txBody>
      </p:sp>
      <p:sp>
        <p:nvSpPr>
          <p:cNvPr id="9" name="İçerik Yer Tutucusu 2"/>
          <p:cNvSpPr>
            <a:spLocks noGrp="1"/>
          </p:cNvSpPr>
          <p:nvPr>
            <p:ph idx="1"/>
          </p:nvPr>
        </p:nvSpPr>
        <p:spPr>
          <a:xfrm>
            <a:off x="652347" y="1825025"/>
            <a:ext cx="7843954" cy="3462807"/>
          </a:xfrm>
        </p:spPr>
        <p:txBody>
          <a:bodyPr anchor="t">
            <a:noAutofit/>
          </a:bodyPr>
          <a:lstStyle/>
          <a:p>
            <a:pPr algn="just" eaLnBrk="0" hangingPunct="0">
              <a:spcBef>
                <a:spcPts val="450"/>
              </a:spcBef>
              <a:buClr>
                <a:srgbClr val="160093"/>
              </a:buClr>
              <a:buSzPct val="140000"/>
              <a:buFont typeface="Courier New" panose="02070309020205020404" pitchFamily="49" charset="0"/>
              <a:buChar char="o"/>
              <a:defRPr/>
            </a:pPr>
            <a:r>
              <a:rPr lang="tr-TR" sz="2000" b="1" kern="0" dirty="0" smtClean="0">
                <a:solidFill>
                  <a:srgbClr val="C00000"/>
                </a:solidFill>
                <a:latin typeface="Arial" pitchFamily="34" charset="0"/>
                <a:cs typeface="Arial" pitchFamily="34" charset="0"/>
              </a:rPr>
              <a:t>Bölüm/Fakülte/Enstitülerin </a:t>
            </a:r>
            <a:r>
              <a:rPr lang="tr-TR" sz="2000" b="1" kern="0" dirty="0">
                <a:solidFill>
                  <a:srgbClr val="C00000"/>
                </a:solidFill>
                <a:latin typeface="Arial" pitchFamily="34" charset="0"/>
                <a:cs typeface="Arial" pitchFamily="34" charset="0"/>
              </a:rPr>
              <a:t>adları farklı..</a:t>
            </a:r>
          </a:p>
          <a:p>
            <a:pPr algn="just" eaLnBrk="0" hangingPunct="0">
              <a:spcBef>
                <a:spcPts val="225"/>
              </a:spcBef>
              <a:buClr>
                <a:srgbClr val="160093"/>
              </a:buClr>
              <a:buSzPct val="140000"/>
              <a:buFont typeface="Wingdings" panose="05000000000000000000" pitchFamily="2" charset="2"/>
              <a:buChar char="§"/>
              <a:defRPr/>
            </a:pPr>
            <a:r>
              <a:rPr lang="tr-TR" sz="2000" kern="0" dirty="0">
                <a:latin typeface="Arial" pitchFamily="34" charset="0"/>
                <a:cs typeface="Arial" pitchFamily="34" charset="0"/>
              </a:rPr>
              <a:t> </a:t>
            </a:r>
            <a:r>
              <a:rPr lang="tr-TR" sz="2000" kern="0" dirty="0" err="1">
                <a:latin typeface="Arial" pitchFamily="34" charset="0"/>
                <a:cs typeface="Arial" pitchFamily="34" charset="0"/>
              </a:rPr>
              <a:t>Dept</a:t>
            </a:r>
            <a:r>
              <a:rPr lang="tr-TR" sz="2000" kern="0" dirty="0">
                <a:latin typeface="Arial" pitchFamily="34" charset="0"/>
                <a:cs typeface="Arial" pitchFamily="34" charset="0"/>
              </a:rPr>
              <a:t> of. Land &amp; Real </a:t>
            </a:r>
            <a:r>
              <a:rPr lang="tr-TR" sz="2000" kern="0" dirty="0" err="1">
                <a:latin typeface="Arial" pitchFamily="34" charset="0"/>
                <a:cs typeface="Arial" pitchFamily="34" charset="0"/>
              </a:rPr>
              <a:t>Estate</a:t>
            </a:r>
            <a:r>
              <a:rPr lang="tr-TR" sz="2000" kern="0" dirty="0">
                <a:latin typeface="Arial" pitchFamily="34" charset="0"/>
                <a:cs typeface="Arial" pitchFamily="34" charset="0"/>
              </a:rPr>
              <a:t> – Arazi ve Gayrimenkul Bölümü </a:t>
            </a:r>
          </a:p>
          <a:p>
            <a:pPr algn="just">
              <a:spcBef>
                <a:spcPts val="225"/>
              </a:spcBef>
              <a:buClr>
                <a:srgbClr val="160093"/>
              </a:buClr>
              <a:buSzPct val="140000"/>
              <a:buFont typeface="Wingdings" panose="05000000000000000000" pitchFamily="2" charset="2"/>
              <a:buChar char="§"/>
              <a:defRPr/>
            </a:pPr>
            <a:r>
              <a:rPr lang="tr-TR" sz="2000" kern="0" dirty="0">
                <a:latin typeface="Arial" pitchFamily="34" charset="0"/>
                <a:cs typeface="Arial" pitchFamily="34" charset="0"/>
              </a:rPr>
              <a:t> </a:t>
            </a:r>
            <a:r>
              <a:rPr lang="tr-TR" sz="2000" kern="0" dirty="0" err="1">
                <a:latin typeface="Arial" pitchFamily="34" charset="0"/>
                <a:cs typeface="Arial" pitchFamily="34" charset="0"/>
              </a:rPr>
              <a:t>Dept</a:t>
            </a:r>
            <a:r>
              <a:rPr lang="tr-TR" sz="2000" kern="0" dirty="0">
                <a:latin typeface="Arial" pitchFamily="34" charset="0"/>
                <a:cs typeface="Arial" pitchFamily="34" charset="0"/>
              </a:rPr>
              <a:t> of. </a:t>
            </a:r>
            <a:r>
              <a:rPr lang="tr-TR" sz="2000" kern="0" dirty="0" err="1">
                <a:latin typeface="Arial" pitchFamily="34" charset="0"/>
                <a:cs typeface="Arial" pitchFamily="34" charset="0"/>
              </a:rPr>
              <a:t>Economics</a:t>
            </a:r>
            <a:r>
              <a:rPr lang="tr-TR" sz="2000" kern="0" dirty="0">
                <a:latin typeface="Arial" pitchFamily="34" charset="0"/>
                <a:cs typeface="Arial" pitchFamily="34" charset="0"/>
              </a:rPr>
              <a:t>/Management of Real </a:t>
            </a:r>
            <a:r>
              <a:rPr lang="tr-TR" sz="2000" kern="0" dirty="0" err="1">
                <a:latin typeface="Arial" pitchFamily="34" charset="0"/>
                <a:cs typeface="Arial" pitchFamily="34" charset="0"/>
              </a:rPr>
              <a:t>Estate</a:t>
            </a:r>
            <a:r>
              <a:rPr lang="tr-TR" sz="2000" kern="0" dirty="0">
                <a:latin typeface="Arial" pitchFamily="34" charset="0"/>
                <a:cs typeface="Arial" pitchFamily="34" charset="0"/>
              </a:rPr>
              <a:t> – Gayrimenkul Ekonomisi ve Yönetimi Bölümü</a:t>
            </a:r>
          </a:p>
          <a:p>
            <a:pPr algn="just">
              <a:spcBef>
                <a:spcPts val="225"/>
              </a:spcBef>
              <a:buClr>
                <a:srgbClr val="160093"/>
              </a:buClr>
              <a:buSzPct val="140000"/>
              <a:buFont typeface="Wingdings" panose="05000000000000000000" pitchFamily="2" charset="2"/>
              <a:buChar char="§"/>
              <a:defRPr/>
            </a:pPr>
            <a:r>
              <a:rPr lang="tr-TR" sz="2000" kern="0" dirty="0">
                <a:latin typeface="Arial" pitchFamily="34" charset="0"/>
                <a:cs typeface="Arial" pitchFamily="34" charset="0"/>
              </a:rPr>
              <a:t> </a:t>
            </a:r>
            <a:r>
              <a:rPr lang="tr-TR" sz="2000" kern="0" dirty="0" err="1">
                <a:latin typeface="Arial" pitchFamily="34" charset="0"/>
                <a:cs typeface="Arial" pitchFamily="34" charset="0"/>
              </a:rPr>
              <a:t>Dept</a:t>
            </a:r>
            <a:r>
              <a:rPr lang="tr-TR" sz="2000" kern="0" dirty="0">
                <a:latin typeface="Arial" pitchFamily="34" charset="0"/>
                <a:cs typeface="Arial" pitchFamily="34" charset="0"/>
              </a:rPr>
              <a:t> of. </a:t>
            </a:r>
            <a:r>
              <a:rPr lang="tr-TR" sz="2000" kern="0" dirty="0" err="1">
                <a:latin typeface="Arial" pitchFamily="34" charset="0"/>
                <a:cs typeface="Arial" pitchFamily="34" charset="0"/>
              </a:rPr>
              <a:t>Economics</a:t>
            </a:r>
            <a:r>
              <a:rPr lang="tr-TR" sz="2000" kern="0" dirty="0">
                <a:latin typeface="Arial" pitchFamily="34" charset="0"/>
                <a:cs typeface="Arial" pitchFamily="34" charset="0"/>
              </a:rPr>
              <a:t>/Management of </a:t>
            </a:r>
            <a:r>
              <a:rPr lang="tr-TR" sz="2000" kern="0" dirty="0" err="1">
                <a:latin typeface="Arial" pitchFamily="34" charset="0"/>
                <a:cs typeface="Arial" pitchFamily="34" charset="0"/>
              </a:rPr>
              <a:t>Property</a:t>
            </a:r>
            <a:r>
              <a:rPr lang="tr-TR" sz="2000" kern="0" dirty="0">
                <a:latin typeface="Arial" pitchFamily="34" charset="0"/>
                <a:cs typeface="Arial" pitchFamily="34" charset="0"/>
              </a:rPr>
              <a:t> – Gayrimenkul Ekonomisi ve Yönetimi Bölümü </a:t>
            </a:r>
          </a:p>
          <a:p>
            <a:pPr algn="just">
              <a:spcBef>
                <a:spcPts val="225"/>
              </a:spcBef>
              <a:buClr>
                <a:srgbClr val="160093"/>
              </a:buClr>
              <a:buSzPct val="140000"/>
              <a:buFont typeface="Wingdings" panose="05000000000000000000" pitchFamily="2" charset="2"/>
              <a:buChar char="§"/>
              <a:defRPr/>
            </a:pPr>
            <a:r>
              <a:rPr lang="tr-TR" sz="2000" kern="0" dirty="0">
                <a:latin typeface="Arial" pitchFamily="34" charset="0"/>
                <a:cs typeface="Arial" pitchFamily="34" charset="0"/>
              </a:rPr>
              <a:t> </a:t>
            </a:r>
            <a:r>
              <a:rPr lang="tr-TR" sz="2000" kern="0" dirty="0" err="1">
                <a:latin typeface="Arial" pitchFamily="34" charset="0"/>
                <a:cs typeface="Arial" pitchFamily="34" charset="0"/>
              </a:rPr>
              <a:t>Dept</a:t>
            </a:r>
            <a:r>
              <a:rPr lang="tr-TR" sz="2000" kern="0" dirty="0">
                <a:latin typeface="Arial" pitchFamily="34" charset="0"/>
                <a:cs typeface="Arial" pitchFamily="34" charset="0"/>
              </a:rPr>
              <a:t> of. Real </a:t>
            </a:r>
            <a:r>
              <a:rPr lang="tr-TR" sz="2000" kern="0" dirty="0" err="1">
                <a:latin typeface="Arial" pitchFamily="34" charset="0"/>
                <a:cs typeface="Arial" pitchFamily="34" charset="0"/>
              </a:rPr>
              <a:t>Estate</a:t>
            </a:r>
            <a:r>
              <a:rPr lang="tr-TR" sz="2000" kern="0" dirty="0">
                <a:latin typeface="Arial" pitchFamily="34" charset="0"/>
                <a:cs typeface="Arial" pitchFamily="34" charset="0"/>
              </a:rPr>
              <a:t>/</a:t>
            </a:r>
            <a:r>
              <a:rPr lang="tr-TR" sz="2000" kern="0" dirty="0" err="1">
                <a:latin typeface="Arial" pitchFamily="34" charset="0"/>
                <a:cs typeface="Arial" pitchFamily="34" charset="0"/>
              </a:rPr>
              <a:t>Property</a:t>
            </a:r>
            <a:r>
              <a:rPr lang="tr-TR" sz="2000" kern="0" dirty="0">
                <a:latin typeface="Arial" pitchFamily="34" charset="0"/>
                <a:cs typeface="Arial" pitchFamily="34" charset="0"/>
              </a:rPr>
              <a:t> Development – Gayrimenkul Geliştirme Bölümü</a:t>
            </a:r>
          </a:p>
          <a:p>
            <a:pPr algn="just">
              <a:spcBef>
                <a:spcPts val="225"/>
              </a:spcBef>
              <a:buClr>
                <a:srgbClr val="160093"/>
              </a:buClr>
              <a:buSzPct val="140000"/>
              <a:buFont typeface="Wingdings" panose="05000000000000000000" pitchFamily="2" charset="2"/>
              <a:buChar char="§"/>
              <a:defRPr/>
            </a:pPr>
            <a:r>
              <a:rPr lang="tr-TR" sz="2000" kern="0" dirty="0">
                <a:latin typeface="Arial" pitchFamily="34" charset="0"/>
                <a:cs typeface="Arial" pitchFamily="34" charset="0"/>
              </a:rPr>
              <a:t> </a:t>
            </a:r>
            <a:r>
              <a:rPr lang="tr-TR" sz="2000" kern="0" dirty="0" err="1">
                <a:latin typeface="Arial" pitchFamily="34" charset="0"/>
                <a:cs typeface="Arial" pitchFamily="34" charset="0"/>
              </a:rPr>
              <a:t>Dept</a:t>
            </a:r>
            <a:r>
              <a:rPr lang="tr-TR" sz="2000" kern="0" dirty="0">
                <a:latin typeface="Arial" pitchFamily="34" charset="0"/>
                <a:cs typeface="Arial" pitchFamily="34" charset="0"/>
              </a:rPr>
              <a:t> of. Real </a:t>
            </a:r>
            <a:r>
              <a:rPr lang="tr-TR" sz="2000" kern="0" dirty="0" err="1">
                <a:latin typeface="Arial" pitchFamily="34" charset="0"/>
                <a:cs typeface="Arial" pitchFamily="34" charset="0"/>
              </a:rPr>
              <a:t>Estate</a:t>
            </a:r>
            <a:r>
              <a:rPr lang="tr-TR" sz="2000" kern="0" dirty="0">
                <a:latin typeface="Arial" pitchFamily="34" charset="0"/>
                <a:cs typeface="Arial" pitchFamily="34" charset="0"/>
              </a:rPr>
              <a:t> &amp; Land Management – Gayrimenkul ve Arazi Yönetimi Bölümü</a:t>
            </a:r>
          </a:p>
          <a:p>
            <a:pPr algn="just">
              <a:spcBef>
                <a:spcPts val="225"/>
              </a:spcBef>
              <a:buClr>
                <a:srgbClr val="160093"/>
              </a:buClr>
              <a:buSzPct val="140000"/>
              <a:buFont typeface="Wingdings" panose="05000000000000000000" pitchFamily="2" charset="2"/>
              <a:buChar char="§"/>
              <a:defRPr/>
            </a:pPr>
            <a:r>
              <a:rPr lang="tr-TR" sz="2000" kern="0" dirty="0">
                <a:latin typeface="Arial" pitchFamily="34" charset="0"/>
                <a:cs typeface="Arial" pitchFamily="34" charset="0"/>
              </a:rPr>
              <a:t> </a:t>
            </a:r>
            <a:r>
              <a:rPr lang="tr-TR" sz="2000" kern="0" dirty="0" err="1">
                <a:latin typeface="Arial" pitchFamily="34" charset="0"/>
                <a:cs typeface="Arial" pitchFamily="34" charset="0"/>
              </a:rPr>
              <a:t>Dept</a:t>
            </a:r>
            <a:r>
              <a:rPr lang="tr-TR" sz="2000" kern="0" dirty="0">
                <a:latin typeface="Arial" pitchFamily="34" charset="0"/>
                <a:cs typeface="Arial" pitchFamily="34" charset="0"/>
              </a:rPr>
              <a:t> of. </a:t>
            </a:r>
            <a:r>
              <a:rPr lang="tr-TR" sz="2000" kern="0" dirty="0" err="1">
                <a:latin typeface="Arial" pitchFamily="34" charset="0"/>
                <a:cs typeface="Arial" pitchFamily="34" charset="0"/>
              </a:rPr>
              <a:t>Property</a:t>
            </a:r>
            <a:r>
              <a:rPr lang="tr-TR" sz="2000" kern="0" dirty="0">
                <a:latin typeface="Arial" pitchFamily="34" charset="0"/>
                <a:cs typeface="Arial" pitchFamily="34" charset="0"/>
              </a:rPr>
              <a:t> </a:t>
            </a:r>
            <a:r>
              <a:rPr lang="tr-TR" sz="2000" kern="0" dirty="0" err="1">
                <a:latin typeface="Arial" pitchFamily="34" charset="0"/>
                <a:cs typeface="Arial" pitchFamily="34" charset="0"/>
              </a:rPr>
              <a:t>Sciences</a:t>
            </a:r>
            <a:r>
              <a:rPr lang="tr-TR" sz="2000" kern="0" dirty="0">
                <a:latin typeface="Arial" pitchFamily="34" charset="0"/>
                <a:cs typeface="Arial" pitchFamily="34" charset="0"/>
              </a:rPr>
              <a:t> – Gayrimenkul Bilimleri Bölümü</a:t>
            </a:r>
          </a:p>
          <a:p>
            <a:pPr algn="just">
              <a:spcBef>
                <a:spcPts val="225"/>
              </a:spcBef>
              <a:buClr>
                <a:srgbClr val="160093"/>
              </a:buClr>
              <a:buSzPct val="140000"/>
              <a:buFont typeface="Wingdings" panose="05000000000000000000" pitchFamily="2" charset="2"/>
              <a:buChar char="§"/>
              <a:defRPr/>
            </a:pPr>
            <a:r>
              <a:rPr lang="tr-TR" sz="2000" kern="0" dirty="0">
                <a:latin typeface="Arial" pitchFamily="34" charset="0"/>
                <a:cs typeface="Arial" pitchFamily="34" charset="0"/>
              </a:rPr>
              <a:t> Diğerleri</a:t>
            </a:r>
          </a:p>
          <a:p>
            <a:pPr marL="0" indent="0">
              <a:spcBef>
                <a:spcPts val="450"/>
              </a:spcBef>
              <a:buClr>
                <a:srgbClr val="160093"/>
              </a:buClr>
              <a:buNone/>
            </a:pPr>
            <a:endParaRPr lang="tr-TR" altLang="tr-TR" dirty="0"/>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010761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2219135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12441</TotalTime>
  <Words>816</Words>
  <Application>Microsoft Office PowerPoint</Application>
  <PresentationFormat>Ekran Gösterisi (4:3)</PresentationFormat>
  <Paragraphs>63</Paragraphs>
  <Slides>9</Slides>
  <Notes>9</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Courier New</vt:lpstr>
      <vt:lpstr>Wingdings</vt:lpstr>
      <vt:lpstr>ekonomi</vt:lpstr>
      <vt:lpstr>1_Rics</vt:lpstr>
      <vt:lpstr>h.t.</vt:lpstr>
      <vt:lpstr>PowerPoint Sunusu</vt:lpstr>
      <vt:lpstr>Arazi Geliştirme ve Mülkiyet İlişkisi </vt:lpstr>
      <vt:lpstr>Arazi Geliştirme ve Mülkiyet İlişkisi </vt:lpstr>
      <vt:lpstr>Arazinin Üç Boyutu </vt:lpstr>
      <vt:lpstr>Arazi Geliştirme ve Mülkiyet İlişkisi </vt:lpstr>
      <vt:lpstr>Arazi Geliştirme ve Mülkiyet İlişkisi </vt:lpstr>
      <vt:lpstr>Gayrimenkullerin Sınıflanması ve Geliştirme </vt:lpstr>
      <vt:lpstr>Gayrimenkul Geliştirme Çalışmaları</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811</cp:revision>
  <cp:lastPrinted>2016-10-24T07:53:35Z</cp:lastPrinted>
  <dcterms:created xsi:type="dcterms:W3CDTF">2016-09-18T09:35:24Z</dcterms:created>
  <dcterms:modified xsi:type="dcterms:W3CDTF">2020-02-21T09:01:03Z</dcterms:modified>
</cp:coreProperties>
</file>