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26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02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996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87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389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58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45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22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29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34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44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55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61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6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85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74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36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4494" y="297846"/>
            <a:ext cx="6811691" cy="1681208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FARSÇA TAMLAMALAR</a:t>
            </a:r>
            <a:b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İsim Tamlaması</a:t>
            </a:r>
            <a:r>
              <a:rPr lang="tr-TR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3757" y="2957847"/>
            <a:ext cx="8210282" cy="3777622"/>
          </a:xfrm>
        </p:spPr>
        <p:txBody>
          <a:bodyPr>
            <a:noAutofit/>
          </a:bodyPr>
          <a:lstStyle/>
          <a:p>
            <a:r>
              <a:rPr lang="tr-TR" sz="2800" dirty="0"/>
              <a:t>Farsça isim tamlaması (</a:t>
            </a:r>
            <a:r>
              <a:rPr lang="tr-TR" sz="2800" dirty="0" err="1"/>
              <a:t>terkîb</a:t>
            </a:r>
            <a:r>
              <a:rPr lang="tr-TR" sz="2800" dirty="0"/>
              <a:t>-i </a:t>
            </a:r>
            <a:r>
              <a:rPr lang="tr-TR" sz="2800" dirty="0" err="1"/>
              <a:t>izâfî</a:t>
            </a:r>
            <a:r>
              <a:rPr lang="tr-TR" sz="2800" dirty="0"/>
              <a:t>:</a:t>
            </a:r>
            <a:r>
              <a:rPr lang="ar-SA" sz="2800" dirty="0"/>
              <a:t>تركيب </a:t>
            </a:r>
            <a:r>
              <a:rPr lang="ar-SA" sz="2800" dirty="0" smtClean="0"/>
              <a:t>اضافى </a:t>
            </a:r>
            <a:r>
              <a:rPr lang="tr-TR" sz="2800" dirty="0" smtClean="0"/>
              <a:t> ) </a:t>
            </a:r>
            <a:r>
              <a:rPr lang="tr-TR" sz="2800" dirty="0" err="1" smtClean="0"/>
              <a:t>muzâf</a:t>
            </a:r>
            <a:r>
              <a:rPr lang="tr-TR" sz="2800" dirty="0" smtClean="0"/>
              <a:t> </a:t>
            </a:r>
            <a:r>
              <a:rPr lang="tr-TR" sz="2800" dirty="0"/>
              <a:t>(</a:t>
            </a:r>
            <a:r>
              <a:rPr lang="tr-TR" sz="2800" dirty="0" err="1"/>
              <a:t>tamlanan</a:t>
            </a:r>
            <a:r>
              <a:rPr lang="tr-TR" sz="2800" dirty="0"/>
              <a:t>) ve </a:t>
            </a:r>
            <a:r>
              <a:rPr lang="tr-TR" sz="2800" dirty="0" err="1"/>
              <a:t>muzâfun</a:t>
            </a:r>
            <a:r>
              <a:rPr lang="tr-TR" sz="2800" dirty="0"/>
              <a:t> </a:t>
            </a:r>
            <a:r>
              <a:rPr lang="tr-TR" sz="2800" dirty="0" err="1"/>
              <a:t>ileyhten</a:t>
            </a:r>
            <a:r>
              <a:rPr lang="tr-TR" sz="2800" dirty="0"/>
              <a:t> (tamlayan) </a:t>
            </a:r>
            <a:r>
              <a:rPr lang="tr-TR" sz="2800" dirty="0" smtClean="0"/>
              <a:t>oluşur.</a:t>
            </a:r>
          </a:p>
          <a:p>
            <a:endParaRPr lang="tr-TR" sz="2800" dirty="0"/>
          </a:p>
          <a:p>
            <a:r>
              <a:rPr lang="tr-TR" sz="2800" dirty="0"/>
              <a:t>Farsça tamlamalarda önce </a:t>
            </a:r>
            <a:r>
              <a:rPr lang="tr-TR" sz="2800" dirty="0" err="1"/>
              <a:t>tamlanan</a:t>
            </a:r>
            <a:r>
              <a:rPr lang="tr-TR" sz="2800" dirty="0"/>
              <a:t>, sonra tamlayan </a:t>
            </a:r>
            <a:r>
              <a:rPr lang="tr-TR" sz="2800" dirty="0" smtClean="0"/>
              <a:t>gelir.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9053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8285" y="319310"/>
            <a:ext cx="6683765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/>
              <a:t>Birinci Unsuru Arapça, İkincisi Farsça Olan </a:t>
            </a:r>
            <a:br>
              <a:rPr lang="tr-TR" sz="2800" b="1" dirty="0" smtClean="0"/>
            </a:br>
            <a:r>
              <a:rPr lang="tr-TR" sz="2800" b="1" dirty="0" smtClean="0"/>
              <a:t>Sıfat Tamlamaları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83631" y="1764632"/>
            <a:ext cx="7244828" cy="4184648"/>
          </a:xfrm>
        </p:spPr>
        <p:txBody>
          <a:bodyPr>
            <a:normAutofit fontScale="92500" lnSpcReduction="20000"/>
          </a:bodyPr>
          <a:lstStyle/>
          <a:p>
            <a:r>
              <a:rPr lang="ar-SA" sz="3200" b="1" dirty="0"/>
              <a:t>همّت بلند</a:t>
            </a:r>
            <a:r>
              <a:rPr lang="ar-SA" sz="3200" dirty="0"/>
              <a:t> </a:t>
            </a:r>
            <a:endParaRPr lang="tr-TR" sz="3200" dirty="0"/>
          </a:p>
          <a:p>
            <a:r>
              <a:rPr lang="tr-TR" sz="3200" dirty="0" smtClean="0"/>
              <a:t>himmet-i </a:t>
            </a:r>
            <a:r>
              <a:rPr lang="tr-TR" sz="3200" dirty="0" err="1" smtClean="0"/>
              <a:t>bülend</a:t>
            </a:r>
            <a:r>
              <a:rPr lang="tr-TR" sz="3200" dirty="0" smtClean="0"/>
              <a:t>:  son </a:t>
            </a:r>
            <a:r>
              <a:rPr lang="tr-TR" sz="3200" dirty="0"/>
              <a:t>derece gayret etmek, çalışmak; yüksek </a:t>
            </a:r>
            <a:r>
              <a:rPr lang="tr-TR" sz="3200" dirty="0" err="1" smtClean="0"/>
              <a:t>irâde</a:t>
            </a:r>
            <a:endParaRPr lang="tr-TR" sz="3200" dirty="0" smtClean="0"/>
          </a:p>
          <a:p>
            <a:r>
              <a:rPr lang="ar-SA" sz="3200" b="1" dirty="0" smtClean="0"/>
              <a:t>قيد</a:t>
            </a:r>
            <a:r>
              <a:rPr lang="ar-SA" sz="3200" dirty="0" smtClean="0"/>
              <a:t> </a:t>
            </a:r>
            <a:r>
              <a:rPr lang="ar-SA" sz="3200" b="1" dirty="0"/>
              <a:t>آهنين </a:t>
            </a:r>
            <a:endParaRPr lang="tr-TR" sz="3200" b="1" dirty="0" smtClean="0"/>
          </a:p>
          <a:p>
            <a:r>
              <a:rPr lang="tr-TR" sz="3200" dirty="0" smtClean="0"/>
              <a:t> </a:t>
            </a:r>
            <a:r>
              <a:rPr lang="tr-TR" sz="3200" dirty="0" err="1"/>
              <a:t>kayd</a:t>
            </a:r>
            <a:r>
              <a:rPr lang="tr-TR" sz="3200" dirty="0"/>
              <a:t>-ı </a:t>
            </a:r>
            <a:r>
              <a:rPr lang="tr-TR" sz="3200" dirty="0" err="1" smtClean="0"/>
              <a:t>âhenîn</a:t>
            </a:r>
            <a:r>
              <a:rPr lang="tr-TR" sz="3200" dirty="0" smtClean="0"/>
              <a:t>:  demirden </a:t>
            </a:r>
            <a:r>
              <a:rPr lang="tr-TR" sz="3200" dirty="0"/>
              <a:t>zincir, bukağı</a:t>
            </a:r>
            <a:endParaRPr lang="tr-TR" sz="3200" dirty="0" smtClean="0"/>
          </a:p>
          <a:p>
            <a:r>
              <a:rPr lang="ar-SA" sz="3200" dirty="0" smtClean="0"/>
              <a:t> </a:t>
            </a:r>
            <a:r>
              <a:rPr lang="ar-SA" sz="3200" b="1" dirty="0"/>
              <a:t>مال</a:t>
            </a:r>
            <a:r>
              <a:rPr lang="ar-SA" sz="3200" dirty="0"/>
              <a:t> </a:t>
            </a:r>
            <a:r>
              <a:rPr lang="ar-SA" sz="3200" b="1" dirty="0" smtClean="0"/>
              <a:t>فراوان</a:t>
            </a:r>
            <a:endParaRPr lang="tr-TR" sz="3200" b="1" dirty="0" smtClean="0"/>
          </a:p>
          <a:p>
            <a:r>
              <a:rPr lang="tr-TR" sz="3200" dirty="0" smtClean="0"/>
              <a:t> </a:t>
            </a:r>
            <a:r>
              <a:rPr lang="tr-TR" sz="3200" dirty="0"/>
              <a:t>mâl-i </a:t>
            </a:r>
            <a:r>
              <a:rPr lang="tr-TR" sz="3200" dirty="0" err="1" smtClean="0"/>
              <a:t>firâvân</a:t>
            </a:r>
            <a:r>
              <a:rPr lang="tr-TR" sz="3200" dirty="0" smtClean="0"/>
              <a:t>: çok</a:t>
            </a:r>
            <a:r>
              <a:rPr lang="tr-TR" sz="3200" dirty="0"/>
              <a:t>, bol, fazla mal</a:t>
            </a:r>
            <a:endParaRPr lang="tr-TR" sz="3200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572000" y="5859970"/>
            <a:ext cx="4572000" cy="9980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Daha fazla örnek için bkz.: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Yılmaz, Ali; Akkuş Mehmet, Güngör, Zülfikar, İslamoğlu, Abdülmecit,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 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Ankara Üniversitesi Uzaktan Eğitim Yayınları, Ankara 2011.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Timurtaş, Faruk Kadri,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Grameri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Alfa, İstanbul 1999.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Develi, Hayati,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Kılavuzu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Kitabevi, İstanbul 2002.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67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2965" y="618186"/>
            <a:ext cx="7563118" cy="5293036"/>
          </a:xfrm>
        </p:spPr>
        <p:txBody>
          <a:bodyPr>
            <a:noAutofit/>
          </a:bodyPr>
          <a:lstStyle/>
          <a:p>
            <a:r>
              <a:rPr lang="tr-TR" sz="2800" dirty="0"/>
              <a:t>Tamlamadaki ilk unsur olan </a:t>
            </a:r>
            <a:r>
              <a:rPr lang="tr-TR" sz="2800" dirty="0" err="1"/>
              <a:t>muzâfın</a:t>
            </a:r>
            <a:r>
              <a:rPr lang="tr-TR" sz="2800" dirty="0"/>
              <a:t> (</a:t>
            </a:r>
            <a:r>
              <a:rPr lang="tr-TR" sz="2800" dirty="0" err="1"/>
              <a:t>tamlananın</a:t>
            </a:r>
            <a:r>
              <a:rPr lang="tr-TR" sz="2800" dirty="0"/>
              <a:t>) sonuna “-ı, -i” sesi veren bir </a:t>
            </a:r>
            <a:r>
              <a:rPr lang="tr-TR" sz="2800" dirty="0" err="1"/>
              <a:t>izâfet</a:t>
            </a:r>
            <a:r>
              <a:rPr lang="tr-TR" sz="2800" dirty="0"/>
              <a:t> kesresi: </a:t>
            </a:r>
            <a:r>
              <a:rPr lang="ar-SA" sz="2800" dirty="0"/>
              <a:t>كسرﮤ اضافت </a:t>
            </a:r>
            <a:r>
              <a:rPr lang="tr-TR" sz="2800" dirty="0"/>
              <a:t>getirilir, böylece kelimenin son ünsüzü </a:t>
            </a:r>
            <a:r>
              <a:rPr lang="tr-TR" sz="2800" dirty="0" err="1"/>
              <a:t>esreli</a:t>
            </a:r>
            <a:r>
              <a:rPr lang="tr-TR" sz="2800" dirty="0"/>
              <a:t> okunmuş olur.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Farsça </a:t>
            </a:r>
            <a:r>
              <a:rPr lang="tr-TR" sz="2800" dirty="0"/>
              <a:t>isim tamlamalarında her iki unsurun; yani </a:t>
            </a:r>
            <a:r>
              <a:rPr lang="tr-TR" sz="2800" dirty="0" err="1"/>
              <a:t>muzâf</a:t>
            </a:r>
            <a:r>
              <a:rPr lang="tr-TR" sz="2800" dirty="0"/>
              <a:t> ve </a:t>
            </a:r>
            <a:r>
              <a:rPr lang="tr-TR" sz="2800" dirty="0" err="1"/>
              <a:t>muzâfun</a:t>
            </a:r>
            <a:r>
              <a:rPr lang="tr-TR" sz="2800" dirty="0"/>
              <a:t> </a:t>
            </a:r>
            <a:r>
              <a:rPr lang="tr-TR" sz="2800" dirty="0" err="1"/>
              <a:t>ileyhin</a:t>
            </a:r>
            <a:r>
              <a:rPr lang="tr-TR" sz="2800" dirty="0"/>
              <a:t> Farsça kelimelerden olma zorunluluğu bulunmamaktadır. Tamlama yapısal/şekilsel açıdan Farsça olmakla birlikte, tamlamayı oluşturan unsurlardan ikisi de Farsça ya da Arapça veya biri Farsça diğeri Arapça olabilmektedir.</a:t>
            </a:r>
            <a:br>
              <a:rPr lang="tr-TR" sz="2800" dirty="0"/>
            </a:b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6501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22947" y="184421"/>
            <a:ext cx="7299948" cy="1280890"/>
          </a:xfrm>
        </p:spPr>
        <p:txBody>
          <a:bodyPr numCol="1">
            <a:normAutofit/>
          </a:bodyPr>
          <a:lstStyle/>
          <a:p>
            <a:pPr algn="ctr"/>
            <a:r>
              <a:rPr lang="tr-TR" sz="3200" b="1" dirty="0" smtClean="0"/>
              <a:t>Her İki Unsuru da Farsça Olan İsim Tamlamaları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5916" y="1225921"/>
            <a:ext cx="8838127" cy="5215943"/>
          </a:xfrm>
        </p:spPr>
        <p:txBody>
          <a:bodyPr numCol="2">
            <a:noAutofit/>
          </a:bodyPr>
          <a:lstStyle/>
          <a:p>
            <a:r>
              <a:rPr lang="ar-SA" sz="2800" b="1" dirty="0" smtClean="0"/>
              <a:t>آب</a:t>
            </a:r>
            <a:r>
              <a:rPr lang="ar-SA" sz="2800" dirty="0" smtClean="0"/>
              <a:t> </a:t>
            </a:r>
            <a:r>
              <a:rPr lang="ar-SA" sz="2800" b="1" dirty="0" smtClean="0"/>
              <a:t>چشم</a:t>
            </a:r>
          </a:p>
          <a:p>
            <a:r>
              <a:rPr lang="tr-TR" sz="2800" dirty="0" err="1" smtClean="0"/>
              <a:t>âb</a:t>
            </a:r>
            <a:r>
              <a:rPr lang="tr-TR" sz="2800" dirty="0" smtClean="0"/>
              <a:t>-ı </a:t>
            </a:r>
            <a:r>
              <a:rPr lang="tr-TR" sz="2800" dirty="0" err="1" smtClean="0"/>
              <a:t>çeşm</a:t>
            </a:r>
            <a:r>
              <a:rPr lang="tr-TR" sz="2800" dirty="0" smtClean="0"/>
              <a:t>:  gözyaşı</a:t>
            </a:r>
          </a:p>
          <a:p>
            <a:r>
              <a:rPr lang="ar-SA" sz="2800" b="1" dirty="0" smtClean="0"/>
              <a:t>آواز</a:t>
            </a:r>
            <a:r>
              <a:rPr lang="ar-SA" sz="2800" dirty="0" smtClean="0"/>
              <a:t> </a:t>
            </a:r>
            <a:r>
              <a:rPr lang="ar-SA" sz="2800" b="1" dirty="0" smtClean="0"/>
              <a:t>هزار</a:t>
            </a:r>
            <a:endParaRPr lang="tr-TR" sz="2800" b="1" dirty="0" smtClean="0"/>
          </a:p>
          <a:p>
            <a:r>
              <a:rPr lang="tr-TR" sz="2800" dirty="0" err="1" smtClean="0"/>
              <a:t>âvâz</a:t>
            </a:r>
            <a:r>
              <a:rPr lang="tr-TR" sz="2800" dirty="0" smtClean="0"/>
              <a:t>-ı </a:t>
            </a:r>
            <a:r>
              <a:rPr lang="tr-TR" sz="2800" dirty="0" err="1" smtClean="0"/>
              <a:t>hezâr</a:t>
            </a:r>
            <a:r>
              <a:rPr lang="tr-TR" sz="2800" dirty="0" smtClean="0"/>
              <a:t>: bülbülün sesi</a:t>
            </a:r>
          </a:p>
          <a:p>
            <a:r>
              <a:rPr lang="tr-TR" sz="2800" dirty="0" smtClean="0"/>
              <a:t> </a:t>
            </a:r>
            <a:r>
              <a:rPr lang="ar-SA" sz="2800" b="1" dirty="0" smtClean="0"/>
              <a:t>بندﮤ</a:t>
            </a:r>
            <a:r>
              <a:rPr lang="ar-SA" sz="2800" dirty="0" smtClean="0"/>
              <a:t> </a:t>
            </a:r>
            <a:r>
              <a:rPr lang="ar-SA" sz="2800" b="1" dirty="0" smtClean="0"/>
              <a:t>خدا</a:t>
            </a:r>
            <a:endParaRPr lang="tr-TR" sz="2800" b="1" dirty="0" smtClean="0"/>
          </a:p>
          <a:p>
            <a:r>
              <a:rPr lang="tr-TR" sz="2800" dirty="0" smtClean="0"/>
              <a:t>bende-i </a:t>
            </a:r>
            <a:r>
              <a:rPr lang="tr-TR" sz="2800" dirty="0" err="1" smtClean="0"/>
              <a:t>Hudâ</a:t>
            </a:r>
            <a:r>
              <a:rPr lang="tr-TR" sz="2800" dirty="0" smtClean="0"/>
              <a:t>: Allah’ın kulu</a:t>
            </a:r>
          </a:p>
          <a:p>
            <a:r>
              <a:rPr lang="ar-SA" sz="2800" b="1" dirty="0" smtClean="0"/>
              <a:t>چشم</a:t>
            </a:r>
            <a:r>
              <a:rPr lang="ar-SA" sz="2800" dirty="0" smtClean="0"/>
              <a:t> </a:t>
            </a:r>
            <a:r>
              <a:rPr lang="ar-SA" sz="2800" b="1" dirty="0" smtClean="0"/>
              <a:t>مور</a:t>
            </a:r>
          </a:p>
          <a:p>
            <a:r>
              <a:rPr lang="tr-TR" sz="2800" dirty="0" err="1" smtClean="0"/>
              <a:t>çeşm</a:t>
            </a:r>
            <a:r>
              <a:rPr lang="tr-TR" sz="2800" dirty="0" smtClean="0"/>
              <a:t>-i </a:t>
            </a:r>
            <a:r>
              <a:rPr lang="tr-TR" sz="2800" dirty="0" err="1" smtClean="0"/>
              <a:t>mûr</a:t>
            </a:r>
            <a:r>
              <a:rPr lang="tr-TR" sz="2800" dirty="0" smtClean="0"/>
              <a:t>: karıncanın gözü</a:t>
            </a:r>
          </a:p>
          <a:p>
            <a:r>
              <a:rPr lang="ar-SA" sz="2800" b="1" dirty="0" smtClean="0"/>
              <a:t>غبار</a:t>
            </a:r>
            <a:r>
              <a:rPr lang="ar-SA" sz="2800" dirty="0" smtClean="0"/>
              <a:t> </a:t>
            </a:r>
            <a:r>
              <a:rPr lang="ar-SA" sz="2800" b="1" dirty="0" smtClean="0"/>
              <a:t>راه</a:t>
            </a:r>
            <a:endParaRPr lang="tr-TR" sz="2800" b="1" dirty="0" smtClean="0"/>
          </a:p>
          <a:p>
            <a:r>
              <a:rPr lang="tr-TR" sz="2800" dirty="0" err="1" smtClean="0"/>
              <a:t>gubâr</a:t>
            </a:r>
            <a:r>
              <a:rPr lang="tr-TR" sz="2800" dirty="0" smtClean="0"/>
              <a:t>-ı </a:t>
            </a:r>
            <a:r>
              <a:rPr lang="tr-TR" sz="2800" dirty="0" err="1" smtClean="0"/>
              <a:t>râh</a:t>
            </a:r>
            <a:r>
              <a:rPr lang="tr-TR" sz="2800" dirty="0" smtClean="0"/>
              <a:t>: yolun tozu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ar-SA" sz="2800" b="1" dirty="0" smtClean="0"/>
              <a:t>لب</a:t>
            </a:r>
            <a:r>
              <a:rPr lang="ar-SA" sz="2800" dirty="0" smtClean="0"/>
              <a:t> </a:t>
            </a:r>
            <a:r>
              <a:rPr lang="ar-SA" sz="2800" b="1" dirty="0" smtClean="0"/>
              <a:t>دريا</a:t>
            </a:r>
          </a:p>
          <a:p>
            <a:r>
              <a:rPr lang="tr-TR" sz="2800" dirty="0" smtClean="0"/>
              <a:t>leb-i </a:t>
            </a:r>
            <a:r>
              <a:rPr lang="tr-TR" sz="2800" dirty="0" err="1" smtClean="0"/>
              <a:t>deryâ</a:t>
            </a:r>
            <a:r>
              <a:rPr lang="tr-TR" sz="2800" dirty="0" smtClean="0"/>
              <a:t>:  deniz kenarı</a:t>
            </a:r>
          </a:p>
          <a:p>
            <a:r>
              <a:rPr lang="ar-SA" sz="2800" b="1" dirty="0" smtClean="0"/>
              <a:t>پاى</a:t>
            </a:r>
            <a:r>
              <a:rPr lang="ar-SA" sz="2800" dirty="0" smtClean="0"/>
              <a:t> </a:t>
            </a:r>
            <a:r>
              <a:rPr lang="ar-SA" sz="2800" b="1" dirty="0" smtClean="0"/>
              <a:t>مار</a:t>
            </a:r>
          </a:p>
          <a:p>
            <a:r>
              <a:rPr lang="tr-TR" sz="2800" dirty="0" err="1" smtClean="0"/>
              <a:t>pây</a:t>
            </a:r>
            <a:r>
              <a:rPr lang="tr-TR" sz="2800" dirty="0" smtClean="0"/>
              <a:t>-ı </a:t>
            </a:r>
            <a:r>
              <a:rPr lang="tr-TR" sz="2800" dirty="0" err="1" smtClean="0"/>
              <a:t>mâr</a:t>
            </a:r>
            <a:r>
              <a:rPr lang="tr-TR" sz="2800" dirty="0" smtClean="0"/>
              <a:t>:  yılanın ayağı</a:t>
            </a:r>
          </a:p>
          <a:p>
            <a:r>
              <a:rPr lang="ar-SA" sz="2800" b="1" dirty="0" smtClean="0"/>
              <a:t>رنگ</a:t>
            </a:r>
            <a:r>
              <a:rPr lang="ar-SA" sz="2800" dirty="0" smtClean="0"/>
              <a:t> </a:t>
            </a:r>
            <a:r>
              <a:rPr lang="ar-SA" sz="2800" b="1" dirty="0" smtClean="0"/>
              <a:t>رو </a:t>
            </a:r>
            <a:endParaRPr lang="tr-TR" sz="2800" b="1" dirty="0" smtClean="0"/>
          </a:p>
          <a:p>
            <a:r>
              <a:rPr lang="tr-TR" sz="2800" dirty="0" err="1" smtClean="0"/>
              <a:t>reng</a:t>
            </a:r>
            <a:r>
              <a:rPr lang="tr-TR" sz="2800" dirty="0" smtClean="0"/>
              <a:t>-i </a:t>
            </a:r>
            <a:r>
              <a:rPr lang="tr-TR" sz="2800" dirty="0" err="1" smtClean="0"/>
              <a:t>rû</a:t>
            </a:r>
            <a:r>
              <a:rPr lang="tr-TR" sz="2800" dirty="0" smtClean="0"/>
              <a:t>:  yüzün rengi</a:t>
            </a:r>
          </a:p>
          <a:p>
            <a:r>
              <a:rPr lang="ar-SA" sz="2800" b="1" dirty="0" smtClean="0"/>
              <a:t>روى</a:t>
            </a:r>
            <a:r>
              <a:rPr lang="ar-SA" sz="2800" dirty="0" smtClean="0"/>
              <a:t> </a:t>
            </a:r>
            <a:r>
              <a:rPr lang="ar-SA" sz="2800" b="1" dirty="0" smtClean="0"/>
              <a:t>دريا</a:t>
            </a:r>
            <a:endParaRPr lang="ar-SA" sz="2800" dirty="0" smtClean="0"/>
          </a:p>
          <a:p>
            <a:r>
              <a:rPr lang="tr-TR" sz="2800" dirty="0" smtClean="0"/>
              <a:t> </a:t>
            </a:r>
            <a:r>
              <a:rPr lang="tr-TR" sz="2800" dirty="0" err="1" smtClean="0"/>
              <a:t>rûy</a:t>
            </a:r>
            <a:r>
              <a:rPr lang="tr-TR" sz="2800" dirty="0" smtClean="0"/>
              <a:t>-ı </a:t>
            </a:r>
            <a:r>
              <a:rPr lang="tr-TR" sz="2800" dirty="0" err="1" smtClean="0"/>
              <a:t>deryâ</a:t>
            </a:r>
            <a:r>
              <a:rPr lang="tr-TR" sz="2800" dirty="0" smtClean="0"/>
              <a:t>: deniz yüzeyi</a:t>
            </a:r>
          </a:p>
          <a:p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endParaRPr lang="tr-TR" sz="2800" dirty="0" smtClean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252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52190" y="303268"/>
            <a:ext cx="6683765" cy="1280890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Her İki Unsuru da Arapça Olan İsim Tamlamaları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285" y="1187117"/>
            <a:ext cx="7892716" cy="5358063"/>
          </a:xfrm>
        </p:spPr>
        <p:txBody>
          <a:bodyPr numCol="2">
            <a:noAutofit/>
          </a:bodyPr>
          <a:lstStyle/>
          <a:p>
            <a:r>
              <a:rPr lang="ar-SA" sz="2800" b="1" dirty="0"/>
              <a:t>عالم ارواح </a:t>
            </a:r>
            <a:endParaRPr lang="tr-TR" sz="2800" b="1" dirty="0" smtClean="0"/>
          </a:p>
          <a:p>
            <a:r>
              <a:rPr lang="tr-TR" sz="2800" dirty="0" smtClean="0"/>
              <a:t>âlem-i </a:t>
            </a:r>
            <a:r>
              <a:rPr lang="tr-TR" sz="2800" dirty="0" err="1" smtClean="0"/>
              <a:t>ervâh</a:t>
            </a:r>
            <a:r>
              <a:rPr lang="tr-TR" sz="2800" dirty="0" smtClean="0"/>
              <a:t>:  </a:t>
            </a:r>
            <a:r>
              <a:rPr lang="tr-TR" sz="2800" dirty="0" err="1" smtClean="0"/>
              <a:t>rûhlar</a:t>
            </a:r>
            <a:r>
              <a:rPr lang="tr-TR" sz="2800" dirty="0" smtClean="0"/>
              <a:t> </a:t>
            </a:r>
            <a:r>
              <a:rPr lang="tr-TR" sz="2800" dirty="0"/>
              <a:t>âlemi</a:t>
            </a:r>
            <a:endParaRPr lang="tr-TR" sz="2800" dirty="0" smtClean="0"/>
          </a:p>
          <a:p>
            <a:r>
              <a:rPr lang="ar-SA" sz="2800" dirty="0" smtClean="0"/>
              <a:t> </a:t>
            </a:r>
            <a:r>
              <a:rPr lang="ar-SA" sz="2800" b="1" dirty="0"/>
              <a:t>دين</a:t>
            </a:r>
            <a:r>
              <a:rPr lang="ar-SA" sz="2800" dirty="0"/>
              <a:t> </a:t>
            </a:r>
            <a:r>
              <a:rPr lang="ar-SA" sz="2800" b="1" dirty="0"/>
              <a:t>اسلام </a:t>
            </a:r>
            <a:endParaRPr lang="tr-TR" sz="2800" b="1" dirty="0" smtClean="0"/>
          </a:p>
          <a:p>
            <a:r>
              <a:rPr lang="tr-TR" sz="2800" dirty="0" err="1" smtClean="0"/>
              <a:t>dîn</a:t>
            </a:r>
            <a:r>
              <a:rPr lang="tr-TR" sz="2800" dirty="0" smtClean="0"/>
              <a:t>-i İslâm:  İslâm dini</a:t>
            </a:r>
          </a:p>
          <a:p>
            <a:r>
              <a:rPr lang="ar-SA" sz="2800" b="1" dirty="0"/>
              <a:t>اهل</a:t>
            </a:r>
            <a:r>
              <a:rPr lang="ar-SA" sz="2800" dirty="0"/>
              <a:t> </a:t>
            </a:r>
            <a:r>
              <a:rPr lang="ar-SA" sz="2800" b="1" dirty="0" smtClean="0"/>
              <a:t>كتاب </a:t>
            </a:r>
            <a:endParaRPr lang="tr-TR" sz="2800" b="1" dirty="0"/>
          </a:p>
          <a:p>
            <a:r>
              <a:rPr lang="tr-TR" sz="2800" dirty="0" err="1" smtClean="0"/>
              <a:t>ehl</a:t>
            </a:r>
            <a:r>
              <a:rPr lang="tr-TR" sz="2800" dirty="0" smtClean="0"/>
              <a:t>-i </a:t>
            </a:r>
            <a:r>
              <a:rPr lang="tr-TR" sz="2800" dirty="0" err="1"/>
              <a:t>Kitâb</a:t>
            </a:r>
            <a:r>
              <a:rPr lang="tr-TR" sz="2800" dirty="0"/>
              <a:t>: kutsal kitaplara inananlar</a:t>
            </a:r>
            <a:endParaRPr lang="tr-TR" sz="2800" dirty="0" smtClean="0"/>
          </a:p>
          <a:p>
            <a:r>
              <a:rPr lang="ar-SA" sz="2800" b="1" dirty="0"/>
              <a:t>حرارت</a:t>
            </a:r>
            <a:r>
              <a:rPr lang="ar-SA" sz="2800" dirty="0"/>
              <a:t> </a:t>
            </a:r>
            <a:r>
              <a:rPr lang="ar-SA" sz="2800" b="1" dirty="0" smtClean="0"/>
              <a:t>شمس</a:t>
            </a:r>
            <a:endParaRPr lang="tr-TR" sz="2800" b="1" dirty="0"/>
          </a:p>
          <a:p>
            <a:r>
              <a:rPr lang="tr-TR" sz="2800" dirty="0" err="1"/>
              <a:t>harâret</a:t>
            </a:r>
            <a:r>
              <a:rPr lang="tr-TR" sz="2800" dirty="0"/>
              <a:t>-i şems:  güneşin sıcaklığı</a:t>
            </a:r>
          </a:p>
          <a:p>
            <a:r>
              <a:rPr lang="ar-SA" sz="2800" b="1" dirty="0"/>
              <a:t>حقوق</a:t>
            </a:r>
            <a:r>
              <a:rPr lang="ar-SA" sz="2800" dirty="0"/>
              <a:t> </a:t>
            </a:r>
            <a:r>
              <a:rPr lang="ar-SA" sz="2800" b="1" dirty="0" smtClean="0"/>
              <a:t>عباد</a:t>
            </a:r>
            <a:endParaRPr lang="tr-TR" sz="2800" b="1" dirty="0"/>
          </a:p>
          <a:p>
            <a:r>
              <a:rPr lang="tr-TR" sz="2800" dirty="0" err="1" smtClean="0"/>
              <a:t>hukûk</a:t>
            </a:r>
            <a:r>
              <a:rPr lang="tr-TR" sz="2800" dirty="0" smtClean="0"/>
              <a:t>-ı </a:t>
            </a:r>
            <a:r>
              <a:rPr lang="tr-TR" sz="2800" dirty="0"/>
              <a:t>‘</a:t>
            </a:r>
            <a:r>
              <a:rPr lang="tr-TR" sz="2800" dirty="0" err="1"/>
              <a:t>ibâd</a:t>
            </a:r>
            <a:r>
              <a:rPr lang="tr-TR" sz="2800" dirty="0"/>
              <a:t>: kulların </a:t>
            </a:r>
            <a:r>
              <a:rPr lang="tr-TR" sz="2800" dirty="0" smtClean="0"/>
              <a:t>hakları</a:t>
            </a:r>
          </a:p>
          <a:p>
            <a:r>
              <a:rPr lang="ar-SA" sz="2800" b="1" dirty="0"/>
              <a:t>قلوب</a:t>
            </a:r>
            <a:r>
              <a:rPr lang="ar-SA" sz="2800" dirty="0"/>
              <a:t> </a:t>
            </a:r>
            <a:r>
              <a:rPr lang="ar-SA" sz="2800" b="1" dirty="0" smtClean="0"/>
              <a:t>ناس</a:t>
            </a:r>
            <a:endParaRPr lang="tr-TR" sz="2800" b="1" dirty="0"/>
          </a:p>
          <a:p>
            <a:r>
              <a:rPr lang="tr-TR" sz="2800" dirty="0" err="1"/>
              <a:t>kulûb</a:t>
            </a:r>
            <a:r>
              <a:rPr lang="tr-TR" sz="2800" dirty="0"/>
              <a:t>-ı </a:t>
            </a:r>
            <a:r>
              <a:rPr lang="tr-TR" sz="2800" dirty="0" err="1"/>
              <a:t>nâs</a:t>
            </a:r>
            <a:r>
              <a:rPr lang="tr-TR" sz="2800" dirty="0"/>
              <a:t>:  insanların </a:t>
            </a:r>
            <a:r>
              <a:rPr lang="tr-TR" sz="2800" dirty="0" smtClean="0"/>
              <a:t>kalpleri</a:t>
            </a:r>
          </a:p>
          <a:p>
            <a:r>
              <a:rPr lang="ar-SA" sz="2800" dirty="0" smtClean="0"/>
              <a:t> </a:t>
            </a:r>
            <a:r>
              <a:rPr lang="ar-SA" sz="2800" b="1" dirty="0"/>
              <a:t>طريق</a:t>
            </a:r>
            <a:r>
              <a:rPr lang="ar-SA" sz="2800" dirty="0"/>
              <a:t> </a:t>
            </a:r>
            <a:r>
              <a:rPr lang="ar-SA" sz="2800" b="1" dirty="0" smtClean="0"/>
              <a:t>صبر</a:t>
            </a:r>
            <a:endParaRPr lang="tr-TR" sz="2800" b="1" dirty="0" smtClean="0"/>
          </a:p>
          <a:p>
            <a:r>
              <a:rPr lang="tr-TR" sz="2800" dirty="0" err="1" smtClean="0"/>
              <a:t>tarîk</a:t>
            </a:r>
            <a:r>
              <a:rPr lang="tr-TR" sz="2800" dirty="0" smtClean="0"/>
              <a:t>-ı </a:t>
            </a:r>
            <a:r>
              <a:rPr lang="tr-TR" sz="2800" dirty="0" err="1" smtClean="0"/>
              <a:t>sabr</a:t>
            </a:r>
            <a:r>
              <a:rPr lang="tr-TR" sz="2800" dirty="0" smtClean="0"/>
              <a:t>:  sabır </a:t>
            </a:r>
            <a:r>
              <a:rPr lang="tr-TR" sz="2800" dirty="0"/>
              <a:t>yolu</a:t>
            </a:r>
            <a:endParaRPr lang="tr-TR" sz="2800" dirty="0" smtClean="0"/>
          </a:p>
          <a:p>
            <a:r>
              <a:rPr lang="ar-SA" sz="2800" dirty="0" smtClean="0"/>
              <a:t> </a:t>
            </a:r>
            <a:r>
              <a:rPr lang="ar-SA" sz="2800" b="1" dirty="0"/>
              <a:t>امور</a:t>
            </a:r>
            <a:r>
              <a:rPr lang="ar-SA" sz="2800" dirty="0"/>
              <a:t> </a:t>
            </a:r>
            <a:r>
              <a:rPr lang="ar-SA" sz="2800" b="1" dirty="0" smtClean="0"/>
              <a:t>دولت</a:t>
            </a:r>
            <a:endParaRPr lang="tr-TR" sz="2800" b="1" dirty="0"/>
          </a:p>
          <a:p>
            <a:r>
              <a:rPr lang="tr-TR" sz="2800" dirty="0" err="1" smtClean="0"/>
              <a:t>umûr</a:t>
            </a:r>
            <a:r>
              <a:rPr lang="tr-TR" sz="2800" dirty="0" smtClean="0"/>
              <a:t>-ı devlet: devlet işleri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5718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19693" y="199110"/>
            <a:ext cx="6683765" cy="110165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/>
              <a:t>Birinci Unsuru Farsça, İkincisi Arapça Olan </a:t>
            </a:r>
            <a:br>
              <a:rPr lang="tr-TR" sz="2800" b="1" dirty="0" smtClean="0"/>
            </a:br>
            <a:r>
              <a:rPr lang="tr-TR" sz="2800" b="1" dirty="0" smtClean="0"/>
              <a:t>İsim Tamlamaları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189" y="1300766"/>
            <a:ext cx="8326192" cy="4610456"/>
          </a:xfrm>
        </p:spPr>
        <p:txBody>
          <a:bodyPr numCol="2">
            <a:noAutofit/>
          </a:bodyPr>
          <a:lstStyle/>
          <a:p>
            <a:r>
              <a:rPr lang="ar-SA" sz="2600" b="1" dirty="0"/>
              <a:t>دم وصل</a:t>
            </a:r>
            <a:endParaRPr lang="tr-TR" sz="2600" b="1" dirty="0"/>
          </a:p>
          <a:p>
            <a:r>
              <a:rPr lang="tr-TR" sz="2600" dirty="0" smtClean="0"/>
              <a:t>dem-i </a:t>
            </a:r>
            <a:r>
              <a:rPr lang="tr-TR" sz="2600" dirty="0" err="1"/>
              <a:t>vasl</a:t>
            </a:r>
            <a:r>
              <a:rPr lang="tr-TR" sz="2600" dirty="0"/>
              <a:t>: buluşma vakti</a:t>
            </a:r>
            <a:endParaRPr lang="tr-TR" sz="2600" dirty="0" smtClean="0"/>
          </a:p>
          <a:p>
            <a:r>
              <a:rPr lang="ar-SA" sz="2600" b="1" dirty="0"/>
              <a:t>دست</a:t>
            </a:r>
            <a:r>
              <a:rPr lang="ar-SA" sz="2600" dirty="0"/>
              <a:t> </a:t>
            </a:r>
            <a:r>
              <a:rPr lang="ar-SA" sz="2600" b="1" dirty="0"/>
              <a:t>احسان</a:t>
            </a:r>
            <a:endParaRPr lang="tr-TR" sz="2600" b="1" dirty="0" smtClean="0"/>
          </a:p>
          <a:p>
            <a:r>
              <a:rPr lang="tr-TR" sz="2600" dirty="0" smtClean="0"/>
              <a:t>dest-i </a:t>
            </a:r>
            <a:r>
              <a:rPr lang="tr-TR" sz="2600" dirty="0" err="1"/>
              <a:t>ihsân</a:t>
            </a:r>
            <a:r>
              <a:rPr lang="tr-TR" sz="2600" dirty="0"/>
              <a:t>: </a:t>
            </a:r>
            <a:r>
              <a:rPr lang="tr-TR" sz="2600" dirty="0" smtClean="0"/>
              <a:t>lütuf,</a:t>
            </a:r>
          </a:p>
          <a:p>
            <a:pPr marL="0" indent="0">
              <a:buNone/>
            </a:pPr>
            <a:r>
              <a:rPr lang="tr-TR" sz="2600" dirty="0" smtClean="0"/>
              <a:t>bağışlama </a:t>
            </a:r>
            <a:r>
              <a:rPr lang="tr-TR" sz="2600" dirty="0"/>
              <a:t>eli</a:t>
            </a:r>
            <a:endParaRPr lang="tr-TR" sz="2600" dirty="0" smtClean="0"/>
          </a:p>
          <a:p>
            <a:r>
              <a:rPr lang="ar-SA" sz="2600" b="1" dirty="0"/>
              <a:t>گرﯧﮥ</a:t>
            </a:r>
            <a:r>
              <a:rPr lang="ar-SA" sz="2600" dirty="0"/>
              <a:t> </a:t>
            </a:r>
            <a:r>
              <a:rPr lang="ar-SA" sz="2600" b="1" dirty="0"/>
              <a:t>سرور </a:t>
            </a:r>
            <a:endParaRPr lang="tr-TR" sz="2600" b="1" dirty="0"/>
          </a:p>
          <a:p>
            <a:r>
              <a:rPr lang="ar-SA" sz="2600" dirty="0" smtClean="0"/>
              <a:t> </a:t>
            </a:r>
            <a:r>
              <a:rPr lang="tr-TR" sz="2600" dirty="0" err="1" smtClean="0"/>
              <a:t>girye</a:t>
            </a:r>
            <a:r>
              <a:rPr lang="tr-TR" sz="2600" dirty="0" smtClean="0"/>
              <a:t>-i </a:t>
            </a:r>
            <a:r>
              <a:rPr lang="tr-TR" sz="2600" dirty="0" err="1"/>
              <a:t>sürûr</a:t>
            </a:r>
            <a:r>
              <a:rPr lang="tr-TR" sz="2600" dirty="0"/>
              <a:t>: mutluluk ağlaması</a:t>
            </a:r>
            <a:endParaRPr lang="tr-TR" sz="2600" dirty="0" smtClean="0"/>
          </a:p>
          <a:p>
            <a:r>
              <a:rPr lang="ar-SA" sz="2600" b="1" dirty="0"/>
              <a:t>خواب</a:t>
            </a:r>
            <a:r>
              <a:rPr lang="ar-SA" sz="2600" dirty="0"/>
              <a:t> </a:t>
            </a:r>
            <a:r>
              <a:rPr lang="ar-SA" sz="2600" b="1" dirty="0" smtClean="0"/>
              <a:t>غفلت</a:t>
            </a:r>
            <a:endParaRPr lang="tr-TR" sz="2600" b="1" dirty="0" smtClean="0"/>
          </a:p>
          <a:p>
            <a:r>
              <a:rPr lang="tr-TR" sz="2600" dirty="0" err="1" smtClean="0"/>
              <a:t>hâb</a:t>
            </a:r>
            <a:r>
              <a:rPr lang="tr-TR" sz="2600" dirty="0" smtClean="0"/>
              <a:t>-ı </a:t>
            </a:r>
            <a:r>
              <a:rPr lang="tr-TR" sz="2600" dirty="0"/>
              <a:t>gaflet: gaflet uykusu</a:t>
            </a:r>
            <a:endParaRPr lang="tr-TR" sz="2600" dirty="0" smtClean="0"/>
          </a:p>
          <a:p>
            <a:r>
              <a:rPr lang="ar-SA" sz="2600" dirty="0" smtClean="0"/>
              <a:t> </a:t>
            </a:r>
            <a:r>
              <a:rPr lang="ar-SA" sz="2600" b="1" dirty="0"/>
              <a:t>راه</a:t>
            </a:r>
            <a:r>
              <a:rPr lang="ar-SA" sz="2600" dirty="0"/>
              <a:t> </a:t>
            </a:r>
            <a:r>
              <a:rPr lang="ar-SA" sz="2600" b="1" dirty="0"/>
              <a:t>محبّت</a:t>
            </a:r>
            <a:endParaRPr lang="tr-TR" sz="2600" b="1" dirty="0" smtClean="0"/>
          </a:p>
          <a:p>
            <a:r>
              <a:rPr lang="tr-TR" sz="2600" dirty="0" err="1" smtClean="0"/>
              <a:t>râh</a:t>
            </a:r>
            <a:r>
              <a:rPr lang="tr-TR" sz="2600" dirty="0" smtClean="0"/>
              <a:t>-ı muhabbet:  muhabbet yolu</a:t>
            </a:r>
          </a:p>
          <a:p>
            <a:r>
              <a:rPr lang="ar-SA" sz="2600" b="1" dirty="0" smtClean="0"/>
              <a:t>شب</a:t>
            </a:r>
            <a:r>
              <a:rPr lang="ar-SA" sz="2600" dirty="0" smtClean="0"/>
              <a:t> </a:t>
            </a:r>
            <a:r>
              <a:rPr lang="ar-SA" sz="2600" b="1" dirty="0" smtClean="0"/>
              <a:t>هجران</a:t>
            </a:r>
            <a:endParaRPr lang="tr-TR" sz="2600" b="1" dirty="0" smtClean="0"/>
          </a:p>
          <a:p>
            <a:r>
              <a:rPr lang="tr-TR" sz="2600" dirty="0" err="1" smtClean="0"/>
              <a:t>şeb</a:t>
            </a:r>
            <a:r>
              <a:rPr lang="tr-TR" sz="2600" dirty="0" smtClean="0"/>
              <a:t>-i </a:t>
            </a:r>
            <a:r>
              <a:rPr lang="tr-TR" sz="2600" dirty="0" err="1" smtClean="0"/>
              <a:t>hicrân</a:t>
            </a:r>
            <a:r>
              <a:rPr lang="tr-TR" sz="2600" dirty="0" smtClean="0"/>
              <a:t>: ayrılık </a:t>
            </a:r>
            <a:r>
              <a:rPr lang="tr-TR" sz="2600" dirty="0"/>
              <a:t>gecesi</a:t>
            </a:r>
            <a:endParaRPr lang="tr-TR" sz="2600" dirty="0" smtClean="0"/>
          </a:p>
          <a:p>
            <a:r>
              <a:rPr lang="tr-TR" sz="2600" dirty="0" smtClean="0"/>
              <a:t> </a:t>
            </a:r>
            <a:r>
              <a:rPr lang="ar-SA" sz="2600" b="1" dirty="0"/>
              <a:t>شه</a:t>
            </a:r>
            <a:r>
              <a:rPr lang="ar-SA" sz="2600" dirty="0"/>
              <a:t> </a:t>
            </a:r>
            <a:r>
              <a:rPr lang="ar-SA" sz="2600" b="1" dirty="0"/>
              <a:t>عالم </a:t>
            </a:r>
            <a:endParaRPr lang="tr-TR" sz="2600" b="1" dirty="0" smtClean="0"/>
          </a:p>
          <a:p>
            <a:r>
              <a:rPr lang="tr-TR" sz="2600" dirty="0" err="1" smtClean="0"/>
              <a:t>şeh</a:t>
            </a:r>
            <a:r>
              <a:rPr lang="tr-TR" sz="2600" dirty="0" smtClean="0"/>
              <a:t>-i </a:t>
            </a:r>
            <a:r>
              <a:rPr lang="tr-TR" sz="2600" dirty="0"/>
              <a:t>‘âlem: âlemin padişahı, hükümdarı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122002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75464" y="223057"/>
            <a:ext cx="6683765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/>
              <a:t>Birinci Unsuru Arapça, İkincisi Farsça Olan</a:t>
            </a:r>
            <a:br>
              <a:rPr lang="tr-TR" sz="2800" b="1" dirty="0" smtClean="0"/>
            </a:br>
            <a:r>
              <a:rPr lang="tr-TR" sz="2800" b="1" dirty="0" smtClean="0"/>
              <a:t> İsim Tamlamaları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0496" y="1503949"/>
            <a:ext cx="8193506" cy="4407275"/>
          </a:xfrm>
        </p:spPr>
        <p:txBody>
          <a:bodyPr numCol="2">
            <a:noAutofit/>
          </a:bodyPr>
          <a:lstStyle/>
          <a:p>
            <a:r>
              <a:rPr lang="ar-SA" sz="2600" b="1" dirty="0"/>
              <a:t>ارباب</a:t>
            </a:r>
            <a:r>
              <a:rPr lang="ar-SA" sz="2600" dirty="0"/>
              <a:t> </a:t>
            </a:r>
            <a:r>
              <a:rPr lang="ar-SA" sz="2600" b="1" dirty="0"/>
              <a:t>بزم </a:t>
            </a:r>
            <a:endParaRPr lang="tr-TR" sz="2600" b="1" dirty="0" smtClean="0"/>
          </a:p>
          <a:p>
            <a:r>
              <a:rPr lang="tr-TR" sz="2600" dirty="0" err="1"/>
              <a:t>e</a:t>
            </a:r>
            <a:r>
              <a:rPr lang="tr-TR" sz="2600" dirty="0" err="1" smtClean="0"/>
              <a:t>rbâb</a:t>
            </a:r>
            <a:r>
              <a:rPr lang="tr-TR" sz="2600" dirty="0" smtClean="0"/>
              <a:t>-ı </a:t>
            </a:r>
            <a:r>
              <a:rPr lang="tr-TR" sz="2600" dirty="0" err="1" smtClean="0"/>
              <a:t>bezm</a:t>
            </a:r>
            <a:r>
              <a:rPr lang="tr-TR" sz="2600" dirty="0" smtClean="0"/>
              <a:t>: eğlence </a:t>
            </a:r>
            <a:r>
              <a:rPr lang="tr-TR" sz="2600" dirty="0"/>
              <a:t>meclislerinde </a:t>
            </a:r>
            <a:r>
              <a:rPr lang="tr-TR" sz="2600" dirty="0" smtClean="0"/>
              <a:t>toplananlar</a:t>
            </a:r>
            <a:endParaRPr lang="tr-TR" sz="2600" dirty="0"/>
          </a:p>
          <a:p>
            <a:r>
              <a:rPr lang="ar-SA" sz="2600" b="1" dirty="0"/>
              <a:t>غرق</a:t>
            </a:r>
            <a:r>
              <a:rPr lang="ar-SA" sz="2600" dirty="0"/>
              <a:t> </a:t>
            </a:r>
            <a:r>
              <a:rPr lang="ar-SA" sz="2600" b="1" dirty="0"/>
              <a:t>زر </a:t>
            </a:r>
            <a:endParaRPr lang="tr-TR" sz="2600" b="1" dirty="0" smtClean="0"/>
          </a:p>
          <a:p>
            <a:r>
              <a:rPr lang="tr-TR" sz="2600" dirty="0" smtClean="0"/>
              <a:t> </a:t>
            </a:r>
            <a:r>
              <a:rPr lang="tr-TR" sz="2600" dirty="0"/>
              <a:t>gark-ı </a:t>
            </a:r>
            <a:r>
              <a:rPr lang="tr-TR" sz="2600" dirty="0" smtClean="0"/>
              <a:t>zer:  altına/paraya batma, boğulma</a:t>
            </a:r>
          </a:p>
          <a:p>
            <a:r>
              <a:rPr lang="tr-TR" sz="2600" dirty="0" smtClean="0"/>
              <a:t> </a:t>
            </a:r>
            <a:r>
              <a:rPr lang="ar-SA" sz="2600" b="1" dirty="0"/>
              <a:t>حزن</a:t>
            </a:r>
            <a:r>
              <a:rPr lang="ar-SA" sz="2600" dirty="0"/>
              <a:t> </a:t>
            </a:r>
            <a:r>
              <a:rPr lang="ar-SA" sz="2600" b="1" dirty="0"/>
              <a:t>دل</a:t>
            </a:r>
            <a:endParaRPr lang="tr-TR" sz="2600" b="1" dirty="0" smtClean="0"/>
          </a:p>
          <a:p>
            <a:r>
              <a:rPr lang="tr-TR" sz="2600" dirty="0" smtClean="0"/>
              <a:t> </a:t>
            </a:r>
            <a:r>
              <a:rPr lang="tr-TR" sz="2600" dirty="0" err="1"/>
              <a:t>hüzn</a:t>
            </a:r>
            <a:r>
              <a:rPr lang="tr-TR" sz="2600" dirty="0"/>
              <a:t>-i </a:t>
            </a:r>
            <a:r>
              <a:rPr lang="tr-TR" sz="2600" dirty="0" smtClean="0"/>
              <a:t>dil:  gönül </a:t>
            </a:r>
            <a:r>
              <a:rPr lang="tr-TR" sz="2600" dirty="0"/>
              <a:t>sıkıntısı, </a:t>
            </a:r>
            <a:r>
              <a:rPr lang="tr-TR" sz="2600" dirty="0" smtClean="0"/>
              <a:t>kederi</a:t>
            </a:r>
          </a:p>
          <a:p>
            <a:endParaRPr lang="tr-TR" sz="2600" dirty="0" smtClean="0"/>
          </a:p>
          <a:p>
            <a:r>
              <a:rPr lang="tr-TR" sz="2600" dirty="0" smtClean="0"/>
              <a:t> </a:t>
            </a:r>
            <a:r>
              <a:rPr lang="ar-SA" sz="2600" b="1" dirty="0"/>
              <a:t>قرب</a:t>
            </a:r>
            <a:r>
              <a:rPr lang="ar-SA" sz="2600" dirty="0"/>
              <a:t> </a:t>
            </a:r>
            <a:r>
              <a:rPr lang="ar-SA" sz="2600" b="1" dirty="0"/>
              <a:t>كنار</a:t>
            </a:r>
            <a:endParaRPr lang="tr-TR" sz="2600" b="1" dirty="0" smtClean="0"/>
          </a:p>
          <a:p>
            <a:r>
              <a:rPr lang="tr-TR" sz="2600" dirty="0" err="1"/>
              <a:t>kurb</a:t>
            </a:r>
            <a:r>
              <a:rPr lang="tr-TR" sz="2600" dirty="0"/>
              <a:t>-ı </a:t>
            </a:r>
            <a:r>
              <a:rPr lang="tr-TR" sz="2600" dirty="0" err="1"/>
              <a:t>kenâr</a:t>
            </a:r>
            <a:r>
              <a:rPr lang="tr-TR" sz="2600" dirty="0"/>
              <a:t>: kıyısına yaklaşma</a:t>
            </a:r>
          </a:p>
          <a:p>
            <a:r>
              <a:rPr lang="ar-SA" sz="2600" b="1" dirty="0"/>
              <a:t>نار</a:t>
            </a:r>
            <a:r>
              <a:rPr lang="ar-SA" sz="2600" dirty="0"/>
              <a:t> </a:t>
            </a:r>
            <a:r>
              <a:rPr lang="ar-SA" sz="2600" b="1" dirty="0"/>
              <a:t>دوزخ </a:t>
            </a:r>
            <a:endParaRPr lang="tr-TR" sz="2600" b="1" dirty="0" smtClean="0"/>
          </a:p>
          <a:p>
            <a:r>
              <a:rPr lang="tr-TR" sz="2600" dirty="0" smtClean="0"/>
              <a:t> </a:t>
            </a:r>
            <a:r>
              <a:rPr lang="tr-TR" sz="2600" dirty="0"/>
              <a:t>nâr-ı </a:t>
            </a:r>
            <a:r>
              <a:rPr lang="tr-TR" sz="2600" dirty="0" err="1"/>
              <a:t>dûzah</a:t>
            </a:r>
            <a:r>
              <a:rPr lang="tr-TR" sz="2600" dirty="0"/>
              <a:t>: cehennem </a:t>
            </a:r>
            <a:r>
              <a:rPr lang="tr-TR" sz="2600" dirty="0" smtClean="0"/>
              <a:t>ateşi</a:t>
            </a:r>
          </a:p>
          <a:p>
            <a:r>
              <a:rPr lang="ar-SA" sz="2600" b="1" dirty="0" smtClean="0"/>
              <a:t>سواحل</a:t>
            </a:r>
            <a:r>
              <a:rPr lang="ar-SA" sz="2600" dirty="0" smtClean="0"/>
              <a:t> </a:t>
            </a:r>
            <a:r>
              <a:rPr lang="ar-SA" sz="2600" b="1" dirty="0"/>
              <a:t>دريا</a:t>
            </a:r>
            <a:endParaRPr lang="tr-TR" sz="2600" b="1" dirty="0" smtClean="0"/>
          </a:p>
          <a:p>
            <a:r>
              <a:rPr lang="tr-TR" sz="2600" dirty="0" err="1" smtClean="0"/>
              <a:t>sevâhil</a:t>
            </a:r>
            <a:r>
              <a:rPr lang="tr-TR" sz="2600" dirty="0" smtClean="0"/>
              <a:t>-i </a:t>
            </a:r>
            <a:r>
              <a:rPr lang="tr-TR" sz="2600" dirty="0" err="1" smtClean="0"/>
              <a:t>deryâ:</a:t>
            </a:r>
            <a:r>
              <a:rPr lang="tr-TR" sz="2600" dirty="0" err="1"/>
              <a:t>deniz</a:t>
            </a:r>
            <a:r>
              <a:rPr lang="tr-TR" sz="2600" dirty="0"/>
              <a:t> sahilleri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57600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84422" y="624110"/>
            <a:ext cx="6944038" cy="175012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FARSÇA SIFAT TAMLAMASI</a:t>
            </a:r>
            <a:br>
              <a:rPr lang="tr-TR" b="1" dirty="0" smtClean="0"/>
            </a:b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Her İki Unsuru da Farsça Olan Sıfat Tamlamaları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8465" y="2261940"/>
            <a:ext cx="8494295" cy="4443663"/>
          </a:xfrm>
        </p:spPr>
        <p:txBody>
          <a:bodyPr numCol="2">
            <a:normAutofit fontScale="92500" lnSpcReduction="10000"/>
          </a:bodyPr>
          <a:lstStyle/>
          <a:p>
            <a:r>
              <a:rPr lang="ar-SA" sz="2800" b="1" dirty="0"/>
              <a:t>آب روان</a:t>
            </a:r>
            <a:endParaRPr lang="tr-TR" sz="2800" b="1" dirty="0"/>
          </a:p>
          <a:p>
            <a:r>
              <a:rPr lang="tr-TR" sz="2800" dirty="0" err="1" smtClean="0"/>
              <a:t>âb</a:t>
            </a:r>
            <a:r>
              <a:rPr lang="tr-TR" sz="2800" dirty="0" smtClean="0"/>
              <a:t>-ı </a:t>
            </a:r>
            <a:r>
              <a:rPr lang="tr-TR" sz="2800" dirty="0" err="1"/>
              <a:t>revân</a:t>
            </a:r>
            <a:r>
              <a:rPr lang="tr-TR" sz="2800" dirty="0"/>
              <a:t>: akan su</a:t>
            </a:r>
          </a:p>
          <a:p>
            <a:r>
              <a:rPr lang="ar-SA" sz="2800" b="1" dirty="0"/>
              <a:t>آهن</a:t>
            </a:r>
            <a:r>
              <a:rPr lang="ar-SA" sz="2800" dirty="0"/>
              <a:t> </a:t>
            </a:r>
            <a:r>
              <a:rPr lang="ar-SA" sz="2800" b="1" dirty="0" smtClean="0"/>
              <a:t>سرد</a:t>
            </a:r>
            <a:endParaRPr lang="tr-TR" sz="2800" b="1" dirty="0" smtClean="0"/>
          </a:p>
          <a:p>
            <a:r>
              <a:rPr lang="tr-TR" sz="2800" dirty="0" err="1" smtClean="0"/>
              <a:t>âhen</a:t>
            </a:r>
            <a:r>
              <a:rPr lang="tr-TR" sz="2800" dirty="0" smtClean="0"/>
              <a:t>-i </a:t>
            </a:r>
            <a:r>
              <a:rPr lang="tr-TR" sz="2800" dirty="0" err="1" smtClean="0"/>
              <a:t>serd</a:t>
            </a:r>
            <a:r>
              <a:rPr lang="tr-TR" sz="2800" dirty="0" smtClean="0"/>
              <a:t>: sert</a:t>
            </a:r>
            <a:r>
              <a:rPr lang="tr-TR" sz="2800" dirty="0"/>
              <a:t>, katı demir/kılıç</a:t>
            </a:r>
            <a:endParaRPr lang="tr-TR" sz="2800" dirty="0" smtClean="0"/>
          </a:p>
          <a:p>
            <a:r>
              <a:rPr lang="ar-SA" sz="2800" b="1" dirty="0"/>
              <a:t>بند</a:t>
            </a:r>
            <a:r>
              <a:rPr lang="ar-SA" sz="2800" dirty="0"/>
              <a:t> </a:t>
            </a:r>
            <a:r>
              <a:rPr lang="ar-SA" sz="2800" b="1" dirty="0"/>
              <a:t>بالا </a:t>
            </a:r>
            <a:endParaRPr lang="tr-TR" sz="2800" b="1" dirty="0" smtClean="0"/>
          </a:p>
          <a:p>
            <a:r>
              <a:rPr lang="tr-TR" sz="2800" dirty="0" smtClean="0"/>
              <a:t> </a:t>
            </a:r>
            <a:r>
              <a:rPr lang="tr-TR" sz="2800" dirty="0" err="1"/>
              <a:t>bend</a:t>
            </a:r>
            <a:r>
              <a:rPr lang="tr-TR" sz="2800" dirty="0"/>
              <a:t>-i </a:t>
            </a:r>
            <a:r>
              <a:rPr lang="tr-TR" sz="2800" dirty="0" smtClean="0"/>
              <a:t>bâlâ: yüksek </a:t>
            </a:r>
            <a:r>
              <a:rPr lang="tr-TR" sz="2800" dirty="0"/>
              <a:t>set, </a:t>
            </a:r>
            <a:r>
              <a:rPr lang="tr-TR" sz="2800" dirty="0" smtClean="0"/>
              <a:t>baraj</a:t>
            </a:r>
          </a:p>
          <a:p>
            <a:r>
              <a:rPr lang="tr-TR" sz="2800" dirty="0" smtClean="0"/>
              <a:t> </a:t>
            </a:r>
            <a:r>
              <a:rPr lang="ar-SA" sz="2800" b="1" dirty="0"/>
              <a:t>دل</a:t>
            </a:r>
            <a:r>
              <a:rPr lang="ar-SA" sz="2800" dirty="0"/>
              <a:t> </a:t>
            </a:r>
            <a:r>
              <a:rPr lang="ar-SA" sz="2800" b="1" dirty="0"/>
              <a:t>زار </a:t>
            </a:r>
            <a:endParaRPr lang="tr-TR" sz="2800" b="1" dirty="0" smtClean="0"/>
          </a:p>
          <a:p>
            <a:r>
              <a:rPr lang="tr-TR" sz="2800" dirty="0" smtClean="0"/>
              <a:t>dil-i </a:t>
            </a:r>
            <a:r>
              <a:rPr lang="tr-TR" sz="2800" dirty="0" err="1" smtClean="0"/>
              <a:t>zâr</a:t>
            </a:r>
            <a:r>
              <a:rPr lang="tr-TR" sz="2800" dirty="0" smtClean="0"/>
              <a:t>:  </a:t>
            </a:r>
            <a:r>
              <a:rPr lang="tr-TR" sz="2800" dirty="0"/>
              <a:t>inleyen </a:t>
            </a:r>
            <a:r>
              <a:rPr lang="tr-TR" sz="2800" dirty="0" smtClean="0"/>
              <a:t>kalp</a:t>
            </a:r>
          </a:p>
          <a:p>
            <a:r>
              <a:rPr lang="tr-TR" sz="2800" dirty="0" smtClean="0"/>
              <a:t> </a:t>
            </a:r>
            <a:r>
              <a:rPr lang="ar-SA" sz="2800" b="1" dirty="0" smtClean="0"/>
              <a:t>گل</a:t>
            </a:r>
            <a:r>
              <a:rPr lang="ar-SA" sz="2800" dirty="0" smtClean="0"/>
              <a:t> </a:t>
            </a:r>
            <a:r>
              <a:rPr lang="ar-SA" sz="2800" b="1" dirty="0"/>
              <a:t>تر </a:t>
            </a:r>
            <a:endParaRPr lang="tr-TR" sz="2800" b="1" dirty="0" smtClean="0"/>
          </a:p>
          <a:p>
            <a:r>
              <a:rPr lang="tr-TR" sz="2800" dirty="0" smtClean="0"/>
              <a:t>gül-i ter:  taze </a:t>
            </a:r>
            <a:r>
              <a:rPr lang="tr-TR" sz="2800" dirty="0"/>
              <a:t>gül</a:t>
            </a:r>
            <a:endParaRPr lang="tr-TR" sz="2800" dirty="0" smtClean="0"/>
          </a:p>
          <a:p>
            <a:r>
              <a:rPr lang="ar-SA" sz="2800" b="1" dirty="0"/>
              <a:t>خاك</a:t>
            </a:r>
            <a:r>
              <a:rPr lang="ar-SA" sz="2800" dirty="0"/>
              <a:t> </a:t>
            </a:r>
            <a:r>
              <a:rPr lang="ar-SA" sz="2800" b="1" dirty="0" smtClean="0"/>
              <a:t>پاك</a:t>
            </a:r>
            <a:endParaRPr lang="tr-TR" sz="2800" b="1" dirty="0" smtClean="0"/>
          </a:p>
          <a:p>
            <a:r>
              <a:rPr lang="tr-TR" sz="2800" dirty="0" smtClean="0"/>
              <a:t> </a:t>
            </a:r>
            <a:r>
              <a:rPr lang="tr-TR" sz="2800" dirty="0"/>
              <a:t>hâk-i </a:t>
            </a:r>
            <a:r>
              <a:rPr lang="tr-TR" sz="2800" dirty="0" err="1" smtClean="0"/>
              <a:t>pâk</a:t>
            </a:r>
            <a:r>
              <a:rPr lang="tr-TR" sz="2800" dirty="0" smtClean="0"/>
              <a:t>:  temiz </a:t>
            </a:r>
            <a:r>
              <a:rPr lang="tr-TR" sz="2800" dirty="0"/>
              <a:t>toprak</a:t>
            </a:r>
            <a:endParaRPr lang="tr-TR" sz="2800" dirty="0" smtClean="0"/>
          </a:p>
          <a:p>
            <a:r>
              <a:rPr lang="ar-SA" sz="2800" b="1" dirty="0"/>
              <a:t>ماه</a:t>
            </a:r>
            <a:r>
              <a:rPr lang="ar-SA" sz="2800" dirty="0"/>
              <a:t> </a:t>
            </a:r>
            <a:r>
              <a:rPr lang="ar-SA" sz="2800" b="1" dirty="0"/>
              <a:t>نو </a:t>
            </a:r>
            <a:endParaRPr lang="tr-TR" sz="2800" b="1" dirty="0" smtClean="0"/>
          </a:p>
          <a:p>
            <a:r>
              <a:rPr lang="tr-TR" sz="2800" dirty="0" smtClean="0"/>
              <a:t> </a:t>
            </a:r>
            <a:r>
              <a:rPr lang="tr-TR" sz="2800" dirty="0" err="1"/>
              <a:t>mâh</a:t>
            </a:r>
            <a:r>
              <a:rPr lang="tr-TR" sz="2800" dirty="0"/>
              <a:t>-ı </a:t>
            </a:r>
            <a:r>
              <a:rPr lang="tr-TR" sz="2800" dirty="0" err="1"/>
              <a:t>nev</a:t>
            </a:r>
            <a:r>
              <a:rPr lang="tr-TR" sz="2800" dirty="0"/>
              <a:t>: yeni ay</a:t>
            </a:r>
            <a:endParaRPr lang="tr-TR" sz="2800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2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59685" y="271183"/>
            <a:ext cx="6683765" cy="86780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/>
              <a:t>Her İki Unsuru da Arapça Olan Sıfat Tamlamaları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87380" y="1331495"/>
            <a:ext cx="7856621" cy="5229726"/>
          </a:xfrm>
        </p:spPr>
        <p:txBody>
          <a:bodyPr numCol="2">
            <a:normAutofit lnSpcReduction="10000"/>
          </a:bodyPr>
          <a:lstStyle/>
          <a:p>
            <a:r>
              <a:rPr lang="ar-SA" sz="2800" b="1" dirty="0"/>
              <a:t>ارض</a:t>
            </a:r>
            <a:r>
              <a:rPr lang="ar-SA" sz="2800" dirty="0"/>
              <a:t> </a:t>
            </a:r>
            <a:r>
              <a:rPr lang="ar-SA" sz="2800" b="1" dirty="0"/>
              <a:t>مقدّس</a:t>
            </a:r>
            <a:endParaRPr lang="tr-TR" sz="2800" b="1" dirty="0"/>
          </a:p>
          <a:p>
            <a:r>
              <a:rPr lang="tr-TR" sz="2800" dirty="0" smtClean="0"/>
              <a:t>arz-ı mukaddes: </a:t>
            </a:r>
          </a:p>
          <a:p>
            <a:pPr marL="0" indent="0">
              <a:buNone/>
            </a:pPr>
            <a:r>
              <a:rPr lang="tr-TR" sz="2800" dirty="0" smtClean="0"/>
              <a:t> mukaddes </a:t>
            </a:r>
            <a:r>
              <a:rPr lang="tr-TR" sz="2800" dirty="0"/>
              <a:t>yer, bölge</a:t>
            </a:r>
          </a:p>
          <a:p>
            <a:r>
              <a:rPr lang="ar-SA" sz="2800" b="1" dirty="0"/>
              <a:t>باب</a:t>
            </a:r>
            <a:r>
              <a:rPr lang="ar-SA" sz="2800" dirty="0"/>
              <a:t> </a:t>
            </a:r>
            <a:r>
              <a:rPr lang="ar-SA" sz="2800" b="1" dirty="0" smtClean="0"/>
              <a:t>عالى</a:t>
            </a:r>
            <a:endParaRPr lang="tr-TR" sz="2800" b="1" dirty="0" smtClean="0"/>
          </a:p>
          <a:p>
            <a:r>
              <a:rPr lang="tr-TR" sz="2800" dirty="0" smtClean="0"/>
              <a:t>bâb-ı </a:t>
            </a:r>
            <a:r>
              <a:rPr lang="tr-TR" sz="2800" dirty="0"/>
              <a:t>‘</a:t>
            </a:r>
            <a:r>
              <a:rPr lang="tr-TR" sz="2800" dirty="0" err="1" smtClean="0"/>
              <a:t>âlî</a:t>
            </a:r>
            <a:r>
              <a:rPr lang="tr-TR" sz="2800" dirty="0" smtClean="0"/>
              <a:t>:  yüksek </a:t>
            </a:r>
            <a:r>
              <a:rPr lang="tr-TR" sz="2800" dirty="0"/>
              <a:t>kapı</a:t>
            </a:r>
            <a:endParaRPr lang="tr-TR" sz="2800" dirty="0" smtClean="0"/>
          </a:p>
          <a:p>
            <a:r>
              <a:rPr lang="ar-SA" sz="2800" b="1" dirty="0"/>
              <a:t>فكر</a:t>
            </a:r>
            <a:r>
              <a:rPr lang="ar-SA" sz="2800" dirty="0"/>
              <a:t> </a:t>
            </a:r>
            <a:r>
              <a:rPr lang="ar-SA" sz="2800" b="1" dirty="0"/>
              <a:t>متين </a:t>
            </a:r>
            <a:endParaRPr lang="tr-TR" sz="2800" b="1" dirty="0" smtClean="0"/>
          </a:p>
          <a:p>
            <a:r>
              <a:rPr lang="tr-TR" sz="2800" dirty="0" smtClean="0"/>
              <a:t> </a:t>
            </a:r>
            <a:r>
              <a:rPr lang="tr-TR" sz="2800" dirty="0" err="1"/>
              <a:t>fikr</a:t>
            </a:r>
            <a:r>
              <a:rPr lang="tr-TR" sz="2800" dirty="0"/>
              <a:t>-i </a:t>
            </a:r>
            <a:r>
              <a:rPr lang="tr-TR" sz="2800" dirty="0" smtClean="0"/>
              <a:t>metîn: sağlam fikir, düşünce</a:t>
            </a:r>
          </a:p>
          <a:p>
            <a:endParaRPr lang="tr-TR" sz="2800" dirty="0" smtClean="0"/>
          </a:p>
          <a:p>
            <a:r>
              <a:rPr lang="ar-SA" sz="2800" b="1" dirty="0"/>
              <a:t>مصحف</a:t>
            </a:r>
            <a:r>
              <a:rPr lang="ar-SA" sz="2800" dirty="0"/>
              <a:t> </a:t>
            </a:r>
            <a:r>
              <a:rPr lang="ar-SA" sz="2800" b="1" dirty="0" smtClean="0"/>
              <a:t>شريف</a:t>
            </a:r>
            <a:endParaRPr lang="tr-TR" sz="2800" b="1" dirty="0"/>
          </a:p>
          <a:p>
            <a:r>
              <a:rPr lang="tr-TR" sz="2800" dirty="0" smtClean="0"/>
              <a:t>Mushaf-ı </a:t>
            </a:r>
            <a:r>
              <a:rPr lang="tr-TR" sz="2800" dirty="0" err="1" smtClean="0"/>
              <a:t>şerîf</a:t>
            </a:r>
            <a:r>
              <a:rPr lang="tr-TR" sz="2800" dirty="0" smtClean="0"/>
              <a:t>:  mübarek</a:t>
            </a:r>
            <a:r>
              <a:rPr lang="tr-TR" sz="2800" dirty="0"/>
              <a:t>, kutsal </a:t>
            </a:r>
            <a:r>
              <a:rPr lang="tr-TR" sz="2800" dirty="0" smtClean="0"/>
              <a:t>kitap: </a:t>
            </a:r>
            <a:r>
              <a:rPr lang="tr-TR" sz="2800" dirty="0" err="1" smtClean="0"/>
              <a:t>Kur’ân</a:t>
            </a:r>
            <a:r>
              <a:rPr lang="tr-TR" sz="2800" dirty="0" smtClean="0"/>
              <a:t>-ı Kerîm</a:t>
            </a:r>
          </a:p>
          <a:p>
            <a:r>
              <a:rPr lang="ar-SA" sz="2800" b="1" dirty="0"/>
              <a:t>شكل</a:t>
            </a:r>
            <a:r>
              <a:rPr lang="ar-SA" sz="2800" dirty="0"/>
              <a:t> </a:t>
            </a:r>
            <a:r>
              <a:rPr lang="ar-SA" sz="2800" b="1" dirty="0" smtClean="0"/>
              <a:t>مستدير</a:t>
            </a:r>
            <a:endParaRPr lang="tr-TR" sz="2800" b="1" dirty="0"/>
          </a:p>
          <a:p>
            <a:r>
              <a:rPr lang="tr-TR" sz="2800" dirty="0" err="1" smtClean="0"/>
              <a:t>şekl</a:t>
            </a:r>
            <a:r>
              <a:rPr lang="tr-TR" sz="2800" dirty="0" smtClean="0"/>
              <a:t>-i </a:t>
            </a:r>
            <a:r>
              <a:rPr lang="tr-TR" sz="2800" dirty="0" err="1" smtClean="0"/>
              <a:t>müstedîr</a:t>
            </a:r>
            <a:r>
              <a:rPr lang="tr-TR" sz="2800" dirty="0" smtClean="0"/>
              <a:t>: </a:t>
            </a:r>
            <a:r>
              <a:rPr lang="tr-TR" sz="2800" dirty="0" err="1" smtClean="0"/>
              <a:t>dâire</a:t>
            </a:r>
            <a:r>
              <a:rPr lang="tr-TR" sz="2800" dirty="0" smtClean="0"/>
              <a:t> </a:t>
            </a:r>
            <a:r>
              <a:rPr lang="tr-TR" sz="2800" dirty="0"/>
              <a:t>biçiminde olan </a:t>
            </a:r>
            <a:r>
              <a:rPr lang="tr-TR" sz="2800" dirty="0" smtClean="0"/>
              <a:t>şekil</a:t>
            </a:r>
          </a:p>
          <a:p>
            <a:r>
              <a:rPr lang="ar-SA" sz="2800" b="1" dirty="0"/>
              <a:t>ورد</a:t>
            </a:r>
            <a:r>
              <a:rPr lang="ar-SA" sz="2800" dirty="0"/>
              <a:t> </a:t>
            </a:r>
            <a:r>
              <a:rPr lang="ar-SA" sz="2800" b="1" dirty="0" smtClean="0"/>
              <a:t>احمر</a:t>
            </a:r>
            <a:endParaRPr lang="tr-TR" sz="2800" b="1" dirty="0" smtClean="0"/>
          </a:p>
          <a:p>
            <a:r>
              <a:rPr lang="tr-TR" sz="2800" dirty="0" err="1" smtClean="0"/>
              <a:t>verd</a:t>
            </a:r>
            <a:r>
              <a:rPr lang="tr-TR" sz="2800" dirty="0" smtClean="0"/>
              <a:t>-i </a:t>
            </a:r>
            <a:r>
              <a:rPr lang="tr-TR" sz="2800" dirty="0" err="1" smtClean="0"/>
              <a:t>ahmer</a:t>
            </a:r>
            <a:r>
              <a:rPr lang="tr-TR" sz="2800" dirty="0" smtClean="0"/>
              <a:t>: kırmızı </a:t>
            </a:r>
            <a:r>
              <a:rPr lang="tr-TR" sz="2800" dirty="0"/>
              <a:t>gül</a:t>
            </a: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03843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43791" y="385014"/>
            <a:ext cx="7184669" cy="1106905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sz="3100" b="1" dirty="0" smtClean="0"/>
              <a:t>Birinci Unsuru Farsça, İkincisi Arapça Olan</a:t>
            </a:r>
            <a:br>
              <a:rPr lang="tr-TR" sz="3100" b="1" dirty="0" smtClean="0"/>
            </a:br>
            <a:r>
              <a:rPr lang="tr-TR" sz="3100" b="1" dirty="0" smtClean="0"/>
              <a:t> Sıfat Tamlamaları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3790" y="1251285"/>
            <a:ext cx="7543800" cy="5470358"/>
          </a:xfrm>
        </p:spPr>
        <p:txBody>
          <a:bodyPr numCol="1">
            <a:noAutofit/>
          </a:bodyPr>
          <a:lstStyle/>
          <a:p>
            <a:r>
              <a:rPr lang="ar-SA" sz="2600" b="1" dirty="0"/>
              <a:t>آب</a:t>
            </a:r>
            <a:r>
              <a:rPr lang="ar-SA" sz="2600" dirty="0"/>
              <a:t> </a:t>
            </a:r>
            <a:r>
              <a:rPr lang="ar-SA" sz="2600" b="1" dirty="0"/>
              <a:t>خالص</a:t>
            </a:r>
            <a:endParaRPr lang="tr-TR" sz="2600" b="1" dirty="0"/>
          </a:p>
          <a:p>
            <a:r>
              <a:rPr lang="tr-TR" sz="2600" dirty="0" err="1" smtClean="0"/>
              <a:t>Âb</a:t>
            </a:r>
            <a:r>
              <a:rPr lang="tr-TR" sz="2600" dirty="0" smtClean="0"/>
              <a:t>-ı hâlis:  saf </a:t>
            </a:r>
            <a:r>
              <a:rPr lang="tr-TR" sz="2600" dirty="0"/>
              <a:t>su</a:t>
            </a:r>
            <a:endParaRPr lang="tr-TR" sz="2600" dirty="0" smtClean="0"/>
          </a:p>
          <a:p>
            <a:r>
              <a:rPr lang="ar-SA" sz="2600" b="1" dirty="0"/>
              <a:t>جنگ</a:t>
            </a:r>
            <a:r>
              <a:rPr lang="ar-SA" sz="2600" dirty="0"/>
              <a:t> </a:t>
            </a:r>
            <a:r>
              <a:rPr lang="ar-SA" sz="2600" b="1" dirty="0" smtClean="0"/>
              <a:t>قوى</a:t>
            </a:r>
            <a:endParaRPr lang="tr-TR" sz="2600" b="1" dirty="0"/>
          </a:p>
          <a:p>
            <a:r>
              <a:rPr lang="tr-TR" sz="2600" dirty="0" err="1"/>
              <a:t>ceng</a:t>
            </a:r>
            <a:r>
              <a:rPr lang="tr-TR" sz="2600" dirty="0"/>
              <a:t>-i </a:t>
            </a:r>
            <a:r>
              <a:rPr lang="tr-TR" sz="2600" dirty="0" err="1"/>
              <a:t>kavî</a:t>
            </a:r>
            <a:r>
              <a:rPr lang="tr-TR" sz="2600" dirty="0"/>
              <a:t>:  güçlü, zor savaş</a:t>
            </a:r>
          </a:p>
          <a:p>
            <a:r>
              <a:rPr lang="ar-SA" sz="2600" b="1" dirty="0"/>
              <a:t>خورشيد </a:t>
            </a:r>
            <a:r>
              <a:rPr lang="ar-SA" sz="2600" b="1" dirty="0" smtClean="0"/>
              <a:t>منوّر</a:t>
            </a:r>
            <a:endParaRPr lang="tr-TR" sz="2600" b="1" dirty="0"/>
          </a:p>
          <a:p>
            <a:r>
              <a:rPr lang="tr-TR" sz="2600" dirty="0" err="1"/>
              <a:t>hûrşîd</a:t>
            </a:r>
            <a:r>
              <a:rPr lang="tr-TR" sz="2600" dirty="0"/>
              <a:t>-i münevver:  parlak </a:t>
            </a:r>
            <a:r>
              <a:rPr lang="tr-TR" sz="2600" dirty="0" smtClean="0"/>
              <a:t>güneş</a:t>
            </a:r>
          </a:p>
          <a:p>
            <a:r>
              <a:rPr lang="tr-TR" sz="2600" dirty="0" smtClean="0"/>
              <a:t> </a:t>
            </a:r>
            <a:r>
              <a:rPr lang="ar-SA" sz="2600" b="1" dirty="0"/>
              <a:t>ماه </a:t>
            </a:r>
            <a:r>
              <a:rPr lang="ar-SA" sz="2600" b="1" dirty="0" smtClean="0"/>
              <a:t>منير</a:t>
            </a:r>
            <a:endParaRPr lang="tr-TR" sz="2600" dirty="0" smtClean="0"/>
          </a:p>
          <a:p>
            <a:r>
              <a:rPr lang="tr-TR" sz="2600" dirty="0" err="1" smtClean="0"/>
              <a:t>mâh</a:t>
            </a:r>
            <a:r>
              <a:rPr lang="tr-TR" sz="2600" dirty="0" smtClean="0"/>
              <a:t>-ı </a:t>
            </a:r>
            <a:r>
              <a:rPr lang="tr-TR" sz="2600" dirty="0" err="1" smtClean="0"/>
              <a:t>münîr</a:t>
            </a:r>
            <a:r>
              <a:rPr lang="tr-TR" sz="2600" dirty="0" smtClean="0"/>
              <a:t>:  ışık veren parlak </a:t>
            </a:r>
            <a:r>
              <a:rPr lang="tr-TR" sz="2600" dirty="0"/>
              <a:t>ay</a:t>
            </a:r>
            <a:endParaRPr lang="tr-TR" sz="2600" dirty="0" smtClean="0"/>
          </a:p>
          <a:p>
            <a:r>
              <a:rPr lang="ar-SA" sz="2600" b="1" dirty="0"/>
              <a:t>استاد </a:t>
            </a:r>
            <a:r>
              <a:rPr lang="ar-SA" sz="2600" b="1" dirty="0" smtClean="0"/>
              <a:t>كامل</a:t>
            </a:r>
            <a:endParaRPr lang="tr-TR" sz="2600" b="1" dirty="0"/>
          </a:p>
          <a:p>
            <a:r>
              <a:rPr lang="tr-TR" sz="2600" dirty="0" err="1"/>
              <a:t>üstâd</a:t>
            </a:r>
            <a:r>
              <a:rPr lang="tr-TR" sz="2600" dirty="0"/>
              <a:t>-ı kâmil: kemâle ermiş </a:t>
            </a:r>
            <a:r>
              <a:rPr lang="tr-TR" sz="2600" dirty="0" smtClean="0"/>
              <a:t>öğretmen, geniş </a:t>
            </a:r>
            <a:r>
              <a:rPr lang="tr-TR" sz="2600" dirty="0"/>
              <a:t>bilgi sahibi </a:t>
            </a:r>
            <a:r>
              <a:rPr lang="tr-TR" sz="2600" dirty="0" smtClean="0"/>
              <a:t>usta</a:t>
            </a:r>
            <a:endParaRPr lang="tr-TR" sz="2600" dirty="0"/>
          </a:p>
          <a:p>
            <a:endParaRPr lang="tr-TR" sz="2600" dirty="0"/>
          </a:p>
          <a:p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48942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650</Words>
  <Application>Microsoft Office PowerPoint</Application>
  <PresentationFormat>Ekran Gösterisi (4:3)</PresentationFormat>
  <Paragraphs>129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Tahoma</vt:lpstr>
      <vt:lpstr>Times New Roman</vt:lpstr>
      <vt:lpstr>Wingdings 3</vt:lpstr>
      <vt:lpstr>Duman</vt:lpstr>
      <vt:lpstr>FARSÇA TAMLAMALAR  İsim Tamlaması  </vt:lpstr>
      <vt:lpstr>PowerPoint Sunusu</vt:lpstr>
      <vt:lpstr>Her İki Unsuru da Farsça Olan İsim Tamlamaları</vt:lpstr>
      <vt:lpstr>Her İki Unsuru da Arapça Olan İsim Tamlamaları</vt:lpstr>
      <vt:lpstr>Birinci Unsuru Farsça, İkincisi Arapça Olan  İsim Tamlamaları</vt:lpstr>
      <vt:lpstr>Birinci Unsuru Arapça, İkincisi Farsça Olan  İsim Tamlamaları</vt:lpstr>
      <vt:lpstr>FARSÇA SIFAT TAMLAMASI  Her İki Unsuru da Farsça Olan Sıfat Tamlamaları </vt:lpstr>
      <vt:lpstr>Her İki Unsuru da Arapça Olan Sıfat Tamlamaları</vt:lpstr>
      <vt:lpstr>Birinci Unsuru Farsça, İkincisi Arapça Olan  Sıfat Tamlamaları </vt:lpstr>
      <vt:lpstr>Birinci Unsuru Arapça, İkincisi Farsça Olan  Sıfat Tamlamaları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FARSÇA TAMLAMALAR  İsim Tamlaması  </dc:title>
  <dc:creator>abdulmecit</dc:creator>
  <cp:lastModifiedBy>aaa</cp:lastModifiedBy>
  <cp:revision>2</cp:revision>
  <dcterms:created xsi:type="dcterms:W3CDTF">2018-03-07T11:42:44Z</dcterms:created>
  <dcterms:modified xsi:type="dcterms:W3CDTF">2018-03-08T04:52:31Z</dcterms:modified>
</cp:coreProperties>
</file>