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0" d="100"/>
          <a:sy n="40" d="100"/>
        </p:scale>
        <p:origin x="-101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57421B57-8F87-4A42-AE11-1D508DEEAFE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3910584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7421B57-8F87-4A42-AE11-1D508DEEAFE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3966614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7421B57-8F87-4A42-AE11-1D508DEEAFE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1228687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7421B57-8F87-4A42-AE11-1D508DEEAFE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4039614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57421B57-8F87-4A42-AE11-1D508DEEAFE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284133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57421B57-8F87-4A42-AE11-1D508DEEAFE5}"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3101178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57421B57-8F87-4A42-AE11-1D508DEEAFE5}"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3094070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57421B57-8F87-4A42-AE11-1D508DEEAFE5}"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216893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421B57-8F87-4A42-AE11-1D508DEEAFE5}"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2744903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57421B57-8F87-4A42-AE11-1D508DEEAFE5}"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1100931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57421B57-8F87-4A42-AE11-1D508DEEAFE5}"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D5F15-8745-AC45-967B-CECEF784D50B}" type="slidenum">
              <a:rPr lang="en-US" smtClean="0"/>
              <a:t>‹#›</a:t>
            </a:fld>
            <a:endParaRPr lang="en-US"/>
          </a:p>
        </p:txBody>
      </p:sp>
    </p:spTree>
    <p:extLst>
      <p:ext uri="{BB962C8B-B14F-4D97-AF65-F5344CB8AC3E}">
        <p14:creationId xmlns:p14="http://schemas.microsoft.com/office/powerpoint/2010/main" val="34174987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21B57-8F87-4A42-AE11-1D508DEEAFE5}"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2D5F15-8745-AC45-967B-CECEF784D50B}" type="slidenum">
              <a:rPr lang="en-US" smtClean="0"/>
              <a:t>‹#›</a:t>
            </a:fld>
            <a:endParaRPr lang="en-US"/>
          </a:p>
        </p:txBody>
      </p:sp>
    </p:spTree>
    <p:extLst>
      <p:ext uri="{BB962C8B-B14F-4D97-AF65-F5344CB8AC3E}">
        <p14:creationId xmlns:p14="http://schemas.microsoft.com/office/powerpoint/2010/main" val="665120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313"/>
            <a:ext cx="8401050" cy="6357937"/>
          </a:xfrm>
        </p:spPr>
        <p:txBody>
          <a:bodyPr/>
          <a:lstStyle/>
          <a:p>
            <a:pPr>
              <a:buFont typeface="Wingdings" charset="0"/>
              <a:buNone/>
              <a:defRPr/>
            </a:pPr>
            <a:r>
              <a:rPr lang="en-US" sz="1800">
                <a:latin typeface="Tahoma" charset="0"/>
                <a:cs typeface="+mn-cs"/>
              </a:rPr>
              <a:t>Toplumun bireylerden bireysel eti</a:t>
            </a:r>
            <a:r>
              <a:rPr lang="tr-TR" sz="1800">
                <a:latin typeface="Tahoma" charset="0"/>
                <a:cs typeface="+mn-cs"/>
              </a:rPr>
              <a:t>k</a:t>
            </a:r>
            <a:r>
              <a:rPr lang="en-US" sz="1800">
                <a:latin typeface="Tahoma" charset="0"/>
                <a:cs typeface="+mn-cs"/>
              </a:rPr>
              <a:t> kapsam</a:t>
            </a:r>
            <a:r>
              <a:rPr lang="tr-TR" sz="1800">
                <a:latin typeface="Tahoma" charset="0"/>
                <a:cs typeface="+mn-cs"/>
              </a:rPr>
              <a:t>ı</a:t>
            </a:r>
            <a:r>
              <a:rPr lang="en-US" sz="1800">
                <a:latin typeface="Tahoma" charset="0"/>
                <a:cs typeface="+mn-cs"/>
              </a:rPr>
              <a:t>nda yapmalar</a:t>
            </a:r>
            <a:r>
              <a:rPr lang="tr-TR" sz="1800">
                <a:latin typeface="Tahoma" charset="0"/>
                <a:cs typeface="+mn-cs"/>
              </a:rPr>
              <a:t>ı </a:t>
            </a:r>
            <a:r>
              <a:rPr lang="en-US" sz="1800">
                <a:latin typeface="Tahoma" charset="0"/>
                <a:cs typeface="+mn-cs"/>
              </a:rPr>
              <a:t>beklenen baz</a:t>
            </a:r>
            <a:r>
              <a:rPr lang="tr-TR" sz="1800">
                <a:latin typeface="Tahoma" charset="0"/>
                <a:cs typeface="+mn-cs"/>
              </a:rPr>
              <a:t>ı </a:t>
            </a:r>
            <a:r>
              <a:rPr lang="en-US" sz="1800">
                <a:latin typeface="Tahoma" charset="0"/>
                <a:cs typeface="+mn-cs"/>
              </a:rPr>
              <a:t>etik ilkeler bulunmaktad</a:t>
            </a:r>
            <a:r>
              <a:rPr lang="tr-TR" sz="1800">
                <a:latin typeface="Tahoma" charset="0"/>
                <a:cs typeface="+mn-cs"/>
              </a:rPr>
              <a:t>ı</a:t>
            </a:r>
            <a:r>
              <a:rPr lang="en-US" sz="1800">
                <a:latin typeface="Tahoma" charset="0"/>
                <a:cs typeface="+mn-cs"/>
              </a:rPr>
              <a:t>r. Bunlar </a:t>
            </a:r>
            <a:r>
              <a:rPr lang="tr-TR" sz="1800">
                <a:latin typeface="Tahoma" charset="0"/>
                <a:cs typeface="+mn-cs"/>
              </a:rPr>
              <a:t>ş</a:t>
            </a:r>
            <a:r>
              <a:rPr lang="en-US" sz="1800">
                <a:latin typeface="Tahoma" charset="0"/>
                <a:cs typeface="+mn-cs"/>
              </a:rPr>
              <a:t>öyle s</a:t>
            </a:r>
            <a:r>
              <a:rPr lang="tr-TR" sz="1800">
                <a:latin typeface="Tahoma" charset="0"/>
                <a:cs typeface="+mn-cs"/>
              </a:rPr>
              <a:t>ı</a:t>
            </a:r>
            <a:r>
              <a:rPr lang="en-US" sz="1800">
                <a:latin typeface="Tahoma" charset="0"/>
                <a:cs typeface="+mn-cs"/>
              </a:rPr>
              <a:t>ralanabilir: </a:t>
            </a:r>
            <a:endParaRPr lang="tr-TR" sz="1800">
              <a:latin typeface="Tahoma" charset="0"/>
              <a:cs typeface="+mn-cs"/>
            </a:endParaRPr>
          </a:p>
          <a:p>
            <a:pPr>
              <a:defRPr/>
            </a:pPr>
            <a:r>
              <a:rPr lang="en-US" sz="1800">
                <a:latin typeface="Tahoma" charset="0"/>
                <a:cs typeface="+mn-cs"/>
              </a:rPr>
              <a:t>Ba</a:t>
            </a:r>
            <a:r>
              <a:rPr lang="tr-TR" sz="1800">
                <a:latin typeface="Tahoma" charset="0"/>
                <a:cs typeface="+mn-cs"/>
              </a:rPr>
              <a:t>ş</a:t>
            </a:r>
            <a:r>
              <a:rPr lang="en-US" sz="1800">
                <a:latin typeface="Tahoma" charset="0"/>
                <a:cs typeface="+mn-cs"/>
              </a:rPr>
              <a:t>kalar</a:t>
            </a:r>
            <a:r>
              <a:rPr lang="tr-TR" sz="1800">
                <a:latin typeface="Tahoma" charset="0"/>
                <a:cs typeface="+mn-cs"/>
              </a:rPr>
              <a:t>ı</a:t>
            </a:r>
            <a:r>
              <a:rPr lang="en-US" sz="1800">
                <a:latin typeface="Tahoma" charset="0"/>
                <a:cs typeface="+mn-cs"/>
              </a:rPr>
              <a:t>n</a:t>
            </a:r>
            <a:r>
              <a:rPr lang="tr-TR" sz="1800">
                <a:latin typeface="Tahoma" charset="0"/>
                <a:cs typeface="+mn-cs"/>
              </a:rPr>
              <a:t>ı</a:t>
            </a:r>
            <a:r>
              <a:rPr lang="en-US" sz="1800">
                <a:latin typeface="Tahoma" charset="0"/>
                <a:cs typeface="+mn-cs"/>
              </a:rPr>
              <a:t>n refah</a:t>
            </a:r>
            <a:r>
              <a:rPr lang="tr-TR" sz="1800">
                <a:latin typeface="Tahoma" charset="0"/>
                <a:cs typeface="+mn-cs"/>
              </a:rPr>
              <a:t>ı</a:t>
            </a:r>
            <a:r>
              <a:rPr lang="en-US" sz="1800">
                <a:latin typeface="Tahoma" charset="0"/>
                <a:cs typeface="+mn-cs"/>
              </a:rPr>
              <a:t>n</a:t>
            </a:r>
            <a:r>
              <a:rPr lang="tr-TR" sz="1800">
                <a:latin typeface="Tahoma" charset="0"/>
                <a:cs typeface="+mn-cs"/>
              </a:rPr>
              <a:t>ı </a:t>
            </a:r>
            <a:r>
              <a:rPr lang="en-US" sz="1800">
                <a:latin typeface="Tahoma" charset="0"/>
                <a:cs typeface="+mn-cs"/>
              </a:rPr>
              <a:t>dü</a:t>
            </a:r>
            <a:r>
              <a:rPr lang="tr-TR" sz="1800">
                <a:latin typeface="Tahoma" charset="0"/>
                <a:cs typeface="+mn-cs"/>
              </a:rPr>
              <a:t>ş</a:t>
            </a:r>
            <a:r>
              <a:rPr lang="en-US" sz="1800">
                <a:latin typeface="Tahoma" charset="0"/>
                <a:cs typeface="+mn-cs"/>
              </a:rPr>
              <a:t>ünme ve onlar için endi</a:t>
            </a:r>
            <a:r>
              <a:rPr lang="tr-TR" sz="1800">
                <a:latin typeface="Tahoma" charset="0"/>
                <a:cs typeface="+mn-cs"/>
              </a:rPr>
              <a:t>ş</a:t>
            </a:r>
            <a:r>
              <a:rPr lang="en-US" sz="1800">
                <a:latin typeface="Tahoma" charset="0"/>
                <a:cs typeface="+mn-cs"/>
              </a:rPr>
              <a:t>elenme, </a:t>
            </a:r>
            <a:endParaRPr lang="tr-TR" sz="1800">
              <a:latin typeface="Tahoma" charset="0"/>
              <a:cs typeface="+mn-cs"/>
            </a:endParaRPr>
          </a:p>
          <a:p>
            <a:pPr>
              <a:defRPr/>
            </a:pPr>
            <a:r>
              <a:rPr lang="en-US" sz="1800">
                <a:latin typeface="Tahoma" charset="0"/>
                <a:cs typeface="+mn-cs"/>
              </a:rPr>
              <a:t>Ba</a:t>
            </a:r>
            <a:r>
              <a:rPr lang="tr-TR" sz="1800">
                <a:latin typeface="Tahoma" charset="0"/>
                <a:cs typeface="+mn-cs"/>
              </a:rPr>
              <a:t>ş</a:t>
            </a:r>
            <a:r>
              <a:rPr lang="en-US" sz="1800">
                <a:latin typeface="Tahoma" charset="0"/>
                <a:cs typeface="+mn-cs"/>
              </a:rPr>
              <a:t>kalar</a:t>
            </a:r>
            <a:r>
              <a:rPr lang="tr-TR" sz="1800">
                <a:latin typeface="Tahoma" charset="0"/>
                <a:cs typeface="+mn-cs"/>
              </a:rPr>
              <a:t>ı</a:t>
            </a:r>
            <a:r>
              <a:rPr lang="en-US" sz="1800">
                <a:latin typeface="Tahoma" charset="0"/>
                <a:cs typeface="+mn-cs"/>
              </a:rPr>
              <a:t>n</a:t>
            </a:r>
            <a:r>
              <a:rPr lang="tr-TR" sz="1800">
                <a:latin typeface="Tahoma" charset="0"/>
                <a:cs typeface="+mn-cs"/>
              </a:rPr>
              <a:t>ı</a:t>
            </a:r>
            <a:r>
              <a:rPr lang="en-US" sz="1800">
                <a:latin typeface="Tahoma" charset="0"/>
                <a:cs typeface="+mn-cs"/>
              </a:rPr>
              <a:t>n kendi kendini idare etmesine sayg</a:t>
            </a:r>
            <a:r>
              <a:rPr lang="tr-TR" sz="1800">
                <a:latin typeface="Tahoma" charset="0"/>
                <a:cs typeface="+mn-cs"/>
              </a:rPr>
              <a:t>ı</a:t>
            </a:r>
            <a:r>
              <a:rPr lang="en-US" sz="1800">
                <a:latin typeface="Tahoma" charset="0"/>
                <a:cs typeface="+mn-cs"/>
              </a:rPr>
              <a:t>, </a:t>
            </a:r>
            <a:endParaRPr lang="tr-TR" sz="1800">
              <a:latin typeface="Tahoma" charset="0"/>
              <a:cs typeface="+mn-cs"/>
            </a:endParaRPr>
          </a:p>
          <a:p>
            <a:pPr>
              <a:defRPr/>
            </a:pPr>
            <a:r>
              <a:rPr lang="en-US" sz="1800">
                <a:latin typeface="Tahoma" charset="0"/>
                <a:cs typeface="+mn-cs"/>
              </a:rPr>
              <a:t>Güvenilirlik ve dürüstlük, </a:t>
            </a:r>
            <a:endParaRPr lang="tr-TR" sz="1800">
              <a:latin typeface="Tahoma" charset="0"/>
              <a:cs typeface="+mn-cs"/>
            </a:endParaRPr>
          </a:p>
          <a:p>
            <a:pPr>
              <a:defRPr/>
            </a:pPr>
            <a:r>
              <a:rPr lang="en-US" sz="1800">
                <a:latin typeface="Tahoma" charset="0"/>
                <a:cs typeface="+mn-cs"/>
              </a:rPr>
              <a:t>Kanunlara uygun davranma iste</a:t>
            </a:r>
            <a:r>
              <a:rPr lang="tr-TR" sz="1800">
                <a:latin typeface="Tahoma" charset="0"/>
                <a:cs typeface="+mn-cs"/>
              </a:rPr>
              <a:t>ğ</a:t>
            </a:r>
            <a:r>
              <a:rPr lang="en-US" sz="1800">
                <a:latin typeface="Tahoma" charset="0"/>
                <a:cs typeface="+mn-cs"/>
              </a:rPr>
              <a:t>i, </a:t>
            </a:r>
            <a:endParaRPr lang="tr-TR" sz="1800">
              <a:latin typeface="Tahoma" charset="0"/>
              <a:cs typeface="+mn-cs"/>
            </a:endParaRPr>
          </a:p>
          <a:p>
            <a:pPr>
              <a:defRPr/>
            </a:pPr>
            <a:r>
              <a:rPr lang="en-US" sz="1800">
                <a:latin typeface="Tahoma" charset="0"/>
                <a:cs typeface="+mn-cs"/>
              </a:rPr>
              <a:t>Adalet, </a:t>
            </a:r>
            <a:endParaRPr lang="tr-TR" sz="1800">
              <a:latin typeface="Tahoma" charset="0"/>
              <a:cs typeface="+mn-cs"/>
            </a:endParaRPr>
          </a:p>
          <a:p>
            <a:pPr>
              <a:defRPr/>
            </a:pPr>
            <a:r>
              <a:rPr lang="en-US" sz="1800">
                <a:latin typeface="Tahoma" charset="0"/>
                <a:cs typeface="+mn-cs"/>
              </a:rPr>
              <a:t>Haks</a:t>
            </a:r>
            <a:r>
              <a:rPr lang="tr-TR" sz="1800">
                <a:latin typeface="Tahoma" charset="0"/>
                <a:cs typeface="+mn-cs"/>
              </a:rPr>
              <a:t>ı</a:t>
            </a:r>
            <a:r>
              <a:rPr lang="en-US" sz="1800">
                <a:latin typeface="Tahoma" charset="0"/>
                <a:cs typeface="+mn-cs"/>
              </a:rPr>
              <a:t>z avantajlardan faydalanmay</a:t>
            </a:r>
            <a:r>
              <a:rPr lang="tr-TR" sz="1800">
                <a:latin typeface="Tahoma" charset="0"/>
                <a:cs typeface="+mn-cs"/>
              </a:rPr>
              <a:t>ı </a:t>
            </a:r>
            <a:r>
              <a:rPr lang="en-US" sz="1800">
                <a:latin typeface="Tahoma" charset="0"/>
                <a:cs typeface="+mn-cs"/>
              </a:rPr>
              <a:t>reddetme, </a:t>
            </a:r>
            <a:endParaRPr lang="tr-TR" sz="1800">
              <a:latin typeface="Tahoma" charset="0"/>
              <a:cs typeface="+mn-cs"/>
            </a:endParaRPr>
          </a:p>
          <a:p>
            <a:pPr>
              <a:defRPr/>
            </a:pPr>
            <a:r>
              <a:rPr lang="tr-TR" sz="1800">
                <a:latin typeface="Tahoma" charset="0"/>
                <a:cs typeface="+mn-cs"/>
              </a:rPr>
              <a:t>İ</a:t>
            </a:r>
            <a:r>
              <a:rPr lang="en-US" sz="1800">
                <a:latin typeface="Tahoma" charset="0"/>
                <a:cs typeface="+mn-cs"/>
              </a:rPr>
              <a:t>yillkseverlik, </a:t>
            </a:r>
            <a:endParaRPr lang="tr-TR" sz="1800">
              <a:latin typeface="Tahoma" charset="0"/>
              <a:cs typeface="+mn-cs"/>
            </a:endParaRPr>
          </a:p>
          <a:p>
            <a:pPr>
              <a:defRPr/>
            </a:pPr>
            <a:r>
              <a:rPr lang="en-US" sz="1800">
                <a:latin typeface="Tahoma" charset="0"/>
                <a:cs typeface="+mn-cs"/>
              </a:rPr>
              <a:t>Zarar</a:t>
            </a:r>
            <a:r>
              <a:rPr lang="tr-TR" sz="1800">
                <a:latin typeface="Tahoma" charset="0"/>
                <a:cs typeface="+mn-cs"/>
              </a:rPr>
              <a:t>ı </a:t>
            </a:r>
            <a:r>
              <a:rPr lang="en-US" sz="1800">
                <a:latin typeface="Tahoma" charset="0"/>
                <a:cs typeface="+mn-cs"/>
              </a:rPr>
              <a:t>önleme ve zarar vermeyi reddetme. </a:t>
            </a:r>
            <a:endParaRPr lang="tr-TR" sz="1800">
              <a:latin typeface="Tahoma" charset="0"/>
              <a:cs typeface="+mn-cs"/>
            </a:endParaRPr>
          </a:p>
          <a:p>
            <a:pPr>
              <a:defRPr/>
            </a:pPr>
            <a:endParaRPr lang="tr-TR" sz="1800">
              <a:latin typeface="Tahoma" charset="0"/>
              <a:cs typeface="+mn-cs"/>
            </a:endParaRPr>
          </a:p>
          <a:p>
            <a:pPr>
              <a:defRPr/>
            </a:pPr>
            <a:r>
              <a:rPr lang="en-US" sz="1800">
                <a:latin typeface="Tahoma" charset="0"/>
                <a:cs typeface="+mn-cs"/>
              </a:rPr>
              <a:t>Toplumun her bireyden beklentisini olu</a:t>
            </a:r>
            <a:r>
              <a:rPr lang="tr-TR" sz="1800">
                <a:latin typeface="Tahoma" charset="0"/>
                <a:cs typeface="+mn-cs"/>
              </a:rPr>
              <a:t>ş</a:t>
            </a:r>
            <a:r>
              <a:rPr lang="en-US" sz="1800">
                <a:latin typeface="Tahoma" charset="0"/>
                <a:cs typeface="+mn-cs"/>
              </a:rPr>
              <a:t>turan bu ilkelerin temel etik ilkeler­le benzerlikler gösterdi</a:t>
            </a:r>
            <a:r>
              <a:rPr lang="tr-TR" sz="1800">
                <a:latin typeface="Tahoma" charset="0"/>
                <a:cs typeface="+mn-cs"/>
              </a:rPr>
              <a:t>ğ</a:t>
            </a:r>
            <a:r>
              <a:rPr lang="en-US" sz="1800">
                <a:latin typeface="Tahoma" charset="0"/>
                <a:cs typeface="+mn-cs"/>
              </a:rPr>
              <a:t>i görülmektedir. Temel etik ilkeler, genel anlamda top­lumun her bireyden uymas</a:t>
            </a:r>
            <a:r>
              <a:rPr lang="tr-TR" sz="1800">
                <a:latin typeface="Tahoma" charset="0"/>
                <a:cs typeface="+mn-cs"/>
              </a:rPr>
              <a:t>ı</a:t>
            </a:r>
            <a:r>
              <a:rPr lang="en-US" sz="1800">
                <a:latin typeface="Tahoma" charset="0"/>
                <a:cs typeface="+mn-cs"/>
              </a:rPr>
              <a:t>n</a:t>
            </a:r>
            <a:r>
              <a:rPr lang="tr-TR" sz="1800">
                <a:latin typeface="Tahoma" charset="0"/>
                <a:cs typeface="+mn-cs"/>
              </a:rPr>
              <a:t>ı </a:t>
            </a:r>
            <a:r>
              <a:rPr lang="en-US" sz="1800">
                <a:latin typeface="Tahoma" charset="0"/>
                <a:cs typeface="+mn-cs"/>
              </a:rPr>
              <a:t>bekledi</a:t>
            </a:r>
            <a:r>
              <a:rPr lang="tr-TR" sz="1800">
                <a:latin typeface="Tahoma" charset="0"/>
                <a:cs typeface="+mn-cs"/>
              </a:rPr>
              <a:t>ğ</a:t>
            </a:r>
            <a:r>
              <a:rPr lang="en-US" sz="1800">
                <a:latin typeface="Tahoma" charset="0"/>
                <a:cs typeface="+mn-cs"/>
              </a:rPr>
              <a:t>i bireysel etik ilkelerini olu</a:t>
            </a:r>
            <a:r>
              <a:rPr lang="tr-TR" sz="1800">
                <a:latin typeface="Tahoma" charset="0"/>
                <a:cs typeface="+mn-cs"/>
              </a:rPr>
              <a:t>ş</a:t>
            </a:r>
            <a:r>
              <a:rPr lang="en-US" sz="1800">
                <a:latin typeface="Tahoma" charset="0"/>
                <a:cs typeface="+mn-cs"/>
              </a:rPr>
              <a:t>turmaktad</a:t>
            </a:r>
            <a:r>
              <a:rPr lang="tr-TR" sz="1800">
                <a:latin typeface="Tahoma" charset="0"/>
                <a:cs typeface="+mn-cs"/>
              </a:rPr>
              <a:t>ı</a:t>
            </a:r>
            <a:r>
              <a:rPr lang="en-US" sz="1800">
                <a:latin typeface="Tahoma" charset="0"/>
                <a:cs typeface="+mn-cs"/>
              </a:rPr>
              <a:t>r Daha dar kapsamda bak</a:t>
            </a:r>
            <a:r>
              <a:rPr lang="tr-TR" sz="1800">
                <a:latin typeface="Tahoma" charset="0"/>
                <a:cs typeface="+mn-cs"/>
              </a:rPr>
              <a:t>ı</a:t>
            </a:r>
            <a:r>
              <a:rPr lang="en-US" sz="1800">
                <a:latin typeface="Tahoma" charset="0"/>
                <a:cs typeface="+mn-cs"/>
              </a:rPr>
              <a:t>ld</a:t>
            </a:r>
            <a:r>
              <a:rPr lang="tr-TR" sz="1800">
                <a:latin typeface="Tahoma" charset="0"/>
                <a:cs typeface="+mn-cs"/>
              </a:rPr>
              <a:t>ığı</a:t>
            </a:r>
            <a:r>
              <a:rPr lang="en-US" sz="1800">
                <a:latin typeface="Tahoma" charset="0"/>
                <a:cs typeface="+mn-cs"/>
              </a:rPr>
              <a:t>nda ise ayn</a:t>
            </a:r>
            <a:r>
              <a:rPr lang="tr-TR" sz="1800">
                <a:latin typeface="Tahoma" charset="0"/>
                <a:cs typeface="+mn-cs"/>
              </a:rPr>
              <a:t>ı </a:t>
            </a:r>
            <a:r>
              <a:rPr lang="en-US" sz="1800">
                <a:latin typeface="Tahoma" charset="0"/>
                <a:cs typeface="+mn-cs"/>
              </a:rPr>
              <a:t>temel etik ilkelerin i</a:t>
            </a:r>
            <a:r>
              <a:rPr lang="tr-TR" sz="1800">
                <a:latin typeface="Tahoma" charset="0"/>
                <a:cs typeface="+mn-cs"/>
              </a:rPr>
              <a:t>ş </a:t>
            </a:r>
            <a:r>
              <a:rPr lang="en-US" sz="1800">
                <a:latin typeface="Tahoma" charset="0"/>
                <a:cs typeface="+mn-cs"/>
              </a:rPr>
              <a:t>eti</a:t>
            </a:r>
            <a:r>
              <a:rPr lang="tr-TR" sz="1800">
                <a:latin typeface="Tahoma" charset="0"/>
                <a:cs typeface="+mn-cs"/>
              </a:rPr>
              <a:t>ğ</a:t>
            </a:r>
            <a:r>
              <a:rPr lang="en-US" sz="1800">
                <a:latin typeface="Tahoma" charset="0"/>
                <a:cs typeface="+mn-cs"/>
              </a:rPr>
              <a:t>ini olu</a:t>
            </a:r>
            <a:r>
              <a:rPr lang="tr-TR" sz="1800">
                <a:latin typeface="Tahoma" charset="0"/>
                <a:cs typeface="+mn-cs"/>
              </a:rPr>
              <a:t>ş</a:t>
            </a:r>
            <a:r>
              <a:rPr lang="en-US" sz="1800">
                <a:latin typeface="Tahoma" charset="0"/>
                <a:cs typeface="+mn-cs"/>
              </a:rPr>
              <a:t>tur örgütsel, i</a:t>
            </a:r>
            <a:r>
              <a:rPr lang="tr-TR" sz="1800">
                <a:latin typeface="Tahoma" charset="0"/>
                <a:cs typeface="+mn-cs"/>
              </a:rPr>
              <a:t>ş</a:t>
            </a:r>
            <a:r>
              <a:rPr lang="en-US" sz="1800">
                <a:latin typeface="Tahoma" charset="0"/>
                <a:cs typeface="+mn-cs"/>
              </a:rPr>
              <a:t>letme, yönetsel ve meslek eti</a:t>
            </a:r>
            <a:r>
              <a:rPr lang="tr-TR" sz="1800">
                <a:latin typeface="Tahoma" charset="0"/>
                <a:cs typeface="+mn-cs"/>
              </a:rPr>
              <a:t>ğ</a:t>
            </a:r>
            <a:r>
              <a:rPr lang="en-US" sz="1800">
                <a:latin typeface="Tahoma" charset="0"/>
                <a:cs typeface="+mn-cs"/>
              </a:rPr>
              <a:t>i ilkelerine göre de olu</a:t>
            </a:r>
            <a:r>
              <a:rPr lang="tr-TR" sz="1800">
                <a:latin typeface="Tahoma" charset="0"/>
                <a:cs typeface="+mn-cs"/>
              </a:rPr>
              <a:t>ş</a:t>
            </a:r>
            <a:r>
              <a:rPr lang="en-US" sz="1800">
                <a:latin typeface="Tahoma" charset="0"/>
                <a:cs typeface="+mn-cs"/>
              </a:rPr>
              <a:t>turuldu</a:t>
            </a:r>
            <a:r>
              <a:rPr lang="tr-TR" sz="1800">
                <a:latin typeface="Tahoma" charset="0"/>
                <a:cs typeface="+mn-cs"/>
              </a:rPr>
              <a:t>ğ</a:t>
            </a:r>
            <a:r>
              <a:rPr lang="en-US" sz="1800">
                <a:latin typeface="Tahoma" charset="0"/>
                <a:cs typeface="+mn-cs"/>
              </a:rPr>
              <a:t>u görülmektedir. </a:t>
            </a:r>
            <a:endParaRPr lang="tr-TR" sz="1800">
              <a:latin typeface="Tahoma" charset="0"/>
              <a:cs typeface="+mn-cs"/>
            </a:endParaRPr>
          </a:p>
          <a:p>
            <a:pPr>
              <a:buFont typeface="Wingdings" charset="0"/>
              <a:buNone/>
              <a:defRPr/>
            </a:pPr>
            <a:r>
              <a:rPr lang="tr-TR" sz="1600">
                <a:latin typeface="Tahoma" charset="0"/>
                <a:cs typeface="+mn-cs"/>
              </a:rPr>
              <a:t> </a:t>
            </a:r>
          </a:p>
        </p:txBody>
      </p:sp>
    </p:spTree>
    <p:extLst>
      <p:ext uri="{BB962C8B-B14F-4D97-AF65-F5344CB8AC3E}">
        <p14:creationId xmlns:p14="http://schemas.microsoft.com/office/powerpoint/2010/main" val="3508065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0" y="228600"/>
            <a:ext cx="9144000" cy="6629400"/>
          </a:xfrm>
        </p:spPr>
        <p:txBody>
          <a:bodyPr>
            <a:normAutofit lnSpcReduction="10000"/>
          </a:bodyPr>
          <a:lstStyle/>
          <a:p>
            <a:pPr eaLnBrk="1" hangingPunct="1">
              <a:lnSpc>
                <a:spcPct val="90000"/>
              </a:lnSpc>
              <a:buFont typeface="Wingdings" charset="0"/>
              <a:buNone/>
              <a:defRPr/>
            </a:pPr>
            <a:r>
              <a:rPr lang="tr-TR" sz="2800" b="1">
                <a:latin typeface="Tahoma" charset="0"/>
                <a:cs typeface="+mn-cs"/>
              </a:rPr>
              <a:t>   </a:t>
            </a:r>
            <a:r>
              <a:rPr lang="tr-TR" b="1">
                <a:effectLst/>
                <a:latin typeface="Tahoma" charset="0"/>
                <a:cs typeface="Times New Roman" charset="0"/>
              </a:rPr>
              <a:t>Yönetsel Etik</a:t>
            </a:r>
            <a:r>
              <a:rPr lang="tr-TR" sz="2800" b="1">
                <a:effectLst/>
                <a:latin typeface="Tahoma" charset="0"/>
                <a:cs typeface="Times New Roman" charset="0"/>
              </a:rPr>
              <a:t> </a:t>
            </a:r>
            <a:r>
              <a:rPr lang="tr-TR" sz="2800">
                <a:latin typeface="Tahoma" charset="0"/>
                <a:cs typeface="+mn-cs"/>
              </a:rPr>
              <a:t>	</a:t>
            </a:r>
          </a:p>
          <a:p>
            <a:pPr eaLnBrk="1" hangingPunct="1">
              <a:lnSpc>
                <a:spcPct val="90000"/>
              </a:lnSpc>
              <a:buFont typeface="Wingdings" charset="0"/>
              <a:buNone/>
              <a:defRPr/>
            </a:pPr>
            <a:r>
              <a:rPr lang="tr-TR" sz="2800">
                <a:latin typeface="Tahoma" charset="0"/>
                <a:cs typeface="+mn-cs"/>
              </a:rPr>
              <a:t>   </a:t>
            </a:r>
            <a:r>
              <a:rPr lang="tr-TR" sz="2800">
                <a:effectLst/>
                <a:latin typeface="Tahoma" charset="0"/>
                <a:cs typeface="Times New Roman" charset="0"/>
              </a:rPr>
              <a:t>Yönetsel etik, genel anlamdaki etiğin bir alt bölümüdür</a:t>
            </a:r>
            <a:r>
              <a:rPr lang="tr-TR" sz="2800">
                <a:effectLst/>
                <a:latin typeface="Tahoma" charset="0"/>
                <a:cs typeface="+mn-cs"/>
              </a:rPr>
              <a:t>. </a:t>
            </a:r>
            <a:r>
              <a:rPr lang="tr-TR" sz="2800">
                <a:effectLst/>
                <a:latin typeface="Tahoma" charset="0"/>
                <a:cs typeface="Times New Roman" charset="0"/>
              </a:rPr>
              <a:t>Yönetsel etik, belirli bir örgüt içinde doğru davranışlara ulaşmak için gerekli olan ilke ve standartları ifade etmektedir. </a:t>
            </a:r>
          </a:p>
          <a:p>
            <a:pPr eaLnBrk="1" hangingPunct="1">
              <a:lnSpc>
                <a:spcPct val="90000"/>
              </a:lnSpc>
              <a:buFont typeface="Wingdings" charset="0"/>
              <a:buNone/>
              <a:defRPr/>
            </a:pPr>
            <a:endParaRPr lang="tr-TR" sz="2800">
              <a:effectLst/>
              <a:latin typeface="Tahoma" charset="0"/>
              <a:cs typeface="+mn-cs"/>
            </a:endParaRPr>
          </a:p>
          <a:p>
            <a:pPr eaLnBrk="1" hangingPunct="1">
              <a:lnSpc>
                <a:spcPct val="90000"/>
              </a:lnSpc>
              <a:buFont typeface="Wingdings" charset="0"/>
              <a:buNone/>
              <a:defRPr/>
            </a:pPr>
            <a:r>
              <a:rPr lang="tr-TR" sz="2800">
                <a:effectLst/>
                <a:latin typeface="Tahoma" charset="0"/>
                <a:cs typeface="+mn-cs"/>
              </a:rPr>
              <a:t>   </a:t>
            </a:r>
            <a:r>
              <a:rPr lang="en-US" sz="2800">
                <a:effectLst/>
                <a:latin typeface="Tahoma" charset="0"/>
                <a:cs typeface="Times New Roman" charset="0"/>
              </a:rPr>
              <a:t>Etik yalnızca doğrunun yanlıştan, iyinin kötüden ayrılması ile değil, aynı zamanda doğru ve iyi olanı kesin yapma kararlılığı ile de ilgilidir. Bu kapsamda yönetsel etik, bir yandan yöneticilerin ahlak dışı davranışlarda bulunmamaları ile ilgilenirken, diğer yandan yöneticilerin karşılaştıkları çıkar çatışmaları ve ikilemlerin çözümünde onlara yardımcı olabilecek ilke ve standartların oluşturulmasıyla da uğraşır.</a:t>
            </a:r>
          </a:p>
          <a:p>
            <a:pPr eaLnBrk="1" hangingPunct="1">
              <a:lnSpc>
                <a:spcPct val="90000"/>
              </a:lnSpc>
              <a:buFont typeface="Wingdings" charset="0"/>
              <a:buNone/>
              <a:defRPr/>
            </a:pPr>
            <a:r>
              <a:rPr lang="tr-TR" sz="2800">
                <a:effectLst/>
                <a:latin typeface="Tahoma" charset="0"/>
                <a:cs typeface="+mn-cs"/>
              </a:rPr>
              <a:t>            </a:t>
            </a:r>
          </a:p>
          <a:p>
            <a:pPr eaLnBrk="1" hangingPunct="1">
              <a:lnSpc>
                <a:spcPct val="90000"/>
              </a:lnSpc>
              <a:buFont typeface="Wingdings" charset="0"/>
              <a:buNone/>
              <a:defRPr/>
            </a:pPr>
            <a:r>
              <a:rPr lang="tr-TR" sz="2800">
                <a:latin typeface="Tahoma" charset="0"/>
                <a:cs typeface="+mn-cs"/>
              </a:rPr>
              <a:t>   </a:t>
            </a:r>
          </a:p>
        </p:txBody>
      </p:sp>
    </p:spTree>
    <p:extLst>
      <p:ext uri="{BB962C8B-B14F-4D97-AF65-F5344CB8AC3E}">
        <p14:creationId xmlns:p14="http://schemas.microsoft.com/office/powerpoint/2010/main" val="32110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3" name="Content Placeholder 2"/>
          <p:cNvSpPr>
            <a:spLocks noGrp="1"/>
          </p:cNvSpPr>
          <p:nvPr>
            <p:ph idx="1"/>
          </p:nvPr>
        </p:nvSpPr>
        <p:spPr>
          <a:xfrm>
            <a:off x="285750" y="333375"/>
            <a:ext cx="8540750" cy="6175375"/>
          </a:xfrm>
        </p:spPr>
        <p:txBody>
          <a:bodyPr>
            <a:normAutofit fontScale="70000" lnSpcReduction="20000"/>
          </a:bodyPr>
          <a:lstStyle/>
          <a:p>
            <a:pPr>
              <a:defRPr/>
            </a:pPr>
            <a:r>
              <a:rPr lang="tr-TR" dirty="0"/>
              <a:t>Yönetsel </a:t>
            </a:r>
            <a:r>
              <a:rPr lang="tr-TR" dirty="0" smtClean="0"/>
              <a:t>etik, </a:t>
            </a:r>
            <a:r>
              <a:rPr lang="tr-TR" dirty="0"/>
              <a:t>yukarıda sözü edilen genel anlamdaki meslek etiğinin bir alt bölümüdür. </a:t>
            </a:r>
            <a:r>
              <a:rPr lang="tr-TR" i="1" dirty="0"/>
              <a:t>Yönetsel etik, </a:t>
            </a:r>
            <a:r>
              <a:rPr lang="tr-TR" dirty="0"/>
              <a:t>göreceli bir kavram olan ahlakın, belli bir örgüt içerisinde, o örgütçe belirlenmiş kurallarla </a:t>
            </a:r>
            <a:r>
              <a:rPr lang="tr-TR" dirty="0" smtClean="0"/>
              <a:t>beslenerek </a:t>
            </a:r>
            <a:r>
              <a:rPr lang="tr-TR" dirty="0"/>
              <a:t>ortaya çıkmış </a:t>
            </a:r>
            <a:r>
              <a:rPr lang="tr-TR" dirty="0" smtClean="0"/>
              <a:t>biçimidir. </a:t>
            </a:r>
            <a:r>
              <a:rPr lang="tr-TR" i="1" dirty="0"/>
              <a:t>Yönetsel etik, </a:t>
            </a:r>
            <a:r>
              <a:rPr lang="tr-TR" dirty="0"/>
              <a:t>belirli bir örgüt içinde doğru davranışlara </a:t>
            </a:r>
            <a:r>
              <a:rPr lang="tr-TR" dirty="0" smtClean="0"/>
              <a:t>ulaşmak </a:t>
            </a:r>
            <a:r>
              <a:rPr lang="tr-TR" dirty="0"/>
              <a:t>için gerekli olan ilke ve standartları ifade </a:t>
            </a:r>
            <a:r>
              <a:rPr lang="tr-TR" dirty="0" smtClean="0"/>
              <a:t>etmektedir</a:t>
            </a:r>
            <a:r>
              <a:rPr lang="tr-TR" dirty="0"/>
              <a:t>. Etik yalnızca </a:t>
            </a:r>
            <a:r>
              <a:rPr lang="tr-TR" dirty="0" smtClean="0"/>
              <a:t>doğrunun </a:t>
            </a:r>
            <a:r>
              <a:rPr lang="tr-TR" dirty="0"/>
              <a:t>yanlıştan, iyinin kötüden ayrılması ile değil, aynı zamanda </a:t>
            </a:r>
            <a:r>
              <a:rPr lang="tr-TR" dirty="0" smtClean="0"/>
              <a:t>doğru </a:t>
            </a:r>
            <a:r>
              <a:rPr lang="tr-TR" dirty="0"/>
              <a:t>ve iyi olanı kesin yapma kararlılığı ile de ilgilidir. Bu anlamda </a:t>
            </a:r>
            <a:r>
              <a:rPr lang="tr-TR" i="1" dirty="0"/>
              <a:t>yönetsel etik, </a:t>
            </a:r>
            <a:r>
              <a:rPr lang="tr-TR" dirty="0"/>
              <a:t>bir yandan yöneticilerin ahlak dışı </a:t>
            </a:r>
            <a:r>
              <a:rPr lang="tr-TR" dirty="0" smtClean="0"/>
              <a:t>davranışlarda </a:t>
            </a:r>
            <a:r>
              <a:rPr lang="tr-TR" dirty="0"/>
              <a:t>bulunmamaları ile ilgilenirken, diğer yandan yöneticilerin karşılaştıkları çıkar çatışmaları ve </a:t>
            </a:r>
            <a:r>
              <a:rPr lang="tr-TR" dirty="0" smtClean="0"/>
              <a:t>ikilemlerin </a:t>
            </a:r>
            <a:r>
              <a:rPr lang="tr-TR" dirty="0"/>
              <a:t>çözümünde onlara yardımcı olabilecek ilke ve standartların </a:t>
            </a:r>
            <a:r>
              <a:rPr lang="tr-TR" dirty="0" smtClean="0"/>
              <a:t>oluşturulmasıyla </a:t>
            </a:r>
            <a:r>
              <a:rPr lang="tr-TR" dirty="0"/>
              <a:t>da uğraşır</a:t>
            </a:r>
            <a:r>
              <a:rPr lang="tr-TR" dirty="0" smtClean="0"/>
              <a:t>.</a:t>
            </a:r>
          </a:p>
          <a:p>
            <a:pPr marL="0" indent="0">
              <a:buFont typeface="Wingdings" charset="0"/>
              <a:buNone/>
              <a:defRPr/>
            </a:pPr>
            <a:endParaRPr lang="en-US" dirty="0"/>
          </a:p>
          <a:p>
            <a:pPr>
              <a:defRPr/>
            </a:pPr>
            <a:r>
              <a:rPr lang="tr-TR" dirty="0"/>
              <a:t>Yönetim ve yönetici kelimeleri, dilimizdeki idare, sevk ve idare, idareci, sevk ve idareci, müdür gibi terimlerin karşılığı olarak </a:t>
            </a:r>
            <a:r>
              <a:rPr lang="tr-TR" dirty="0" smtClean="0"/>
              <a:t>kullanılmaktadır. Yönetim </a:t>
            </a:r>
            <a:r>
              <a:rPr lang="tr-TR" dirty="0"/>
              <a:t>ve yönetici terimleri, her zaman bu terimlerin tam karşılığını anlatmamakla beraber, başkalarına iş </a:t>
            </a:r>
            <a:r>
              <a:rPr lang="tr-TR" dirty="0" smtClean="0"/>
              <a:t>gördürme</a:t>
            </a:r>
            <a:r>
              <a:rPr lang="tr-TR" dirty="0"/>
              <a:t>, başkaları aracılığıy­la iş başarma ve amaçlara ulaşmanın söz konusu olduğu her durumda kulla­</a:t>
            </a:r>
            <a:r>
              <a:rPr lang="en-US" dirty="0" smtClean="0">
                <a:effectLst/>
              </a:rPr>
              <a:t> </a:t>
            </a:r>
            <a:endParaRPr lang="en-US" dirty="0"/>
          </a:p>
        </p:txBody>
      </p:sp>
    </p:spTree>
    <p:extLst>
      <p:ext uri="{BB962C8B-B14F-4D97-AF65-F5344CB8AC3E}">
        <p14:creationId xmlns:p14="http://schemas.microsoft.com/office/powerpoint/2010/main" val="3817568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3570358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298</Words>
  <Application>Microsoft Macintosh PowerPoint</Application>
  <PresentationFormat>On-screen Show (4:3)</PresentationFormat>
  <Paragraphs>24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3</cp:revision>
  <dcterms:created xsi:type="dcterms:W3CDTF">2017-11-16T12:56:49Z</dcterms:created>
  <dcterms:modified xsi:type="dcterms:W3CDTF">2017-11-16T13:39:21Z</dcterms:modified>
</cp:coreProperties>
</file>