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2F3D1-435D-4829-BB9F-76DA6D62B2E6}" type="doc">
      <dgm:prSet loTypeId="urn:microsoft.com/office/officeart/2005/8/layout/equation2" loCatId="process" qsTypeId="urn:microsoft.com/office/officeart/2005/8/quickstyle/simple1" qsCatId="simple" csTypeId="urn:microsoft.com/office/officeart/2005/8/colors/colorful4" csCatId="colorful" phldr="1"/>
      <dgm:spPr/>
    </dgm:pt>
    <dgm:pt modelId="{1A8AE5A0-DEA7-4497-A9D9-7C6FD989E8F8}">
      <dgm:prSet phldrT="[Metin]"/>
      <dgm:spPr/>
      <dgm:t>
        <a:bodyPr/>
        <a:lstStyle/>
        <a:p>
          <a:r>
            <a:rPr lang="tr-TR" dirty="0" smtClean="0"/>
            <a:t>HREE</a:t>
          </a:r>
          <a:endParaRPr lang="tr-TR" dirty="0"/>
        </a:p>
      </dgm:t>
    </dgm:pt>
    <dgm:pt modelId="{7024CD1B-9641-4362-AAA2-82B4BB847B71}" type="parTrans" cxnId="{329E883E-E4A3-4537-B3D4-2276E223F7FD}">
      <dgm:prSet/>
      <dgm:spPr/>
      <dgm:t>
        <a:bodyPr/>
        <a:lstStyle/>
        <a:p>
          <a:endParaRPr lang="tr-TR"/>
        </a:p>
      </dgm:t>
    </dgm:pt>
    <dgm:pt modelId="{3A5C81DC-6A84-410A-B053-FE1F68661F9C}" type="sibTrans" cxnId="{329E883E-E4A3-4537-B3D4-2276E223F7FD}">
      <dgm:prSet/>
      <dgm:spPr/>
      <dgm:t>
        <a:bodyPr/>
        <a:lstStyle/>
        <a:p>
          <a:endParaRPr lang="tr-TR"/>
        </a:p>
      </dgm:t>
    </dgm:pt>
    <dgm:pt modelId="{38B88AF2-2574-47D0-B84B-0E91324CA836}">
      <dgm:prSet phldrT="[Metin]"/>
      <dgm:spPr/>
      <dgm:t>
        <a:bodyPr/>
        <a:lstStyle/>
        <a:p>
          <a:r>
            <a:rPr lang="tr-TR" dirty="0" smtClean="0"/>
            <a:t>LREE</a:t>
          </a:r>
          <a:endParaRPr lang="tr-TR" dirty="0"/>
        </a:p>
      </dgm:t>
    </dgm:pt>
    <dgm:pt modelId="{C1B9C2DD-4000-4686-8D0D-541C49C7B30F}" type="parTrans" cxnId="{40F7494B-F08A-435C-8755-1589E1AB714A}">
      <dgm:prSet/>
      <dgm:spPr/>
      <dgm:t>
        <a:bodyPr/>
        <a:lstStyle/>
        <a:p>
          <a:endParaRPr lang="tr-TR"/>
        </a:p>
      </dgm:t>
    </dgm:pt>
    <dgm:pt modelId="{0D78DFF0-8F51-46A1-8DDD-9C0B8AB6B156}" type="sibTrans" cxnId="{40F7494B-F08A-435C-8755-1589E1AB714A}">
      <dgm:prSet/>
      <dgm:spPr/>
      <dgm:t>
        <a:bodyPr/>
        <a:lstStyle/>
        <a:p>
          <a:endParaRPr lang="tr-TR"/>
        </a:p>
      </dgm:t>
    </dgm:pt>
    <dgm:pt modelId="{A2F98566-81B6-4E8B-9100-9EE32FCE5401}">
      <dgm:prSet phldrT="[Metin]"/>
      <dgm:spPr/>
      <dgm:t>
        <a:bodyPr/>
        <a:lstStyle/>
        <a:p>
          <a:r>
            <a:rPr lang="tr-TR" dirty="0" smtClean="0"/>
            <a:t>REE</a:t>
          </a:r>
          <a:endParaRPr lang="tr-TR" dirty="0"/>
        </a:p>
      </dgm:t>
    </dgm:pt>
    <dgm:pt modelId="{D69F42BD-3553-48E8-A7B3-0023A43F78D9}" type="parTrans" cxnId="{4E83BE80-D5E8-430A-9018-B2161FDBB5A2}">
      <dgm:prSet/>
      <dgm:spPr/>
      <dgm:t>
        <a:bodyPr/>
        <a:lstStyle/>
        <a:p>
          <a:endParaRPr lang="tr-TR"/>
        </a:p>
      </dgm:t>
    </dgm:pt>
    <dgm:pt modelId="{BDD9EBEE-6EF4-4661-AB4D-94A2307D72CB}" type="sibTrans" cxnId="{4E83BE80-D5E8-430A-9018-B2161FDBB5A2}">
      <dgm:prSet/>
      <dgm:spPr/>
      <dgm:t>
        <a:bodyPr/>
        <a:lstStyle/>
        <a:p>
          <a:endParaRPr lang="tr-TR"/>
        </a:p>
      </dgm:t>
    </dgm:pt>
    <dgm:pt modelId="{99B848E1-3342-4A11-B91E-B4AFEA9C1F5E}" type="pres">
      <dgm:prSet presAssocID="{5FE2F3D1-435D-4829-BB9F-76DA6D62B2E6}" presName="Name0" presStyleCnt="0">
        <dgm:presLayoutVars>
          <dgm:dir/>
          <dgm:resizeHandles val="exact"/>
        </dgm:presLayoutVars>
      </dgm:prSet>
      <dgm:spPr/>
    </dgm:pt>
    <dgm:pt modelId="{58970D0F-67A4-4CFC-9F6E-B1EBBA38B054}" type="pres">
      <dgm:prSet presAssocID="{5FE2F3D1-435D-4829-BB9F-76DA6D62B2E6}" presName="vNodes" presStyleCnt="0"/>
      <dgm:spPr/>
    </dgm:pt>
    <dgm:pt modelId="{71ECEA1D-8DC5-4FB2-BF4B-B121FBBE95C6}" type="pres">
      <dgm:prSet presAssocID="{1A8AE5A0-DEA7-4497-A9D9-7C6FD989E8F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57FCF8-744B-40BA-9C16-0D8F917CB237}" type="pres">
      <dgm:prSet presAssocID="{3A5C81DC-6A84-410A-B053-FE1F68661F9C}" presName="spacerT" presStyleCnt="0"/>
      <dgm:spPr/>
    </dgm:pt>
    <dgm:pt modelId="{70F8CC7D-1B02-4649-ACF3-27E52E8D3A44}" type="pres">
      <dgm:prSet presAssocID="{3A5C81DC-6A84-410A-B053-FE1F68661F9C}" presName="sibTrans" presStyleLbl="sibTrans2D1" presStyleIdx="0" presStyleCnt="2"/>
      <dgm:spPr/>
      <dgm:t>
        <a:bodyPr/>
        <a:lstStyle/>
        <a:p>
          <a:endParaRPr lang="tr-TR"/>
        </a:p>
      </dgm:t>
    </dgm:pt>
    <dgm:pt modelId="{43CA949A-C9FD-4AC9-9933-0FF13B2B185D}" type="pres">
      <dgm:prSet presAssocID="{3A5C81DC-6A84-410A-B053-FE1F68661F9C}" presName="spacerB" presStyleCnt="0"/>
      <dgm:spPr/>
    </dgm:pt>
    <dgm:pt modelId="{978E0E45-AB5D-4B10-B88F-545B3E8AD235}" type="pres">
      <dgm:prSet presAssocID="{38B88AF2-2574-47D0-B84B-0E91324CA83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42C129-8103-445F-A627-9EC27E25AC9E}" type="pres">
      <dgm:prSet presAssocID="{5FE2F3D1-435D-4829-BB9F-76DA6D62B2E6}" presName="sibTransLast" presStyleLbl="sibTrans2D1" presStyleIdx="1" presStyleCnt="2"/>
      <dgm:spPr/>
      <dgm:t>
        <a:bodyPr/>
        <a:lstStyle/>
        <a:p>
          <a:endParaRPr lang="tr-TR"/>
        </a:p>
      </dgm:t>
    </dgm:pt>
    <dgm:pt modelId="{2CEC5351-EF68-41E9-8E43-F7B3C3E71554}" type="pres">
      <dgm:prSet presAssocID="{5FE2F3D1-435D-4829-BB9F-76DA6D62B2E6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DC3DA7CC-C9BF-4A24-AC66-34F3CAB9B120}" type="pres">
      <dgm:prSet presAssocID="{5FE2F3D1-435D-4829-BB9F-76DA6D62B2E6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DDD432A-5C36-4C5D-BE70-1E290BA7BBA9}" type="presOf" srcId="{3A5C81DC-6A84-410A-B053-FE1F68661F9C}" destId="{70F8CC7D-1B02-4649-ACF3-27E52E8D3A44}" srcOrd="0" destOrd="0" presId="urn:microsoft.com/office/officeart/2005/8/layout/equation2"/>
    <dgm:cxn modelId="{966C4EEF-226C-4013-A52E-0A3C2750B78C}" type="presOf" srcId="{A2F98566-81B6-4E8B-9100-9EE32FCE5401}" destId="{DC3DA7CC-C9BF-4A24-AC66-34F3CAB9B120}" srcOrd="0" destOrd="0" presId="urn:microsoft.com/office/officeart/2005/8/layout/equation2"/>
    <dgm:cxn modelId="{40F7494B-F08A-435C-8755-1589E1AB714A}" srcId="{5FE2F3D1-435D-4829-BB9F-76DA6D62B2E6}" destId="{38B88AF2-2574-47D0-B84B-0E91324CA836}" srcOrd="1" destOrd="0" parTransId="{C1B9C2DD-4000-4686-8D0D-541C49C7B30F}" sibTransId="{0D78DFF0-8F51-46A1-8DDD-9C0B8AB6B156}"/>
    <dgm:cxn modelId="{73FBDA4D-66B7-4A1F-8A02-17DE7F518337}" type="presOf" srcId="{1A8AE5A0-DEA7-4497-A9D9-7C6FD989E8F8}" destId="{71ECEA1D-8DC5-4FB2-BF4B-B121FBBE95C6}" srcOrd="0" destOrd="0" presId="urn:microsoft.com/office/officeart/2005/8/layout/equation2"/>
    <dgm:cxn modelId="{231C1C97-9913-4CA4-A247-9A9F968D85E9}" type="presOf" srcId="{5FE2F3D1-435D-4829-BB9F-76DA6D62B2E6}" destId="{99B848E1-3342-4A11-B91E-B4AFEA9C1F5E}" srcOrd="0" destOrd="0" presId="urn:microsoft.com/office/officeart/2005/8/layout/equation2"/>
    <dgm:cxn modelId="{B9976CC2-601A-42DF-BC5C-F571D18EC3C4}" type="presOf" srcId="{0D78DFF0-8F51-46A1-8DDD-9C0B8AB6B156}" destId="{2CEC5351-EF68-41E9-8E43-F7B3C3E71554}" srcOrd="1" destOrd="0" presId="urn:microsoft.com/office/officeart/2005/8/layout/equation2"/>
    <dgm:cxn modelId="{4E83BE80-D5E8-430A-9018-B2161FDBB5A2}" srcId="{5FE2F3D1-435D-4829-BB9F-76DA6D62B2E6}" destId="{A2F98566-81B6-4E8B-9100-9EE32FCE5401}" srcOrd="2" destOrd="0" parTransId="{D69F42BD-3553-48E8-A7B3-0023A43F78D9}" sibTransId="{BDD9EBEE-6EF4-4661-AB4D-94A2307D72CB}"/>
    <dgm:cxn modelId="{271A4B00-DF5C-42BF-91A2-85CA24A90FDF}" type="presOf" srcId="{0D78DFF0-8F51-46A1-8DDD-9C0B8AB6B156}" destId="{D142C129-8103-445F-A627-9EC27E25AC9E}" srcOrd="0" destOrd="0" presId="urn:microsoft.com/office/officeart/2005/8/layout/equation2"/>
    <dgm:cxn modelId="{329E883E-E4A3-4537-B3D4-2276E223F7FD}" srcId="{5FE2F3D1-435D-4829-BB9F-76DA6D62B2E6}" destId="{1A8AE5A0-DEA7-4497-A9D9-7C6FD989E8F8}" srcOrd="0" destOrd="0" parTransId="{7024CD1B-9641-4362-AAA2-82B4BB847B71}" sibTransId="{3A5C81DC-6A84-410A-B053-FE1F68661F9C}"/>
    <dgm:cxn modelId="{DD2859F4-1604-4188-9FEE-16CBE93742E6}" type="presOf" srcId="{38B88AF2-2574-47D0-B84B-0E91324CA836}" destId="{978E0E45-AB5D-4B10-B88F-545B3E8AD235}" srcOrd="0" destOrd="0" presId="urn:microsoft.com/office/officeart/2005/8/layout/equation2"/>
    <dgm:cxn modelId="{0E87CC20-6C02-4F74-B16F-21CD8F62F162}" type="presParOf" srcId="{99B848E1-3342-4A11-B91E-B4AFEA9C1F5E}" destId="{58970D0F-67A4-4CFC-9F6E-B1EBBA38B054}" srcOrd="0" destOrd="0" presId="urn:microsoft.com/office/officeart/2005/8/layout/equation2"/>
    <dgm:cxn modelId="{89CC6E39-C209-4AC0-BBDF-74E58ECD71E4}" type="presParOf" srcId="{58970D0F-67A4-4CFC-9F6E-B1EBBA38B054}" destId="{71ECEA1D-8DC5-4FB2-BF4B-B121FBBE95C6}" srcOrd="0" destOrd="0" presId="urn:microsoft.com/office/officeart/2005/8/layout/equation2"/>
    <dgm:cxn modelId="{07F8D365-9167-411A-BD58-B3D2340CE93E}" type="presParOf" srcId="{58970D0F-67A4-4CFC-9F6E-B1EBBA38B054}" destId="{3B57FCF8-744B-40BA-9C16-0D8F917CB237}" srcOrd="1" destOrd="0" presId="urn:microsoft.com/office/officeart/2005/8/layout/equation2"/>
    <dgm:cxn modelId="{CDB8B807-C6C7-48DE-8282-33E6712F6C62}" type="presParOf" srcId="{58970D0F-67A4-4CFC-9F6E-B1EBBA38B054}" destId="{70F8CC7D-1B02-4649-ACF3-27E52E8D3A44}" srcOrd="2" destOrd="0" presId="urn:microsoft.com/office/officeart/2005/8/layout/equation2"/>
    <dgm:cxn modelId="{B7C8F3EF-73AE-4EB6-A2A9-9CD266F11346}" type="presParOf" srcId="{58970D0F-67A4-4CFC-9F6E-B1EBBA38B054}" destId="{43CA949A-C9FD-4AC9-9933-0FF13B2B185D}" srcOrd="3" destOrd="0" presId="urn:microsoft.com/office/officeart/2005/8/layout/equation2"/>
    <dgm:cxn modelId="{BC930BC9-CC98-48ED-9404-014FA11124A8}" type="presParOf" srcId="{58970D0F-67A4-4CFC-9F6E-B1EBBA38B054}" destId="{978E0E45-AB5D-4B10-B88F-545B3E8AD235}" srcOrd="4" destOrd="0" presId="urn:microsoft.com/office/officeart/2005/8/layout/equation2"/>
    <dgm:cxn modelId="{46C10DD2-407B-4BA0-99A4-91EDF5047A30}" type="presParOf" srcId="{99B848E1-3342-4A11-B91E-B4AFEA9C1F5E}" destId="{D142C129-8103-445F-A627-9EC27E25AC9E}" srcOrd="1" destOrd="0" presId="urn:microsoft.com/office/officeart/2005/8/layout/equation2"/>
    <dgm:cxn modelId="{8F054A63-4459-4EB6-BA95-8D077F566C3F}" type="presParOf" srcId="{D142C129-8103-445F-A627-9EC27E25AC9E}" destId="{2CEC5351-EF68-41E9-8E43-F7B3C3E71554}" srcOrd="0" destOrd="0" presId="urn:microsoft.com/office/officeart/2005/8/layout/equation2"/>
    <dgm:cxn modelId="{375BF66B-1388-4823-99A6-220F71F20134}" type="presParOf" srcId="{99B848E1-3342-4A11-B91E-B4AFEA9C1F5E}" destId="{DC3DA7CC-C9BF-4A24-AC66-34F3CAB9B12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CEA1D-8DC5-4FB2-BF4B-B121FBBE95C6}">
      <dsp:nvSpPr>
        <dsp:cNvPr id="0" name=""/>
        <dsp:cNvSpPr/>
      </dsp:nvSpPr>
      <dsp:spPr>
        <a:xfrm>
          <a:off x="311997" y="605"/>
          <a:ext cx="766772" cy="76677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HREE</a:t>
          </a:r>
          <a:endParaRPr lang="tr-TR" sz="1800" kern="1200" dirty="0"/>
        </a:p>
      </dsp:txBody>
      <dsp:txXfrm>
        <a:off x="424288" y="112896"/>
        <a:ext cx="542190" cy="542190"/>
      </dsp:txXfrm>
    </dsp:sp>
    <dsp:sp modelId="{70F8CC7D-1B02-4649-ACF3-27E52E8D3A44}">
      <dsp:nvSpPr>
        <dsp:cNvPr id="0" name=""/>
        <dsp:cNvSpPr/>
      </dsp:nvSpPr>
      <dsp:spPr>
        <a:xfrm>
          <a:off x="473019" y="829639"/>
          <a:ext cx="444728" cy="44472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31968" y="999703"/>
        <a:ext cx="326830" cy="104600"/>
      </dsp:txXfrm>
    </dsp:sp>
    <dsp:sp modelId="{978E0E45-AB5D-4B10-B88F-545B3E8AD235}">
      <dsp:nvSpPr>
        <dsp:cNvPr id="0" name=""/>
        <dsp:cNvSpPr/>
      </dsp:nvSpPr>
      <dsp:spPr>
        <a:xfrm>
          <a:off x="311997" y="1336630"/>
          <a:ext cx="766772" cy="76677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LREE</a:t>
          </a:r>
          <a:endParaRPr lang="tr-TR" sz="1800" kern="1200" dirty="0"/>
        </a:p>
      </dsp:txBody>
      <dsp:txXfrm>
        <a:off x="424288" y="1448921"/>
        <a:ext cx="542190" cy="542190"/>
      </dsp:txXfrm>
    </dsp:sp>
    <dsp:sp modelId="{D142C129-8103-445F-A627-9EC27E25AC9E}">
      <dsp:nvSpPr>
        <dsp:cNvPr id="0" name=""/>
        <dsp:cNvSpPr/>
      </dsp:nvSpPr>
      <dsp:spPr>
        <a:xfrm>
          <a:off x="1193785" y="909384"/>
          <a:ext cx="243833" cy="2852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1193785" y="966432"/>
        <a:ext cx="170683" cy="171143"/>
      </dsp:txXfrm>
    </dsp:sp>
    <dsp:sp modelId="{DC3DA7CC-C9BF-4A24-AC66-34F3CAB9B120}">
      <dsp:nvSpPr>
        <dsp:cNvPr id="0" name=""/>
        <dsp:cNvSpPr/>
      </dsp:nvSpPr>
      <dsp:spPr>
        <a:xfrm>
          <a:off x="1538833" y="285231"/>
          <a:ext cx="1533545" cy="153354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REE</a:t>
          </a:r>
          <a:endParaRPr lang="tr-TR" sz="4900" kern="1200" dirty="0"/>
        </a:p>
      </dsp:txBody>
      <dsp:txXfrm>
        <a:off x="1763415" y="509813"/>
        <a:ext cx="1084381" cy="1084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46F62-44F0-4044-B088-142D600BB792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B121D-FB61-42F6-A8E0-AF57536F03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085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780E3-828D-4572-8103-A311F90CFF5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07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/>
              <a:t>Bozunma</a:t>
            </a:r>
            <a:r>
              <a:rPr lang="en-US" b="1" dirty="0"/>
              <a:t> </a:t>
            </a:r>
            <a:r>
              <a:rPr lang="en-US" b="1" dirty="0" err="1"/>
              <a:t>gösteren</a:t>
            </a:r>
            <a:r>
              <a:rPr lang="en-US" b="1" dirty="0"/>
              <a:t> </a:t>
            </a:r>
            <a:r>
              <a:rPr lang="en-US" b="1" dirty="0" err="1"/>
              <a:t>kayaçların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element </a:t>
            </a:r>
            <a:r>
              <a:rPr lang="en-US" b="1" dirty="0" err="1"/>
              <a:t>açısından</a:t>
            </a:r>
            <a:r>
              <a:rPr lang="en-US" b="1" dirty="0"/>
              <a:t> </a:t>
            </a:r>
            <a:r>
              <a:rPr lang="en-US" b="1" dirty="0" err="1"/>
              <a:t>tanınması</a:t>
            </a:r>
            <a:r>
              <a:rPr lang="en-US" b="1" dirty="0"/>
              <a:t> </a:t>
            </a:r>
            <a:r>
              <a:rPr lang="en-US" b="1" dirty="0" err="1"/>
              <a:t>Uyg</a:t>
            </a:r>
            <a:r>
              <a:rPr lang="en-US" b="1" dirty="0"/>
              <a:t>: </a:t>
            </a:r>
            <a:r>
              <a:rPr lang="en-US" b="1" dirty="0" err="1"/>
              <a:t>Jeokimyasal</a:t>
            </a:r>
            <a:r>
              <a:rPr lang="en-US" b="1" dirty="0"/>
              <a:t> </a:t>
            </a:r>
            <a:r>
              <a:rPr lang="en-US" b="1" dirty="0" err="1"/>
              <a:t>verilerin</a:t>
            </a:r>
            <a:r>
              <a:rPr lang="en-US" b="1" dirty="0"/>
              <a:t> </a:t>
            </a:r>
            <a:r>
              <a:rPr lang="en-US" b="1" dirty="0" err="1"/>
              <a:t>grafikler</a:t>
            </a:r>
            <a:r>
              <a:rPr lang="en-US" b="1" dirty="0"/>
              <a:t> </a:t>
            </a:r>
            <a:r>
              <a:rPr lang="en-US" b="1" dirty="0" err="1"/>
              <a:t>üzerinde</a:t>
            </a:r>
            <a:r>
              <a:rPr lang="en-US" b="1" dirty="0"/>
              <a:t> </a:t>
            </a:r>
            <a:r>
              <a:rPr lang="en-US" b="1" dirty="0" err="1"/>
              <a:t>yorumlanması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14872" y="269776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Nadir Toprak Elementleri (REE)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824" y="2032250"/>
            <a:ext cx="6012160" cy="2404863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rgbClr val="002060"/>
                </a:solidFill>
              </a:rPr>
              <a:t>Lantanitler (La - Lu), Y, </a:t>
            </a:r>
            <a:r>
              <a:rPr lang="tr-TR" sz="2400" dirty="0" err="1">
                <a:solidFill>
                  <a:srgbClr val="002060"/>
                </a:solidFill>
              </a:rPr>
              <a:t>Sc</a:t>
            </a:r>
            <a:r>
              <a:rPr lang="tr-TR" sz="2400" dirty="0">
                <a:solidFill>
                  <a:srgbClr val="002060"/>
                </a:solidFill>
              </a:rPr>
              <a:t> kapsayan element grubu Nadir Toprak Elementleri (NTE) olarak tanımlanmaktadır. </a:t>
            </a:r>
          </a:p>
          <a:p>
            <a:pPr marL="0" indent="0">
              <a:buNone/>
            </a:pPr>
            <a:endParaRPr lang="tr-TR" sz="2400" b="1" dirty="0">
              <a:solidFill>
                <a:schemeClr val="accent5"/>
              </a:solidFill>
            </a:endParaRPr>
          </a:p>
          <a:p>
            <a:r>
              <a:rPr lang="tr-TR" sz="2400" b="1" dirty="0">
                <a:solidFill>
                  <a:schemeClr val="accent5"/>
                </a:solidFill>
              </a:rPr>
              <a:t>Teknik olarak HFSE içinde bir alt gruptur.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6" name="Diyagram 5"/>
          <p:cNvGraphicFramePr/>
          <p:nvPr>
            <p:extLst/>
          </p:nvPr>
        </p:nvGraphicFramePr>
        <p:xfrm>
          <a:off x="1631504" y="1844824"/>
          <a:ext cx="3384376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 4"/>
          <p:cNvGrpSpPr/>
          <p:nvPr/>
        </p:nvGrpSpPr>
        <p:grpSpPr>
          <a:xfrm>
            <a:off x="1820883" y="4941168"/>
            <a:ext cx="8109450" cy="1440160"/>
            <a:chOff x="296883" y="4941168"/>
            <a:chExt cx="8109450" cy="1440160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37" t="7648" r="2809" b="3868"/>
            <a:stretch/>
          </p:blipFill>
          <p:spPr bwMode="auto">
            <a:xfrm>
              <a:off x="296883" y="5891089"/>
              <a:ext cx="8109450" cy="490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Dikdörtgen 3"/>
            <p:cNvSpPr/>
            <p:nvPr/>
          </p:nvSpPr>
          <p:spPr>
            <a:xfrm>
              <a:off x="1475656" y="5891089"/>
              <a:ext cx="3744416" cy="490239"/>
            </a:xfrm>
            <a:prstGeom prst="rect">
              <a:avLst/>
            </a:prstGeom>
            <a:solidFill>
              <a:srgbClr val="FFC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9219" name="Picture 3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176"/>
            <a:stretch/>
          </p:blipFill>
          <p:spPr bwMode="auto">
            <a:xfrm>
              <a:off x="7956375" y="4941168"/>
              <a:ext cx="449957" cy="949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Dikdörtgen 9"/>
            <p:cNvSpPr/>
            <p:nvPr/>
          </p:nvSpPr>
          <p:spPr>
            <a:xfrm>
              <a:off x="7961387" y="4941168"/>
              <a:ext cx="444946" cy="949921"/>
            </a:xfrm>
            <a:prstGeom prst="rect">
              <a:avLst/>
            </a:prstGeom>
            <a:solidFill>
              <a:srgbClr val="00B0F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Dikdörtgen 7"/>
            <p:cNvSpPr/>
            <p:nvPr/>
          </p:nvSpPr>
          <p:spPr>
            <a:xfrm>
              <a:off x="5148064" y="5891089"/>
              <a:ext cx="3258269" cy="490239"/>
            </a:xfrm>
            <a:prstGeom prst="rect">
              <a:avLst/>
            </a:prstGeom>
            <a:solidFill>
              <a:srgbClr val="00B0F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1" name="İçerik Yer Tutucusu 2"/>
          <p:cNvSpPr txBox="1">
            <a:spLocks/>
          </p:cNvSpPr>
          <p:nvPr/>
        </p:nvSpPr>
        <p:spPr>
          <a:xfrm>
            <a:off x="1924549" y="4926621"/>
            <a:ext cx="7560838" cy="979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tr-TR" sz="2400" dirty="0">
                <a:solidFill>
                  <a:srgbClr val="7030A0"/>
                </a:solidFill>
              </a:rPr>
              <a:t>Hafif Nadir Toprak Elementleri LREE ve Ağır Nadir Toprak Elementleri HREE olarak ikiye ayrılır.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96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980728"/>
            <a:ext cx="7200800" cy="762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sz="3600" dirty="0" err="1">
                <a:solidFill>
                  <a:schemeClr val="bg1"/>
                </a:solidFill>
              </a:rPr>
              <a:t>Ergiyikler</a:t>
            </a:r>
            <a:r>
              <a:rPr lang="tr-TR" sz="3600" dirty="0">
                <a:solidFill>
                  <a:schemeClr val="bg1"/>
                </a:solidFill>
              </a:rPr>
              <a:t> içindeki NTE için K</a:t>
            </a:r>
            <a:r>
              <a:rPr lang="tr-TR" sz="3600" baseline="-25000" dirty="0">
                <a:solidFill>
                  <a:schemeClr val="bg1"/>
                </a:solidFill>
              </a:rPr>
              <a:t>D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pic>
        <p:nvPicPr>
          <p:cNvPr id="1843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602" y="1844824"/>
            <a:ext cx="6059575" cy="3446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7752184" y="2843644"/>
            <a:ext cx="22589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D</a:t>
            </a:r>
            <a:r>
              <a:rPr lang="en-US" baseline="-25000" dirty="0" err="1">
                <a:solidFill>
                  <a:srgbClr val="000000"/>
                </a:solidFill>
              </a:rPr>
              <a:t>bulk</a:t>
            </a:r>
            <a:r>
              <a:rPr lang="en-US" dirty="0">
                <a:solidFill>
                  <a:srgbClr val="000000"/>
                </a:solidFill>
              </a:rPr>
              <a:t> = 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dirty="0">
                <a:solidFill>
                  <a:srgbClr val="000000"/>
                </a:solidFill>
              </a:rPr>
              <a:t>… + </a:t>
            </a:r>
            <a:r>
              <a:rPr lang="en-US" dirty="0" err="1">
                <a:solidFill>
                  <a:srgbClr val="000000"/>
                </a:solidFill>
              </a:rPr>
              <a:t>X</a:t>
            </a:r>
            <a:r>
              <a:rPr lang="en-US" baseline="-25000" dirty="0" err="1">
                <a:solidFill>
                  <a:srgbClr val="000000"/>
                </a:solidFill>
              </a:rPr>
              <a:t>n</a:t>
            </a:r>
            <a:r>
              <a:rPr lang="en-US" dirty="0" err="1">
                <a:solidFill>
                  <a:srgbClr val="000000"/>
                </a:solidFill>
              </a:rPr>
              <a:t>D</a:t>
            </a:r>
            <a:r>
              <a:rPr lang="en-US" baseline="-25000" dirty="0" err="1">
                <a:solidFill>
                  <a:srgbClr val="000000"/>
                </a:solidFill>
              </a:rPr>
              <a:t>n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3897971" y="4509120"/>
            <a:ext cx="17235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Amphibole-Melt</a:t>
            </a:r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2114872" y="-273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dirty="0">
                <a:solidFill>
                  <a:srgbClr val="002060"/>
                </a:solidFill>
                <a:latin typeface="Calibri"/>
              </a:rPr>
              <a:t>Nadir Toprak Elementleri (REE)</a:t>
            </a:r>
            <a:endParaRPr lang="tr-TR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343472" y="533430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45000"/>
              </a:spcBef>
              <a:spcAft>
                <a:spcPct val="0"/>
              </a:spcAft>
            </a:pPr>
            <a:r>
              <a:rPr lang="tr-TR" sz="2400" kern="0" dirty="0">
                <a:solidFill>
                  <a:srgbClr val="FF0000"/>
                </a:solidFill>
                <a:latin typeface="Times New Roman" pitchFamily="18" charset="0"/>
              </a:rPr>
              <a:t>    Nadir toprak elementleri düşük sıcaklıklı </a:t>
            </a:r>
            <a:r>
              <a:rPr lang="tr-TR" sz="2400" kern="0" dirty="0" err="1">
                <a:solidFill>
                  <a:srgbClr val="FF0000"/>
                </a:solidFill>
                <a:latin typeface="Times New Roman" pitchFamily="18" charset="0"/>
              </a:rPr>
              <a:t>fel</a:t>
            </a:r>
            <a:r>
              <a:rPr lang="en-US" sz="2400" kern="0" dirty="0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tr-TR" sz="2400" kern="0" dirty="0" err="1">
                <a:solidFill>
                  <a:srgbClr val="FF0000"/>
                </a:solidFill>
                <a:latin typeface="Times New Roman" pitchFamily="18" charset="0"/>
              </a:rPr>
              <a:t>ik</a:t>
            </a:r>
            <a:r>
              <a:rPr lang="tr-TR" sz="2400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tr-TR" sz="2400" kern="0" dirty="0" err="1">
                <a:solidFill>
                  <a:srgbClr val="FF0000"/>
                </a:solidFill>
                <a:latin typeface="Times New Roman" pitchFamily="18" charset="0"/>
              </a:rPr>
              <a:t>ergiyikler</a:t>
            </a:r>
            <a:r>
              <a:rPr lang="tr-TR" sz="2400" kern="0" dirty="0">
                <a:solidFill>
                  <a:srgbClr val="FF0000"/>
                </a:solidFill>
                <a:latin typeface="Times New Roman" pitchFamily="18" charset="0"/>
              </a:rPr>
              <a:t> içinde daha </a:t>
            </a:r>
            <a:r>
              <a:rPr lang="tr-TR" sz="2400" kern="0" dirty="0" err="1">
                <a:solidFill>
                  <a:srgbClr val="FF0000"/>
                </a:solidFill>
                <a:latin typeface="Times New Roman" pitchFamily="18" charset="0"/>
              </a:rPr>
              <a:t>kompetible</a:t>
            </a:r>
            <a:r>
              <a:rPr lang="tr-TR" sz="2400" kern="0" dirty="0">
                <a:solidFill>
                  <a:srgbClr val="FF0000"/>
                </a:solidFill>
                <a:latin typeface="Times New Roman" pitchFamily="18" charset="0"/>
              </a:rPr>
              <a:t> karakterdedir</a:t>
            </a:r>
            <a:r>
              <a:rPr lang="tr-T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</a:t>
            </a:r>
            <a:endParaRPr lang="en-US" sz="24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5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 smtClean="0"/>
              <a:t>Çoklu element değişim (</a:t>
            </a:r>
            <a:r>
              <a:rPr lang="tr-TR" dirty="0" err="1" smtClean="0"/>
              <a:t>spider</a:t>
            </a:r>
            <a:r>
              <a:rPr lang="tr-TR" dirty="0" smtClean="0"/>
              <a:t>) diyagramları</a:t>
            </a:r>
            <a:endParaRPr lang="tr-TR" dirty="0"/>
          </a:p>
        </p:txBody>
      </p:sp>
      <p:sp>
        <p:nvSpPr>
          <p:cNvPr id="15" name="İçerik Yer Tutucusu 14"/>
          <p:cNvSpPr>
            <a:spLocks noGrp="1"/>
          </p:cNvSpPr>
          <p:nvPr>
            <p:ph idx="1"/>
          </p:nvPr>
        </p:nvSpPr>
        <p:spPr>
          <a:xfrm>
            <a:off x="1981200" y="1600202"/>
            <a:ext cx="8229600" cy="748679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" pitchFamily="18" charset="0"/>
                <a:cs typeface="Times" pitchFamily="18" charset="0"/>
              </a:rPr>
              <a:t>Çoklu element değişim diyagramları genel olarak; iz ve NT elementlerin bir referansa göre değişimini irdelemek için kullanılmaktadır. 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0" t="31334" r="29125" b="12222"/>
          <a:stretch/>
        </p:blipFill>
        <p:spPr bwMode="auto">
          <a:xfrm>
            <a:off x="3503712" y="2204865"/>
            <a:ext cx="5748858" cy="329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Dikdörtgen 15"/>
          <p:cNvSpPr/>
          <p:nvPr/>
        </p:nvSpPr>
        <p:spPr>
          <a:xfrm>
            <a:off x="1991544" y="5465925"/>
            <a:ext cx="83164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Örneğe ait </a:t>
            </a:r>
            <a:r>
              <a:rPr lang="tr-TR" sz="2000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elemental</a:t>
            </a: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değerler; </a:t>
            </a:r>
            <a:r>
              <a:rPr lang="tr-TR" sz="2000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kondritler</a:t>
            </a: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, okyanus ortası sırtı graniti (ORG), okyanus ortası sırtı bazaltı (MORB), ilksel manto (PRIM), kıtasal kabuk, manto vb. </a:t>
            </a: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referanslara </a:t>
            </a:r>
            <a:r>
              <a:rPr lang="tr-TR" sz="2000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normalize</a:t>
            </a: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edilerek yoruma gidilir</a:t>
            </a:r>
            <a:r>
              <a:rPr lang="tr-TR" sz="2400" dirty="0">
                <a:solidFill>
                  <a:srgbClr val="FF0000"/>
                </a:solidFill>
                <a:cs typeface="Arial" pitchFamily="34" charset="0"/>
              </a:rPr>
              <a:t>. 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9048328" y="2132856"/>
            <a:ext cx="504056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9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169</Words>
  <Application>Microsoft Office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</vt:lpstr>
      <vt:lpstr>Times New Roman</vt:lpstr>
      <vt:lpstr>Wingdings</vt:lpstr>
      <vt:lpstr>Office Theme</vt:lpstr>
      <vt:lpstr>JEM 310 PETROLOJİ</vt:lpstr>
      <vt:lpstr>PowerPoint Presentation</vt:lpstr>
      <vt:lpstr>Nadir Toprak Elementleri (REE)</vt:lpstr>
      <vt:lpstr>Ergiyikler içindeki NTE için KD</vt:lpstr>
      <vt:lpstr>Çoklu element değişim (spider) diyagramları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8</cp:revision>
  <dcterms:created xsi:type="dcterms:W3CDTF">2018-02-08T13:34:19Z</dcterms:created>
  <dcterms:modified xsi:type="dcterms:W3CDTF">2018-02-11T17:13:48Z</dcterms:modified>
</cp:coreProperties>
</file>