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9"/>
  </p:notesMasterIdLst>
  <p:sldIdLst>
    <p:sldId id="256" r:id="rId2"/>
    <p:sldId id="514" r:id="rId3"/>
    <p:sldId id="576" r:id="rId4"/>
    <p:sldId id="578" r:id="rId5"/>
    <p:sldId id="579" r:id="rId6"/>
    <p:sldId id="580" r:id="rId7"/>
    <p:sldId id="581" r:id="rId8"/>
    <p:sldId id="522" r:id="rId9"/>
    <p:sldId id="524" r:id="rId10"/>
    <p:sldId id="525" r:id="rId11"/>
    <p:sldId id="473" r:id="rId12"/>
    <p:sldId id="472" r:id="rId13"/>
    <p:sldId id="582" r:id="rId14"/>
    <p:sldId id="535" r:id="rId15"/>
    <p:sldId id="538" r:id="rId16"/>
    <p:sldId id="551" r:id="rId17"/>
    <p:sldId id="539" r:id="rId18"/>
    <p:sldId id="457" r:id="rId19"/>
    <p:sldId id="440" r:id="rId20"/>
    <p:sldId id="329" r:id="rId21"/>
    <p:sldId id="583" r:id="rId22"/>
    <p:sldId id="553" r:id="rId23"/>
    <p:sldId id="585" r:id="rId24"/>
    <p:sldId id="584" r:id="rId25"/>
    <p:sldId id="555" r:id="rId26"/>
    <p:sldId id="558" r:id="rId27"/>
    <p:sldId id="478" r:id="rId28"/>
    <p:sldId id="563" r:id="rId29"/>
    <p:sldId id="564" r:id="rId30"/>
    <p:sldId id="562" r:id="rId31"/>
    <p:sldId id="565" r:id="rId32"/>
    <p:sldId id="460" r:id="rId33"/>
    <p:sldId id="282" r:id="rId34"/>
    <p:sldId id="566" r:id="rId35"/>
    <p:sldId id="489" r:id="rId36"/>
    <p:sldId id="284" r:id="rId37"/>
    <p:sldId id="513" r:id="rId38"/>
  </p:sldIdLst>
  <p:sldSz cx="9144000" cy="6858000" type="screen4x3"/>
  <p:notesSz cx="6858000" cy="9144000"/>
  <p:defaultTextStyle>
    <a:defPPr>
      <a:defRPr lang="en-US"/>
    </a:defPPr>
    <a:lvl1pPr algn="r" rtl="1" fontAlgn="base">
      <a:spcBef>
        <a:spcPct val="0"/>
      </a:spcBef>
      <a:spcAft>
        <a:spcPct val="0"/>
      </a:spcAft>
      <a:defRPr kern="1200">
        <a:solidFill>
          <a:schemeClr val="tx1"/>
        </a:solidFill>
        <a:latin typeface="Arial" charset="0"/>
        <a:ea typeface="+mn-ea"/>
        <a:cs typeface="Arial" charset="0"/>
      </a:defRPr>
    </a:lvl1pPr>
    <a:lvl2pPr marL="457200" algn="r" rtl="1" fontAlgn="base">
      <a:spcBef>
        <a:spcPct val="0"/>
      </a:spcBef>
      <a:spcAft>
        <a:spcPct val="0"/>
      </a:spcAft>
      <a:defRPr kern="1200">
        <a:solidFill>
          <a:schemeClr val="tx1"/>
        </a:solidFill>
        <a:latin typeface="Arial" charset="0"/>
        <a:ea typeface="+mn-ea"/>
        <a:cs typeface="Arial" charset="0"/>
      </a:defRPr>
    </a:lvl2pPr>
    <a:lvl3pPr marL="914400" algn="r" rtl="1" fontAlgn="base">
      <a:spcBef>
        <a:spcPct val="0"/>
      </a:spcBef>
      <a:spcAft>
        <a:spcPct val="0"/>
      </a:spcAft>
      <a:defRPr kern="1200">
        <a:solidFill>
          <a:schemeClr val="tx1"/>
        </a:solidFill>
        <a:latin typeface="Arial" charset="0"/>
        <a:ea typeface="+mn-ea"/>
        <a:cs typeface="Arial" charset="0"/>
      </a:defRPr>
    </a:lvl3pPr>
    <a:lvl4pPr marL="1371600" algn="r" rtl="1" fontAlgn="base">
      <a:spcBef>
        <a:spcPct val="0"/>
      </a:spcBef>
      <a:spcAft>
        <a:spcPct val="0"/>
      </a:spcAft>
      <a:defRPr kern="1200">
        <a:solidFill>
          <a:schemeClr val="tx1"/>
        </a:solidFill>
        <a:latin typeface="Arial" charset="0"/>
        <a:ea typeface="+mn-ea"/>
        <a:cs typeface="Arial" charset="0"/>
      </a:defRPr>
    </a:lvl4pPr>
    <a:lvl5pPr marL="1828800" algn="r" rtl="1"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7" d="100"/>
          <a:sy n="87" d="100"/>
        </p:scale>
        <p:origin x="1494" y="9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rtl="0" fontAlgn="auto">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rtl="0" fontAlgn="auto">
              <a:spcBef>
                <a:spcPts val="0"/>
              </a:spcBef>
              <a:spcAft>
                <a:spcPts val="0"/>
              </a:spcAft>
              <a:defRPr sz="1200">
                <a:latin typeface="+mn-lt"/>
                <a:cs typeface="+mn-cs"/>
              </a:defRPr>
            </a:lvl1pPr>
          </a:lstStyle>
          <a:p>
            <a:pPr>
              <a:defRPr/>
            </a:pPr>
            <a:fld id="{79686CE2-6163-4ED4-A3E0-1FD3D1BB68B1}" type="datetimeFigureOut">
              <a:rPr lang="en-US"/>
              <a:pPr>
                <a:defRPr/>
              </a:pPr>
              <a:t>1/16/2019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rtl="0" fontAlgn="auto">
              <a:spcBef>
                <a:spcPts val="0"/>
              </a:spcBef>
              <a:spcAft>
                <a:spcPts val="0"/>
              </a:spcAft>
              <a:defRPr sz="1200">
                <a:latin typeface="+mn-lt"/>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rtl="0" fontAlgn="auto">
              <a:spcBef>
                <a:spcPts val="0"/>
              </a:spcBef>
              <a:spcAft>
                <a:spcPts val="0"/>
              </a:spcAft>
              <a:defRPr sz="1200">
                <a:latin typeface="+mn-lt"/>
                <a:cs typeface="+mn-cs"/>
              </a:defRPr>
            </a:lvl1pPr>
          </a:lstStyle>
          <a:p>
            <a:pPr>
              <a:defRPr/>
            </a:pPr>
            <a:fld id="{C052BEAC-D305-4971-85C8-7E2010788823}" type="slidenum">
              <a:rPr lang="en-US"/>
              <a:pPr>
                <a:defRPr/>
              </a:pPr>
              <a:t>‹#›</a:t>
            </a:fld>
            <a:endParaRPr lang="en-US"/>
          </a:p>
        </p:txBody>
      </p:sp>
    </p:spTree>
    <p:extLst>
      <p:ext uri="{BB962C8B-B14F-4D97-AF65-F5344CB8AC3E}">
        <p14:creationId xmlns:p14="http://schemas.microsoft.com/office/powerpoint/2010/main" val="314023046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p:cNvSpPr>
            <a:spLocks noGrp="1" noRot="1" noChangeAspect="1" noTextEdit="1"/>
          </p:cNvSpPr>
          <p:nvPr>
            <p:ph type="sldImg"/>
          </p:nvPr>
        </p:nvSpPr>
        <p:spPr bwMode="auto">
          <a:noFill/>
          <a:ln>
            <a:solidFill>
              <a:srgbClr val="000000"/>
            </a:solidFill>
            <a:miter lim="800000"/>
            <a:headEnd/>
            <a:tailEnd/>
          </a:ln>
        </p:spPr>
      </p:sp>
      <p:sp>
        <p:nvSpPr>
          <p:cNvPr id="3481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ms-MY" smtClean="0"/>
          </a:p>
        </p:txBody>
      </p:sp>
      <p:sp>
        <p:nvSpPr>
          <p:cNvPr id="27652" name="Slide Number Placeholder 3"/>
          <p:cNvSpPr>
            <a:spLocks noGrp="1"/>
          </p:cNvSpPr>
          <p:nvPr>
            <p:ph type="sldNum" sz="quarter" idx="5"/>
          </p:nvPr>
        </p:nvSpPr>
        <p:spPr bwMode="auto">
          <a:extLst/>
        </p:spPr>
        <p:txBody>
          <a:bodyPr wrap="square" numCol="1" anchorCtr="0" compatLnSpc="1">
            <a:prstTxWarp prst="textNoShape">
              <a:avLst/>
            </a:prstTxWarp>
          </a:bodyPr>
          <a:lstStyle>
            <a:lvl1pPr algn="l" rtl="0">
              <a:defRPr>
                <a:solidFill>
                  <a:schemeClr val="tx1"/>
                </a:solidFill>
                <a:latin typeface="Calibri" pitchFamily="34" charset="0"/>
              </a:defRPr>
            </a:lvl1pPr>
            <a:lvl2pPr marL="742950" indent="-285750" algn="l" rtl="0">
              <a:defRPr>
                <a:solidFill>
                  <a:schemeClr val="tx1"/>
                </a:solidFill>
                <a:latin typeface="Calibri" pitchFamily="34" charset="0"/>
              </a:defRPr>
            </a:lvl2pPr>
            <a:lvl3pPr marL="1143000" indent="-228600" algn="l" rtl="0">
              <a:defRPr>
                <a:solidFill>
                  <a:schemeClr val="tx1"/>
                </a:solidFill>
                <a:latin typeface="Calibri" pitchFamily="34" charset="0"/>
              </a:defRPr>
            </a:lvl3pPr>
            <a:lvl4pPr marL="1600200" indent="-228600" algn="l" rtl="0">
              <a:defRPr>
                <a:solidFill>
                  <a:schemeClr val="tx1"/>
                </a:solidFill>
                <a:latin typeface="Calibri" pitchFamily="34" charset="0"/>
              </a:defRPr>
            </a:lvl4pPr>
            <a:lvl5pPr marL="2057400" indent="-228600" algn="l" rtl="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lgn="r" fontAlgn="base">
              <a:spcBef>
                <a:spcPct val="0"/>
              </a:spcBef>
              <a:spcAft>
                <a:spcPct val="0"/>
              </a:spcAft>
              <a:defRPr/>
            </a:pPr>
            <a:fld id="{2E7E3C67-3D27-46DD-BF56-DAE5512F19A0}" type="slidenum">
              <a:rPr lang="en-US" smtClean="0"/>
              <a:pPr algn="r" fontAlgn="base">
                <a:spcBef>
                  <a:spcPct val="0"/>
                </a:spcBef>
                <a:spcAft>
                  <a:spcPct val="0"/>
                </a:spcAft>
                <a:defRPr/>
              </a:pPr>
              <a:t>1</a:t>
            </a:fld>
            <a:endParaRPr lang="en-US" smtClean="0"/>
          </a:p>
        </p:txBody>
      </p:sp>
    </p:spTree>
    <p:extLst>
      <p:ext uri="{BB962C8B-B14F-4D97-AF65-F5344CB8AC3E}">
        <p14:creationId xmlns:p14="http://schemas.microsoft.com/office/powerpoint/2010/main" val="325212650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Image Placeholder 1"/>
          <p:cNvSpPr>
            <a:spLocks noGrp="1" noRot="1" noChangeAspect="1" noTextEdit="1"/>
          </p:cNvSpPr>
          <p:nvPr>
            <p:ph type="sldImg"/>
          </p:nvPr>
        </p:nvSpPr>
        <p:spPr bwMode="auto">
          <a:noFill/>
          <a:ln>
            <a:solidFill>
              <a:srgbClr val="000000"/>
            </a:solidFill>
            <a:miter lim="800000"/>
            <a:headEnd/>
            <a:tailEnd/>
          </a:ln>
        </p:spPr>
      </p:sp>
      <p:sp>
        <p:nvSpPr>
          <p:cNvPr id="4608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ms-MY" smtClean="0"/>
          </a:p>
        </p:txBody>
      </p:sp>
      <p:sp>
        <p:nvSpPr>
          <p:cNvPr id="40964" name="Slide Number Placeholder 3"/>
          <p:cNvSpPr>
            <a:spLocks noGrp="1"/>
          </p:cNvSpPr>
          <p:nvPr>
            <p:ph type="sldNum" sz="quarter" idx="5"/>
          </p:nvPr>
        </p:nvSpPr>
        <p:spPr bwMode="auto">
          <a:extLst/>
        </p:spPr>
        <p:txBody>
          <a:bodyPr wrap="square" numCol="1" anchorCtr="0" compatLnSpc="1">
            <a:prstTxWarp prst="textNoShape">
              <a:avLst/>
            </a:prstTxWarp>
          </a:bodyPr>
          <a:lstStyle>
            <a:lvl1pPr algn="l" rtl="0">
              <a:defRPr>
                <a:solidFill>
                  <a:schemeClr val="tx1"/>
                </a:solidFill>
                <a:latin typeface="Calibri" pitchFamily="34" charset="0"/>
              </a:defRPr>
            </a:lvl1pPr>
            <a:lvl2pPr marL="742950" indent="-285750" algn="l" rtl="0">
              <a:defRPr>
                <a:solidFill>
                  <a:schemeClr val="tx1"/>
                </a:solidFill>
                <a:latin typeface="Calibri" pitchFamily="34" charset="0"/>
              </a:defRPr>
            </a:lvl2pPr>
            <a:lvl3pPr marL="1143000" indent="-228600" algn="l" rtl="0">
              <a:defRPr>
                <a:solidFill>
                  <a:schemeClr val="tx1"/>
                </a:solidFill>
                <a:latin typeface="Calibri" pitchFamily="34" charset="0"/>
              </a:defRPr>
            </a:lvl3pPr>
            <a:lvl4pPr marL="1600200" indent="-228600" algn="l" rtl="0">
              <a:defRPr>
                <a:solidFill>
                  <a:schemeClr val="tx1"/>
                </a:solidFill>
                <a:latin typeface="Calibri" pitchFamily="34" charset="0"/>
              </a:defRPr>
            </a:lvl4pPr>
            <a:lvl5pPr marL="2057400" indent="-228600" algn="l" rtl="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lgn="r" fontAlgn="base">
              <a:spcBef>
                <a:spcPct val="0"/>
              </a:spcBef>
              <a:spcAft>
                <a:spcPct val="0"/>
              </a:spcAft>
              <a:defRPr/>
            </a:pPr>
            <a:fld id="{316E249A-B091-49D8-97E2-25476608C6FA}" type="slidenum">
              <a:rPr lang="en-US" smtClean="0"/>
              <a:pPr algn="r" fontAlgn="base">
                <a:spcBef>
                  <a:spcPct val="0"/>
                </a:spcBef>
                <a:spcAft>
                  <a:spcPct val="0"/>
                </a:spcAft>
                <a:defRPr/>
              </a:pPr>
              <a:t>19</a:t>
            </a:fld>
            <a:endParaRPr lang="en-US" smtClean="0"/>
          </a:p>
        </p:txBody>
      </p:sp>
    </p:spTree>
    <p:extLst>
      <p:ext uri="{BB962C8B-B14F-4D97-AF65-F5344CB8AC3E}">
        <p14:creationId xmlns:p14="http://schemas.microsoft.com/office/powerpoint/2010/main" val="147984483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p:cNvSpPr>
            <a:spLocks noGrp="1" noRot="1" noChangeAspect="1" noTextEdit="1"/>
          </p:cNvSpPr>
          <p:nvPr>
            <p:ph type="sldImg"/>
          </p:nvPr>
        </p:nvSpPr>
        <p:spPr bwMode="auto">
          <a:noFill/>
          <a:ln>
            <a:solidFill>
              <a:srgbClr val="000000"/>
            </a:solidFill>
            <a:miter lim="800000"/>
            <a:headEnd/>
            <a:tailEnd/>
          </a:ln>
        </p:spPr>
      </p:sp>
      <p:sp>
        <p:nvSpPr>
          <p:cNvPr id="5120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ms-MY" smtClean="0"/>
          </a:p>
        </p:txBody>
      </p:sp>
      <p:sp>
        <p:nvSpPr>
          <p:cNvPr id="46084" name="Slide Number Placeholder 3"/>
          <p:cNvSpPr>
            <a:spLocks noGrp="1"/>
          </p:cNvSpPr>
          <p:nvPr>
            <p:ph type="sldNum" sz="quarter" idx="5"/>
          </p:nvPr>
        </p:nvSpPr>
        <p:spPr bwMode="auto">
          <a:extLst/>
        </p:spPr>
        <p:txBody>
          <a:bodyPr wrap="square" numCol="1" anchorCtr="0" compatLnSpc="1">
            <a:prstTxWarp prst="textNoShape">
              <a:avLst/>
            </a:prstTxWarp>
          </a:bodyPr>
          <a:lstStyle>
            <a:lvl1pPr algn="l" rtl="0">
              <a:defRPr>
                <a:solidFill>
                  <a:schemeClr val="tx1"/>
                </a:solidFill>
                <a:latin typeface="Calibri" pitchFamily="34" charset="0"/>
              </a:defRPr>
            </a:lvl1pPr>
            <a:lvl2pPr marL="742950" indent="-285750" algn="l" rtl="0">
              <a:defRPr>
                <a:solidFill>
                  <a:schemeClr val="tx1"/>
                </a:solidFill>
                <a:latin typeface="Calibri" pitchFamily="34" charset="0"/>
              </a:defRPr>
            </a:lvl2pPr>
            <a:lvl3pPr marL="1143000" indent="-228600" algn="l" rtl="0">
              <a:defRPr>
                <a:solidFill>
                  <a:schemeClr val="tx1"/>
                </a:solidFill>
                <a:latin typeface="Calibri" pitchFamily="34" charset="0"/>
              </a:defRPr>
            </a:lvl3pPr>
            <a:lvl4pPr marL="1600200" indent="-228600" algn="l" rtl="0">
              <a:defRPr>
                <a:solidFill>
                  <a:schemeClr val="tx1"/>
                </a:solidFill>
                <a:latin typeface="Calibri" pitchFamily="34" charset="0"/>
              </a:defRPr>
            </a:lvl4pPr>
            <a:lvl5pPr marL="2057400" indent="-228600" algn="l" rtl="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lgn="r" fontAlgn="base">
              <a:spcBef>
                <a:spcPct val="0"/>
              </a:spcBef>
              <a:spcAft>
                <a:spcPct val="0"/>
              </a:spcAft>
              <a:defRPr/>
            </a:pPr>
            <a:fld id="{7A6F4EA2-70A1-4AA4-820D-98A88F7CFD2B}" type="slidenum">
              <a:rPr lang="en-US" smtClean="0"/>
              <a:pPr algn="r" fontAlgn="base">
                <a:spcBef>
                  <a:spcPct val="0"/>
                </a:spcBef>
                <a:spcAft>
                  <a:spcPct val="0"/>
                </a:spcAft>
                <a:defRPr/>
              </a:pPr>
              <a:t>22</a:t>
            </a:fld>
            <a:endParaRPr lang="en-US" smtClean="0"/>
          </a:p>
        </p:txBody>
      </p:sp>
    </p:spTree>
    <p:extLst>
      <p:ext uri="{BB962C8B-B14F-4D97-AF65-F5344CB8AC3E}">
        <p14:creationId xmlns:p14="http://schemas.microsoft.com/office/powerpoint/2010/main" val="408546464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p:cNvSpPr>
            <a:spLocks noGrp="1" noRot="1" noChangeAspect="1" noTextEdit="1"/>
          </p:cNvSpPr>
          <p:nvPr>
            <p:ph type="sldImg"/>
          </p:nvPr>
        </p:nvSpPr>
        <p:spPr bwMode="auto">
          <a:noFill/>
          <a:ln>
            <a:solidFill>
              <a:srgbClr val="000000"/>
            </a:solidFill>
            <a:miter lim="800000"/>
            <a:headEnd/>
            <a:tailEnd/>
          </a:ln>
        </p:spPr>
      </p:sp>
      <p:sp>
        <p:nvSpPr>
          <p:cNvPr id="5120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ms-MY" smtClean="0"/>
          </a:p>
        </p:txBody>
      </p:sp>
      <p:sp>
        <p:nvSpPr>
          <p:cNvPr id="46084" name="Slide Number Placeholder 3"/>
          <p:cNvSpPr>
            <a:spLocks noGrp="1"/>
          </p:cNvSpPr>
          <p:nvPr>
            <p:ph type="sldNum" sz="quarter" idx="5"/>
          </p:nvPr>
        </p:nvSpPr>
        <p:spPr bwMode="auto">
          <a:extLst/>
        </p:spPr>
        <p:txBody>
          <a:bodyPr wrap="square" numCol="1" anchorCtr="0" compatLnSpc="1">
            <a:prstTxWarp prst="textNoShape">
              <a:avLst/>
            </a:prstTxWarp>
          </a:bodyPr>
          <a:lstStyle>
            <a:lvl1pPr algn="l" rtl="0">
              <a:defRPr>
                <a:solidFill>
                  <a:schemeClr val="tx1"/>
                </a:solidFill>
                <a:latin typeface="Calibri" pitchFamily="34" charset="0"/>
              </a:defRPr>
            </a:lvl1pPr>
            <a:lvl2pPr marL="742950" indent="-285750" algn="l" rtl="0">
              <a:defRPr>
                <a:solidFill>
                  <a:schemeClr val="tx1"/>
                </a:solidFill>
                <a:latin typeface="Calibri" pitchFamily="34" charset="0"/>
              </a:defRPr>
            </a:lvl2pPr>
            <a:lvl3pPr marL="1143000" indent="-228600" algn="l" rtl="0">
              <a:defRPr>
                <a:solidFill>
                  <a:schemeClr val="tx1"/>
                </a:solidFill>
                <a:latin typeface="Calibri" pitchFamily="34" charset="0"/>
              </a:defRPr>
            </a:lvl3pPr>
            <a:lvl4pPr marL="1600200" indent="-228600" algn="l" rtl="0">
              <a:defRPr>
                <a:solidFill>
                  <a:schemeClr val="tx1"/>
                </a:solidFill>
                <a:latin typeface="Calibri" pitchFamily="34" charset="0"/>
              </a:defRPr>
            </a:lvl4pPr>
            <a:lvl5pPr marL="2057400" indent="-228600" algn="l" rtl="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lgn="r" fontAlgn="base">
              <a:spcBef>
                <a:spcPct val="0"/>
              </a:spcBef>
              <a:spcAft>
                <a:spcPct val="0"/>
              </a:spcAft>
              <a:defRPr/>
            </a:pPr>
            <a:fld id="{7A6F4EA2-70A1-4AA4-820D-98A88F7CFD2B}" type="slidenum">
              <a:rPr lang="en-US" smtClean="0"/>
              <a:pPr algn="r" fontAlgn="base">
                <a:spcBef>
                  <a:spcPct val="0"/>
                </a:spcBef>
                <a:spcAft>
                  <a:spcPct val="0"/>
                </a:spcAft>
                <a:defRPr/>
              </a:pPr>
              <a:t>23</a:t>
            </a:fld>
            <a:endParaRPr lang="en-US" smtClean="0"/>
          </a:p>
        </p:txBody>
      </p:sp>
    </p:spTree>
    <p:extLst>
      <p:ext uri="{BB962C8B-B14F-4D97-AF65-F5344CB8AC3E}">
        <p14:creationId xmlns:p14="http://schemas.microsoft.com/office/powerpoint/2010/main" val="408546464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p:cNvSpPr>
            <a:spLocks noGrp="1" noRot="1" noChangeAspect="1" noTextEdit="1"/>
          </p:cNvSpPr>
          <p:nvPr>
            <p:ph type="sldImg"/>
          </p:nvPr>
        </p:nvSpPr>
        <p:spPr bwMode="auto">
          <a:noFill/>
          <a:ln>
            <a:solidFill>
              <a:srgbClr val="000000"/>
            </a:solidFill>
            <a:miter lim="800000"/>
            <a:headEnd/>
            <a:tailEnd/>
          </a:ln>
        </p:spPr>
      </p:sp>
      <p:sp>
        <p:nvSpPr>
          <p:cNvPr id="5120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ms-MY" smtClean="0"/>
          </a:p>
        </p:txBody>
      </p:sp>
      <p:sp>
        <p:nvSpPr>
          <p:cNvPr id="46084" name="Slide Number Placeholder 3"/>
          <p:cNvSpPr>
            <a:spLocks noGrp="1"/>
          </p:cNvSpPr>
          <p:nvPr>
            <p:ph type="sldNum" sz="quarter" idx="5"/>
          </p:nvPr>
        </p:nvSpPr>
        <p:spPr bwMode="auto">
          <a:extLst/>
        </p:spPr>
        <p:txBody>
          <a:bodyPr wrap="square" numCol="1" anchorCtr="0" compatLnSpc="1">
            <a:prstTxWarp prst="textNoShape">
              <a:avLst/>
            </a:prstTxWarp>
          </a:bodyPr>
          <a:lstStyle>
            <a:lvl1pPr algn="l" rtl="0">
              <a:defRPr>
                <a:solidFill>
                  <a:schemeClr val="tx1"/>
                </a:solidFill>
                <a:latin typeface="Calibri" pitchFamily="34" charset="0"/>
              </a:defRPr>
            </a:lvl1pPr>
            <a:lvl2pPr marL="742950" indent="-285750" algn="l" rtl="0">
              <a:defRPr>
                <a:solidFill>
                  <a:schemeClr val="tx1"/>
                </a:solidFill>
                <a:latin typeface="Calibri" pitchFamily="34" charset="0"/>
              </a:defRPr>
            </a:lvl2pPr>
            <a:lvl3pPr marL="1143000" indent="-228600" algn="l" rtl="0">
              <a:defRPr>
                <a:solidFill>
                  <a:schemeClr val="tx1"/>
                </a:solidFill>
                <a:latin typeface="Calibri" pitchFamily="34" charset="0"/>
              </a:defRPr>
            </a:lvl3pPr>
            <a:lvl4pPr marL="1600200" indent="-228600" algn="l" rtl="0">
              <a:defRPr>
                <a:solidFill>
                  <a:schemeClr val="tx1"/>
                </a:solidFill>
                <a:latin typeface="Calibri" pitchFamily="34" charset="0"/>
              </a:defRPr>
            </a:lvl4pPr>
            <a:lvl5pPr marL="2057400" indent="-228600" algn="l" rtl="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lgn="r" fontAlgn="base">
              <a:spcBef>
                <a:spcPct val="0"/>
              </a:spcBef>
              <a:spcAft>
                <a:spcPct val="0"/>
              </a:spcAft>
              <a:defRPr/>
            </a:pPr>
            <a:fld id="{7A6F4EA2-70A1-4AA4-820D-98A88F7CFD2B}" type="slidenum">
              <a:rPr lang="en-US" smtClean="0"/>
              <a:pPr algn="r" fontAlgn="base">
                <a:spcBef>
                  <a:spcPct val="0"/>
                </a:spcBef>
                <a:spcAft>
                  <a:spcPct val="0"/>
                </a:spcAft>
                <a:defRPr/>
              </a:pPr>
              <a:t>24</a:t>
            </a:fld>
            <a:endParaRPr lang="en-US" smtClean="0"/>
          </a:p>
        </p:txBody>
      </p:sp>
    </p:spTree>
    <p:extLst>
      <p:ext uri="{BB962C8B-B14F-4D97-AF65-F5344CB8AC3E}">
        <p14:creationId xmlns:p14="http://schemas.microsoft.com/office/powerpoint/2010/main" val="408546464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p:cNvSpPr>
            <a:spLocks noGrp="1" noRot="1" noChangeAspect="1" noTextEdit="1"/>
          </p:cNvSpPr>
          <p:nvPr>
            <p:ph type="sldImg"/>
          </p:nvPr>
        </p:nvSpPr>
        <p:spPr bwMode="auto">
          <a:noFill/>
          <a:ln>
            <a:solidFill>
              <a:srgbClr val="000000"/>
            </a:solidFill>
            <a:miter lim="800000"/>
            <a:headEnd/>
            <a:tailEnd/>
          </a:ln>
        </p:spPr>
      </p:sp>
      <p:sp>
        <p:nvSpPr>
          <p:cNvPr id="5325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ms-MY" smtClean="0"/>
          </a:p>
        </p:txBody>
      </p:sp>
      <p:sp>
        <p:nvSpPr>
          <p:cNvPr id="48132" name="Slide Number Placeholder 3"/>
          <p:cNvSpPr>
            <a:spLocks noGrp="1"/>
          </p:cNvSpPr>
          <p:nvPr>
            <p:ph type="sldNum" sz="quarter" idx="5"/>
          </p:nvPr>
        </p:nvSpPr>
        <p:spPr bwMode="auto">
          <a:extLst/>
        </p:spPr>
        <p:txBody>
          <a:bodyPr wrap="square" numCol="1" anchorCtr="0" compatLnSpc="1">
            <a:prstTxWarp prst="textNoShape">
              <a:avLst/>
            </a:prstTxWarp>
          </a:bodyPr>
          <a:lstStyle>
            <a:lvl1pPr algn="l" rtl="0">
              <a:defRPr>
                <a:solidFill>
                  <a:schemeClr val="tx1"/>
                </a:solidFill>
                <a:latin typeface="Calibri" pitchFamily="34" charset="0"/>
              </a:defRPr>
            </a:lvl1pPr>
            <a:lvl2pPr marL="742950" indent="-285750" algn="l" rtl="0">
              <a:defRPr>
                <a:solidFill>
                  <a:schemeClr val="tx1"/>
                </a:solidFill>
                <a:latin typeface="Calibri" pitchFamily="34" charset="0"/>
              </a:defRPr>
            </a:lvl2pPr>
            <a:lvl3pPr marL="1143000" indent="-228600" algn="l" rtl="0">
              <a:defRPr>
                <a:solidFill>
                  <a:schemeClr val="tx1"/>
                </a:solidFill>
                <a:latin typeface="Calibri" pitchFamily="34" charset="0"/>
              </a:defRPr>
            </a:lvl3pPr>
            <a:lvl4pPr marL="1600200" indent="-228600" algn="l" rtl="0">
              <a:defRPr>
                <a:solidFill>
                  <a:schemeClr val="tx1"/>
                </a:solidFill>
                <a:latin typeface="Calibri" pitchFamily="34" charset="0"/>
              </a:defRPr>
            </a:lvl4pPr>
            <a:lvl5pPr marL="2057400" indent="-228600" algn="l" rtl="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lgn="r" fontAlgn="base">
              <a:spcBef>
                <a:spcPct val="0"/>
              </a:spcBef>
              <a:spcAft>
                <a:spcPct val="0"/>
              </a:spcAft>
              <a:defRPr/>
            </a:pPr>
            <a:fld id="{E03EB3EF-CE1D-47D2-BB56-326486E3B175}" type="slidenum">
              <a:rPr lang="en-US" smtClean="0"/>
              <a:pPr algn="r" fontAlgn="base">
                <a:spcBef>
                  <a:spcPct val="0"/>
                </a:spcBef>
                <a:spcAft>
                  <a:spcPct val="0"/>
                </a:spcAft>
                <a:defRPr/>
              </a:pPr>
              <a:t>25</a:t>
            </a:fld>
            <a:endParaRPr lang="en-US" smtClean="0"/>
          </a:p>
        </p:txBody>
      </p:sp>
    </p:spTree>
    <p:extLst>
      <p:ext uri="{BB962C8B-B14F-4D97-AF65-F5344CB8AC3E}">
        <p14:creationId xmlns:p14="http://schemas.microsoft.com/office/powerpoint/2010/main" val="63739638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Image Placeholder 1"/>
          <p:cNvSpPr>
            <a:spLocks noGrp="1" noRot="1" noChangeAspect="1" noTextEdit="1"/>
          </p:cNvSpPr>
          <p:nvPr>
            <p:ph type="sldImg"/>
          </p:nvPr>
        </p:nvSpPr>
        <p:spPr bwMode="auto">
          <a:noFill/>
          <a:ln>
            <a:solidFill>
              <a:srgbClr val="000000"/>
            </a:solidFill>
            <a:miter lim="800000"/>
            <a:headEnd/>
            <a:tailEnd/>
          </a:ln>
        </p:spPr>
      </p:sp>
      <p:sp>
        <p:nvSpPr>
          <p:cNvPr id="4813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ms-MY" smtClean="0"/>
          </a:p>
        </p:txBody>
      </p:sp>
      <p:sp>
        <p:nvSpPr>
          <p:cNvPr id="43012" name="Slide Number Placeholder 3"/>
          <p:cNvSpPr>
            <a:spLocks noGrp="1"/>
          </p:cNvSpPr>
          <p:nvPr>
            <p:ph type="sldNum" sz="quarter" idx="5"/>
          </p:nvPr>
        </p:nvSpPr>
        <p:spPr bwMode="auto">
          <a:extLst/>
        </p:spPr>
        <p:txBody>
          <a:bodyPr wrap="square" numCol="1" anchorCtr="0" compatLnSpc="1">
            <a:prstTxWarp prst="textNoShape">
              <a:avLst/>
            </a:prstTxWarp>
          </a:bodyPr>
          <a:lstStyle>
            <a:lvl1pPr algn="l" rtl="0">
              <a:defRPr>
                <a:solidFill>
                  <a:schemeClr val="tx1"/>
                </a:solidFill>
                <a:latin typeface="Calibri" pitchFamily="34" charset="0"/>
              </a:defRPr>
            </a:lvl1pPr>
            <a:lvl2pPr marL="742950" indent="-285750" algn="l" rtl="0">
              <a:defRPr>
                <a:solidFill>
                  <a:schemeClr val="tx1"/>
                </a:solidFill>
                <a:latin typeface="Calibri" pitchFamily="34" charset="0"/>
              </a:defRPr>
            </a:lvl2pPr>
            <a:lvl3pPr marL="1143000" indent="-228600" algn="l" rtl="0">
              <a:defRPr>
                <a:solidFill>
                  <a:schemeClr val="tx1"/>
                </a:solidFill>
                <a:latin typeface="Calibri" pitchFamily="34" charset="0"/>
              </a:defRPr>
            </a:lvl3pPr>
            <a:lvl4pPr marL="1600200" indent="-228600" algn="l" rtl="0">
              <a:defRPr>
                <a:solidFill>
                  <a:schemeClr val="tx1"/>
                </a:solidFill>
                <a:latin typeface="Calibri" pitchFamily="34" charset="0"/>
              </a:defRPr>
            </a:lvl4pPr>
            <a:lvl5pPr marL="2057400" indent="-228600" algn="l" rtl="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lgn="r" fontAlgn="base">
              <a:spcBef>
                <a:spcPct val="0"/>
              </a:spcBef>
              <a:spcAft>
                <a:spcPct val="0"/>
              </a:spcAft>
              <a:defRPr/>
            </a:pPr>
            <a:fld id="{552631FC-C55F-4525-922B-1887A5741AB7}" type="slidenum">
              <a:rPr lang="en-US" smtClean="0"/>
              <a:pPr algn="r" fontAlgn="base">
                <a:spcBef>
                  <a:spcPct val="0"/>
                </a:spcBef>
                <a:spcAft>
                  <a:spcPct val="0"/>
                </a:spcAft>
                <a:defRPr/>
              </a:pPr>
              <a:t>27</a:t>
            </a:fld>
            <a:endParaRPr lang="en-US" smtClean="0"/>
          </a:p>
        </p:txBody>
      </p:sp>
    </p:spTree>
    <p:extLst>
      <p:ext uri="{BB962C8B-B14F-4D97-AF65-F5344CB8AC3E}">
        <p14:creationId xmlns:p14="http://schemas.microsoft.com/office/powerpoint/2010/main" val="213587296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Image Placeholder 1"/>
          <p:cNvSpPr>
            <a:spLocks noGrp="1" noRot="1" noChangeAspect="1" noTextEdit="1"/>
          </p:cNvSpPr>
          <p:nvPr>
            <p:ph type="sldImg"/>
          </p:nvPr>
        </p:nvSpPr>
        <p:spPr bwMode="auto">
          <a:noFill/>
          <a:ln>
            <a:solidFill>
              <a:srgbClr val="000000"/>
            </a:solidFill>
            <a:miter lim="800000"/>
            <a:headEnd/>
            <a:tailEnd/>
          </a:ln>
        </p:spPr>
      </p:sp>
      <p:sp>
        <p:nvSpPr>
          <p:cNvPr id="4813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ms-MY" smtClean="0"/>
          </a:p>
        </p:txBody>
      </p:sp>
      <p:sp>
        <p:nvSpPr>
          <p:cNvPr id="43012" name="Slide Number Placeholder 3"/>
          <p:cNvSpPr>
            <a:spLocks noGrp="1"/>
          </p:cNvSpPr>
          <p:nvPr>
            <p:ph type="sldNum" sz="quarter" idx="5"/>
          </p:nvPr>
        </p:nvSpPr>
        <p:spPr bwMode="auto">
          <a:extLst/>
        </p:spPr>
        <p:txBody>
          <a:bodyPr wrap="square" numCol="1" anchorCtr="0" compatLnSpc="1">
            <a:prstTxWarp prst="textNoShape">
              <a:avLst/>
            </a:prstTxWarp>
          </a:bodyPr>
          <a:lstStyle>
            <a:lvl1pPr algn="l" rtl="0">
              <a:defRPr>
                <a:solidFill>
                  <a:schemeClr val="tx1"/>
                </a:solidFill>
                <a:latin typeface="Calibri" pitchFamily="34" charset="0"/>
              </a:defRPr>
            </a:lvl1pPr>
            <a:lvl2pPr marL="742950" indent="-285750" algn="l" rtl="0">
              <a:defRPr>
                <a:solidFill>
                  <a:schemeClr val="tx1"/>
                </a:solidFill>
                <a:latin typeface="Calibri" pitchFamily="34" charset="0"/>
              </a:defRPr>
            </a:lvl2pPr>
            <a:lvl3pPr marL="1143000" indent="-228600" algn="l" rtl="0">
              <a:defRPr>
                <a:solidFill>
                  <a:schemeClr val="tx1"/>
                </a:solidFill>
                <a:latin typeface="Calibri" pitchFamily="34" charset="0"/>
              </a:defRPr>
            </a:lvl3pPr>
            <a:lvl4pPr marL="1600200" indent="-228600" algn="l" rtl="0">
              <a:defRPr>
                <a:solidFill>
                  <a:schemeClr val="tx1"/>
                </a:solidFill>
                <a:latin typeface="Calibri" pitchFamily="34" charset="0"/>
              </a:defRPr>
            </a:lvl4pPr>
            <a:lvl5pPr marL="2057400" indent="-228600" algn="l" rtl="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lgn="r" fontAlgn="base">
              <a:spcBef>
                <a:spcPct val="0"/>
              </a:spcBef>
              <a:spcAft>
                <a:spcPct val="0"/>
              </a:spcAft>
              <a:defRPr/>
            </a:pPr>
            <a:fld id="{552631FC-C55F-4525-922B-1887A5741AB7}" type="slidenum">
              <a:rPr lang="en-US" smtClean="0"/>
              <a:pPr algn="r" fontAlgn="base">
                <a:spcBef>
                  <a:spcPct val="0"/>
                </a:spcBef>
                <a:spcAft>
                  <a:spcPct val="0"/>
                </a:spcAft>
                <a:defRPr/>
              </a:pPr>
              <a:t>28</a:t>
            </a:fld>
            <a:endParaRPr lang="en-US" smtClean="0"/>
          </a:p>
        </p:txBody>
      </p:sp>
    </p:spTree>
    <p:extLst>
      <p:ext uri="{BB962C8B-B14F-4D97-AF65-F5344CB8AC3E}">
        <p14:creationId xmlns:p14="http://schemas.microsoft.com/office/powerpoint/2010/main" val="56329550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Image Placeholder 1"/>
          <p:cNvSpPr>
            <a:spLocks noGrp="1" noRot="1" noChangeAspect="1" noTextEdit="1"/>
          </p:cNvSpPr>
          <p:nvPr>
            <p:ph type="sldImg"/>
          </p:nvPr>
        </p:nvSpPr>
        <p:spPr bwMode="auto">
          <a:noFill/>
          <a:ln>
            <a:solidFill>
              <a:srgbClr val="000000"/>
            </a:solidFill>
            <a:miter lim="800000"/>
            <a:headEnd/>
            <a:tailEnd/>
          </a:ln>
        </p:spPr>
      </p:sp>
      <p:sp>
        <p:nvSpPr>
          <p:cNvPr id="4813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ms-MY" smtClean="0"/>
          </a:p>
        </p:txBody>
      </p:sp>
      <p:sp>
        <p:nvSpPr>
          <p:cNvPr id="43012" name="Slide Number Placeholder 3"/>
          <p:cNvSpPr>
            <a:spLocks noGrp="1"/>
          </p:cNvSpPr>
          <p:nvPr>
            <p:ph type="sldNum" sz="quarter" idx="5"/>
          </p:nvPr>
        </p:nvSpPr>
        <p:spPr bwMode="auto">
          <a:extLst/>
        </p:spPr>
        <p:txBody>
          <a:bodyPr wrap="square" numCol="1" anchorCtr="0" compatLnSpc="1">
            <a:prstTxWarp prst="textNoShape">
              <a:avLst/>
            </a:prstTxWarp>
          </a:bodyPr>
          <a:lstStyle>
            <a:lvl1pPr algn="l" rtl="0">
              <a:defRPr>
                <a:solidFill>
                  <a:schemeClr val="tx1"/>
                </a:solidFill>
                <a:latin typeface="Calibri" pitchFamily="34" charset="0"/>
              </a:defRPr>
            </a:lvl1pPr>
            <a:lvl2pPr marL="742950" indent="-285750" algn="l" rtl="0">
              <a:defRPr>
                <a:solidFill>
                  <a:schemeClr val="tx1"/>
                </a:solidFill>
                <a:latin typeface="Calibri" pitchFamily="34" charset="0"/>
              </a:defRPr>
            </a:lvl2pPr>
            <a:lvl3pPr marL="1143000" indent="-228600" algn="l" rtl="0">
              <a:defRPr>
                <a:solidFill>
                  <a:schemeClr val="tx1"/>
                </a:solidFill>
                <a:latin typeface="Calibri" pitchFamily="34" charset="0"/>
              </a:defRPr>
            </a:lvl3pPr>
            <a:lvl4pPr marL="1600200" indent="-228600" algn="l" rtl="0">
              <a:defRPr>
                <a:solidFill>
                  <a:schemeClr val="tx1"/>
                </a:solidFill>
                <a:latin typeface="Calibri" pitchFamily="34" charset="0"/>
              </a:defRPr>
            </a:lvl4pPr>
            <a:lvl5pPr marL="2057400" indent="-228600" algn="l" rtl="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lgn="r" fontAlgn="base">
              <a:spcBef>
                <a:spcPct val="0"/>
              </a:spcBef>
              <a:spcAft>
                <a:spcPct val="0"/>
              </a:spcAft>
              <a:defRPr/>
            </a:pPr>
            <a:fld id="{552631FC-C55F-4525-922B-1887A5741AB7}" type="slidenum">
              <a:rPr lang="en-US" smtClean="0"/>
              <a:pPr algn="r" fontAlgn="base">
                <a:spcBef>
                  <a:spcPct val="0"/>
                </a:spcBef>
                <a:spcAft>
                  <a:spcPct val="0"/>
                </a:spcAft>
                <a:defRPr/>
              </a:pPr>
              <a:t>29</a:t>
            </a:fld>
            <a:endParaRPr lang="en-US" smtClean="0"/>
          </a:p>
        </p:txBody>
      </p:sp>
    </p:spTree>
    <p:extLst>
      <p:ext uri="{BB962C8B-B14F-4D97-AF65-F5344CB8AC3E}">
        <p14:creationId xmlns:p14="http://schemas.microsoft.com/office/powerpoint/2010/main" val="250187580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Image Placeholder 1"/>
          <p:cNvSpPr>
            <a:spLocks noGrp="1" noRot="1" noChangeAspect="1" noTextEdit="1"/>
          </p:cNvSpPr>
          <p:nvPr>
            <p:ph type="sldImg"/>
          </p:nvPr>
        </p:nvSpPr>
        <p:spPr bwMode="auto">
          <a:noFill/>
          <a:ln>
            <a:solidFill>
              <a:srgbClr val="000000"/>
            </a:solidFill>
            <a:miter lim="800000"/>
            <a:headEnd/>
            <a:tailEnd/>
          </a:ln>
        </p:spPr>
      </p:sp>
      <p:sp>
        <p:nvSpPr>
          <p:cNvPr id="4813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ms-MY" smtClean="0"/>
          </a:p>
        </p:txBody>
      </p:sp>
      <p:sp>
        <p:nvSpPr>
          <p:cNvPr id="43012" name="Slide Number Placeholder 3"/>
          <p:cNvSpPr>
            <a:spLocks noGrp="1"/>
          </p:cNvSpPr>
          <p:nvPr>
            <p:ph type="sldNum" sz="quarter" idx="5"/>
          </p:nvPr>
        </p:nvSpPr>
        <p:spPr bwMode="auto">
          <a:extLst/>
        </p:spPr>
        <p:txBody>
          <a:bodyPr wrap="square" numCol="1" anchorCtr="0" compatLnSpc="1">
            <a:prstTxWarp prst="textNoShape">
              <a:avLst/>
            </a:prstTxWarp>
          </a:bodyPr>
          <a:lstStyle>
            <a:lvl1pPr algn="l" rtl="0">
              <a:defRPr>
                <a:solidFill>
                  <a:schemeClr val="tx1"/>
                </a:solidFill>
                <a:latin typeface="Calibri" pitchFamily="34" charset="0"/>
              </a:defRPr>
            </a:lvl1pPr>
            <a:lvl2pPr marL="742950" indent="-285750" algn="l" rtl="0">
              <a:defRPr>
                <a:solidFill>
                  <a:schemeClr val="tx1"/>
                </a:solidFill>
                <a:latin typeface="Calibri" pitchFamily="34" charset="0"/>
              </a:defRPr>
            </a:lvl2pPr>
            <a:lvl3pPr marL="1143000" indent="-228600" algn="l" rtl="0">
              <a:defRPr>
                <a:solidFill>
                  <a:schemeClr val="tx1"/>
                </a:solidFill>
                <a:latin typeface="Calibri" pitchFamily="34" charset="0"/>
              </a:defRPr>
            </a:lvl3pPr>
            <a:lvl4pPr marL="1600200" indent="-228600" algn="l" rtl="0">
              <a:defRPr>
                <a:solidFill>
                  <a:schemeClr val="tx1"/>
                </a:solidFill>
                <a:latin typeface="Calibri" pitchFamily="34" charset="0"/>
              </a:defRPr>
            </a:lvl4pPr>
            <a:lvl5pPr marL="2057400" indent="-228600" algn="l" rtl="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lgn="r" fontAlgn="base">
              <a:spcBef>
                <a:spcPct val="0"/>
              </a:spcBef>
              <a:spcAft>
                <a:spcPct val="0"/>
              </a:spcAft>
              <a:defRPr/>
            </a:pPr>
            <a:fld id="{552631FC-C55F-4525-922B-1887A5741AB7}" type="slidenum">
              <a:rPr lang="en-US" smtClean="0"/>
              <a:pPr algn="r" fontAlgn="base">
                <a:spcBef>
                  <a:spcPct val="0"/>
                </a:spcBef>
                <a:spcAft>
                  <a:spcPct val="0"/>
                </a:spcAft>
                <a:defRPr/>
              </a:pPr>
              <a:t>30</a:t>
            </a:fld>
            <a:endParaRPr lang="en-US" smtClean="0"/>
          </a:p>
        </p:txBody>
      </p:sp>
    </p:spTree>
    <p:extLst>
      <p:ext uri="{BB962C8B-B14F-4D97-AF65-F5344CB8AC3E}">
        <p14:creationId xmlns:p14="http://schemas.microsoft.com/office/powerpoint/2010/main" val="209073405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Image Placeholder 1"/>
          <p:cNvSpPr>
            <a:spLocks noGrp="1" noRot="1" noChangeAspect="1" noTextEdit="1"/>
          </p:cNvSpPr>
          <p:nvPr>
            <p:ph type="sldImg"/>
          </p:nvPr>
        </p:nvSpPr>
        <p:spPr bwMode="auto">
          <a:noFill/>
          <a:ln>
            <a:solidFill>
              <a:srgbClr val="000000"/>
            </a:solidFill>
            <a:miter lim="800000"/>
            <a:headEnd/>
            <a:tailEnd/>
          </a:ln>
        </p:spPr>
      </p:sp>
      <p:sp>
        <p:nvSpPr>
          <p:cNvPr id="4813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ms-MY" smtClean="0"/>
          </a:p>
        </p:txBody>
      </p:sp>
      <p:sp>
        <p:nvSpPr>
          <p:cNvPr id="43012" name="Slide Number Placeholder 3"/>
          <p:cNvSpPr>
            <a:spLocks noGrp="1"/>
          </p:cNvSpPr>
          <p:nvPr>
            <p:ph type="sldNum" sz="quarter" idx="5"/>
          </p:nvPr>
        </p:nvSpPr>
        <p:spPr bwMode="auto">
          <a:extLst/>
        </p:spPr>
        <p:txBody>
          <a:bodyPr wrap="square" numCol="1" anchorCtr="0" compatLnSpc="1">
            <a:prstTxWarp prst="textNoShape">
              <a:avLst/>
            </a:prstTxWarp>
          </a:bodyPr>
          <a:lstStyle>
            <a:lvl1pPr algn="l" rtl="0">
              <a:defRPr>
                <a:solidFill>
                  <a:schemeClr val="tx1"/>
                </a:solidFill>
                <a:latin typeface="Calibri" pitchFamily="34" charset="0"/>
              </a:defRPr>
            </a:lvl1pPr>
            <a:lvl2pPr marL="742950" indent="-285750" algn="l" rtl="0">
              <a:defRPr>
                <a:solidFill>
                  <a:schemeClr val="tx1"/>
                </a:solidFill>
                <a:latin typeface="Calibri" pitchFamily="34" charset="0"/>
              </a:defRPr>
            </a:lvl2pPr>
            <a:lvl3pPr marL="1143000" indent="-228600" algn="l" rtl="0">
              <a:defRPr>
                <a:solidFill>
                  <a:schemeClr val="tx1"/>
                </a:solidFill>
                <a:latin typeface="Calibri" pitchFamily="34" charset="0"/>
              </a:defRPr>
            </a:lvl3pPr>
            <a:lvl4pPr marL="1600200" indent="-228600" algn="l" rtl="0">
              <a:defRPr>
                <a:solidFill>
                  <a:schemeClr val="tx1"/>
                </a:solidFill>
                <a:latin typeface="Calibri" pitchFamily="34" charset="0"/>
              </a:defRPr>
            </a:lvl4pPr>
            <a:lvl5pPr marL="2057400" indent="-228600" algn="l" rtl="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lgn="r" fontAlgn="base">
              <a:spcBef>
                <a:spcPct val="0"/>
              </a:spcBef>
              <a:spcAft>
                <a:spcPct val="0"/>
              </a:spcAft>
              <a:defRPr/>
            </a:pPr>
            <a:fld id="{552631FC-C55F-4525-922B-1887A5741AB7}" type="slidenum">
              <a:rPr lang="en-US" smtClean="0"/>
              <a:pPr algn="r" fontAlgn="base">
                <a:spcBef>
                  <a:spcPct val="0"/>
                </a:spcBef>
                <a:spcAft>
                  <a:spcPct val="0"/>
                </a:spcAft>
                <a:defRPr/>
              </a:pPr>
              <a:t>31</a:t>
            </a:fld>
            <a:endParaRPr lang="en-US" smtClean="0"/>
          </a:p>
        </p:txBody>
      </p:sp>
    </p:spTree>
    <p:extLst>
      <p:ext uri="{BB962C8B-B14F-4D97-AF65-F5344CB8AC3E}">
        <p14:creationId xmlns:p14="http://schemas.microsoft.com/office/powerpoint/2010/main" val="198227763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90" name="Slide Image Placeholder 1"/>
          <p:cNvSpPr>
            <a:spLocks noGrp="1" noRot="1" noChangeAspect="1" noTextEdit="1"/>
          </p:cNvSpPr>
          <p:nvPr>
            <p:ph type="sldImg"/>
          </p:nvPr>
        </p:nvSpPr>
        <p:spPr>
          <a:ln/>
        </p:spPr>
      </p:sp>
      <p:sp>
        <p:nvSpPr>
          <p:cNvPr id="140291" name="Notes Placeholder 2"/>
          <p:cNvSpPr>
            <a:spLocks noGrp="1"/>
          </p:cNvSpPr>
          <p:nvPr>
            <p:ph type="body" idx="1"/>
          </p:nvPr>
        </p:nvSpPr>
        <p:spPr>
          <a:noFill/>
          <a:ln/>
        </p:spPr>
        <p:txBody>
          <a:bodyPr/>
          <a:lstStyle/>
          <a:p>
            <a:endParaRPr lang="tr-TR" smtClean="0"/>
          </a:p>
        </p:txBody>
      </p:sp>
      <p:sp>
        <p:nvSpPr>
          <p:cNvPr id="140292" name="Slide Number Placeholder 3"/>
          <p:cNvSpPr>
            <a:spLocks noGrp="1"/>
          </p:cNvSpPr>
          <p:nvPr>
            <p:ph type="sldNum" sz="quarter" idx="5"/>
          </p:nvPr>
        </p:nvSpPr>
        <p:spPr>
          <a:noFill/>
        </p:spPr>
        <p:txBody>
          <a:bodyPr/>
          <a:lstStyle/>
          <a:p>
            <a:fld id="{1CF09A7B-2583-4056-BB52-411588F16CFC}" type="slidenum">
              <a:rPr lang="en-US" smtClean="0"/>
              <a:pPr/>
              <a:t>3</a:t>
            </a:fld>
            <a:endParaRPr lang="en-US" smtClean="0"/>
          </a:p>
        </p:txBody>
      </p:sp>
    </p:spTree>
    <p:extLst>
      <p:ext uri="{BB962C8B-B14F-4D97-AF65-F5344CB8AC3E}">
        <p14:creationId xmlns:p14="http://schemas.microsoft.com/office/powerpoint/2010/main" val="390070074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Slide Image Placeholder 1"/>
          <p:cNvSpPr>
            <a:spLocks noGrp="1" noRot="1" noChangeAspect="1" noTextEdit="1"/>
          </p:cNvSpPr>
          <p:nvPr>
            <p:ph type="sldImg"/>
          </p:nvPr>
        </p:nvSpPr>
        <p:spPr bwMode="auto">
          <a:noFill/>
          <a:ln>
            <a:solidFill>
              <a:srgbClr val="000000"/>
            </a:solidFill>
            <a:miter lim="800000"/>
            <a:headEnd/>
            <a:tailEnd/>
          </a:ln>
        </p:spPr>
      </p:sp>
      <p:sp>
        <p:nvSpPr>
          <p:cNvPr id="4915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ms-MY" smtClean="0"/>
          </a:p>
        </p:txBody>
      </p:sp>
      <p:sp>
        <p:nvSpPr>
          <p:cNvPr id="44036" name="Slide Number Placeholder 3"/>
          <p:cNvSpPr>
            <a:spLocks noGrp="1"/>
          </p:cNvSpPr>
          <p:nvPr>
            <p:ph type="sldNum" sz="quarter" idx="5"/>
          </p:nvPr>
        </p:nvSpPr>
        <p:spPr bwMode="auto">
          <a:extLst/>
        </p:spPr>
        <p:txBody>
          <a:bodyPr wrap="square" numCol="1" anchorCtr="0" compatLnSpc="1">
            <a:prstTxWarp prst="textNoShape">
              <a:avLst/>
            </a:prstTxWarp>
          </a:bodyPr>
          <a:lstStyle>
            <a:lvl1pPr algn="l" rtl="0">
              <a:defRPr>
                <a:solidFill>
                  <a:schemeClr val="tx1"/>
                </a:solidFill>
                <a:latin typeface="Calibri" pitchFamily="34" charset="0"/>
              </a:defRPr>
            </a:lvl1pPr>
            <a:lvl2pPr marL="742950" indent="-285750" algn="l" rtl="0">
              <a:defRPr>
                <a:solidFill>
                  <a:schemeClr val="tx1"/>
                </a:solidFill>
                <a:latin typeface="Calibri" pitchFamily="34" charset="0"/>
              </a:defRPr>
            </a:lvl2pPr>
            <a:lvl3pPr marL="1143000" indent="-228600" algn="l" rtl="0">
              <a:defRPr>
                <a:solidFill>
                  <a:schemeClr val="tx1"/>
                </a:solidFill>
                <a:latin typeface="Calibri" pitchFamily="34" charset="0"/>
              </a:defRPr>
            </a:lvl3pPr>
            <a:lvl4pPr marL="1600200" indent="-228600" algn="l" rtl="0">
              <a:defRPr>
                <a:solidFill>
                  <a:schemeClr val="tx1"/>
                </a:solidFill>
                <a:latin typeface="Calibri" pitchFamily="34" charset="0"/>
              </a:defRPr>
            </a:lvl4pPr>
            <a:lvl5pPr marL="2057400" indent="-228600" algn="l" rtl="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lgn="r" fontAlgn="base">
              <a:spcBef>
                <a:spcPct val="0"/>
              </a:spcBef>
              <a:spcAft>
                <a:spcPct val="0"/>
              </a:spcAft>
              <a:defRPr/>
            </a:pPr>
            <a:fld id="{5F95E195-915E-40EC-9F62-4B12DF679709}" type="slidenum">
              <a:rPr lang="en-US" smtClean="0"/>
              <a:pPr algn="r" fontAlgn="base">
                <a:spcBef>
                  <a:spcPct val="0"/>
                </a:spcBef>
                <a:spcAft>
                  <a:spcPct val="0"/>
                </a:spcAft>
                <a:defRPr/>
              </a:pPr>
              <a:t>32</a:t>
            </a:fld>
            <a:endParaRPr lang="en-US" smtClean="0"/>
          </a:p>
        </p:txBody>
      </p:sp>
    </p:spTree>
    <p:extLst>
      <p:ext uri="{BB962C8B-B14F-4D97-AF65-F5344CB8AC3E}">
        <p14:creationId xmlns:p14="http://schemas.microsoft.com/office/powerpoint/2010/main" val="24221565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p:cNvSpPr>
            <a:spLocks noGrp="1" noRot="1" noChangeAspect="1" noTextEdit="1"/>
          </p:cNvSpPr>
          <p:nvPr>
            <p:ph type="sldImg"/>
          </p:nvPr>
        </p:nvSpPr>
        <p:spPr bwMode="auto">
          <a:noFill/>
          <a:ln>
            <a:solidFill>
              <a:srgbClr val="000000"/>
            </a:solidFill>
            <a:miter lim="800000"/>
            <a:headEnd/>
            <a:tailEnd/>
          </a:ln>
        </p:spPr>
      </p:sp>
      <p:sp>
        <p:nvSpPr>
          <p:cNvPr id="5427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ms-MY" smtClean="0"/>
          </a:p>
        </p:txBody>
      </p:sp>
      <p:sp>
        <p:nvSpPr>
          <p:cNvPr id="49156" name="Slide Number Placeholder 3"/>
          <p:cNvSpPr>
            <a:spLocks noGrp="1"/>
          </p:cNvSpPr>
          <p:nvPr>
            <p:ph type="sldNum" sz="quarter" idx="5"/>
          </p:nvPr>
        </p:nvSpPr>
        <p:spPr bwMode="auto">
          <a:extLst/>
        </p:spPr>
        <p:txBody>
          <a:bodyPr wrap="square" numCol="1" anchorCtr="0" compatLnSpc="1">
            <a:prstTxWarp prst="textNoShape">
              <a:avLst/>
            </a:prstTxWarp>
          </a:bodyPr>
          <a:lstStyle>
            <a:lvl1pPr algn="l" rtl="0">
              <a:defRPr>
                <a:solidFill>
                  <a:schemeClr val="tx1"/>
                </a:solidFill>
                <a:latin typeface="Calibri" pitchFamily="34" charset="0"/>
              </a:defRPr>
            </a:lvl1pPr>
            <a:lvl2pPr marL="742950" indent="-285750" algn="l" rtl="0">
              <a:defRPr>
                <a:solidFill>
                  <a:schemeClr val="tx1"/>
                </a:solidFill>
                <a:latin typeface="Calibri" pitchFamily="34" charset="0"/>
              </a:defRPr>
            </a:lvl2pPr>
            <a:lvl3pPr marL="1143000" indent="-228600" algn="l" rtl="0">
              <a:defRPr>
                <a:solidFill>
                  <a:schemeClr val="tx1"/>
                </a:solidFill>
                <a:latin typeface="Calibri" pitchFamily="34" charset="0"/>
              </a:defRPr>
            </a:lvl3pPr>
            <a:lvl4pPr marL="1600200" indent="-228600" algn="l" rtl="0">
              <a:defRPr>
                <a:solidFill>
                  <a:schemeClr val="tx1"/>
                </a:solidFill>
                <a:latin typeface="Calibri" pitchFamily="34" charset="0"/>
              </a:defRPr>
            </a:lvl4pPr>
            <a:lvl5pPr marL="2057400" indent="-228600" algn="l" rtl="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lgn="r" fontAlgn="base">
              <a:spcBef>
                <a:spcPct val="0"/>
              </a:spcBef>
              <a:spcAft>
                <a:spcPct val="0"/>
              </a:spcAft>
              <a:defRPr/>
            </a:pPr>
            <a:fld id="{7AD19E82-0C5E-492A-9271-59EA25BAB44D}" type="slidenum">
              <a:rPr lang="en-US" smtClean="0"/>
              <a:pPr algn="r" fontAlgn="base">
                <a:spcBef>
                  <a:spcPct val="0"/>
                </a:spcBef>
                <a:spcAft>
                  <a:spcPct val="0"/>
                </a:spcAft>
                <a:defRPr/>
              </a:pPr>
              <a:t>33</a:t>
            </a:fld>
            <a:endParaRPr lang="en-US" smtClean="0"/>
          </a:p>
        </p:txBody>
      </p:sp>
    </p:spTree>
    <p:extLst>
      <p:ext uri="{BB962C8B-B14F-4D97-AF65-F5344CB8AC3E}">
        <p14:creationId xmlns:p14="http://schemas.microsoft.com/office/powerpoint/2010/main" val="190467667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p:cNvSpPr>
            <a:spLocks noGrp="1" noRot="1" noChangeAspect="1" noTextEdit="1"/>
          </p:cNvSpPr>
          <p:nvPr>
            <p:ph type="sldImg"/>
          </p:nvPr>
        </p:nvSpPr>
        <p:spPr bwMode="auto">
          <a:noFill/>
          <a:ln>
            <a:solidFill>
              <a:srgbClr val="000000"/>
            </a:solidFill>
            <a:miter lim="800000"/>
            <a:headEnd/>
            <a:tailEnd/>
          </a:ln>
        </p:spPr>
      </p:sp>
      <p:sp>
        <p:nvSpPr>
          <p:cNvPr id="5427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ms-MY" smtClean="0"/>
          </a:p>
        </p:txBody>
      </p:sp>
      <p:sp>
        <p:nvSpPr>
          <p:cNvPr id="49156" name="Slide Number Placeholder 3"/>
          <p:cNvSpPr>
            <a:spLocks noGrp="1"/>
          </p:cNvSpPr>
          <p:nvPr>
            <p:ph type="sldNum" sz="quarter" idx="5"/>
          </p:nvPr>
        </p:nvSpPr>
        <p:spPr bwMode="auto">
          <a:extLst/>
        </p:spPr>
        <p:txBody>
          <a:bodyPr wrap="square" numCol="1" anchorCtr="0" compatLnSpc="1">
            <a:prstTxWarp prst="textNoShape">
              <a:avLst/>
            </a:prstTxWarp>
          </a:bodyPr>
          <a:lstStyle>
            <a:lvl1pPr algn="l" rtl="0">
              <a:defRPr>
                <a:solidFill>
                  <a:schemeClr val="tx1"/>
                </a:solidFill>
                <a:latin typeface="Calibri" pitchFamily="34" charset="0"/>
              </a:defRPr>
            </a:lvl1pPr>
            <a:lvl2pPr marL="742950" indent="-285750" algn="l" rtl="0">
              <a:defRPr>
                <a:solidFill>
                  <a:schemeClr val="tx1"/>
                </a:solidFill>
                <a:latin typeface="Calibri" pitchFamily="34" charset="0"/>
              </a:defRPr>
            </a:lvl2pPr>
            <a:lvl3pPr marL="1143000" indent="-228600" algn="l" rtl="0">
              <a:defRPr>
                <a:solidFill>
                  <a:schemeClr val="tx1"/>
                </a:solidFill>
                <a:latin typeface="Calibri" pitchFamily="34" charset="0"/>
              </a:defRPr>
            </a:lvl3pPr>
            <a:lvl4pPr marL="1600200" indent="-228600" algn="l" rtl="0">
              <a:defRPr>
                <a:solidFill>
                  <a:schemeClr val="tx1"/>
                </a:solidFill>
                <a:latin typeface="Calibri" pitchFamily="34" charset="0"/>
              </a:defRPr>
            </a:lvl4pPr>
            <a:lvl5pPr marL="2057400" indent="-228600" algn="l" rtl="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lgn="r" fontAlgn="base">
              <a:spcBef>
                <a:spcPct val="0"/>
              </a:spcBef>
              <a:spcAft>
                <a:spcPct val="0"/>
              </a:spcAft>
              <a:defRPr/>
            </a:pPr>
            <a:fld id="{7AD19E82-0C5E-492A-9271-59EA25BAB44D}" type="slidenum">
              <a:rPr lang="en-US" smtClean="0"/>
              <a:pPr algn="r" fontAlgn="base">
                <a:spcBef>
                  <a:spcPct val="0"/>
                </a:spcBef>
                <a:spcAft>
                  <a:spcPct val="0"/>
                </a:spcAft>
                <a:defRPr/>
              </a:pPr>
              <a:t>34</a:t>
            </a:fld>
            <a:endParaRPr lang="en-US" smtClean="0"/>
          </a:p>
        </p:txBody>
      </p:sp>
    </p:spTree>
    <p:extLst>
      <p:ext uri="{BB962C8B-B14F-4D97-AF65-F5344CB8AC3E}">
        <p14:creationId xmlns:p14="http://schemas.microsoft.com/office/powerpoint/2010/main" val="303075550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p:cNvSpPr>
            <a:spLocks noGrp="1" noRot="1" noChangeAspect="1" noTextEdit="1"/>
          </p:cNvSpPr>
          <p:nvPr>
            <p:ph type="sldImg"/>
          </p:nvPr>
        </p:nvSpPr>
        <p:spPr bwMode="auto">
          <a:noFill/>
          <a:ln>
            <a:solidFill>
              <a:srgbClr val="000000"/>
            </a:solidFill>
            <a:miter lim="800000"/>
            <a:headEnd/>
            <a:tailEnd/>
          </a:ln>
        </p:spPr>
      </p:sp>
      <p:sp>
        <p:nvSpPr>
          <p:cNvPr id="5632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ms-MY" smtClean="0"/>
          </a:p>
        </p:txBody>
      </p:sp>
      <p:sp>
        <p:nvSpPr>
          <p:cNvPr id="51204" name="Slide Number Placeholder 3"/>
          <p:cNvSpPr>
            <a:spLocks noGrp="1"/>
          </p:cNvSpPr>
          <p:nvPr>
            <p:ph type="sldNum" sz="quarter" idx="5"/>
          </p:nvPr>
        </p:nvSpPr>
        <p:spPr bwMode="auto">
          <a:extLst/>
        </p:spPr>
        <p:txBody>
          <a:bodyPr wrap="square" numCol="1" anchorCtr="0" compatLnSpc="1">
            <a:prstTxWarp prst="textNoShape">
              <a:avLst/>
            </a:prstTxWarp>
          </a:bodyPr>
          <a:lstStyle>
            <a:lvl1pPr algn="l" rtl="0">
              <a:defRPr>
                <a:solidFill>
                  <a:schemeClr val="tx1"/>
                </a:solidFill>
                <a:latin typeface="Calibri" pitchFamily="34" charset="0"/>
              </a:defRPr>
            </a:lvl1pPr>
            <a:lvl2pPr marL="742950" indent="-285750" algn="l" rtl="0">
              <a:defRPr>
                <a:solidFill>
                  <a:schemeClr val="tx1"/>
                </a:solidFill>
                <a:latin typeface="Calibri" pitchFamily="34" charset="0"/>
              </a:defRPr>
            </a:lvl2pPr>
            <a:lvl3pPr marL="1143000" indent="-228600" algn="l" rtl="0">
              <a:defRPr>
                <a:solidFill>
                  <a:schemeClr val="tx1"/>
                </a:solidFill>
                <a:latin typeface="Calibri" pitchFamily="34" charset="0"/>
              </a:defRPr>
            </a:lvl3pPr>
            <a:lvl4pPr marL="1600200" indent="-228600" algn="l" rtl="0">
              <a:defRPr>
                <a:solidFill>
                  <a:schemeClr val="tx1"/>
                </a:solidFill>
                <a:latin typeface="Calibri" pitchFamily="34" charset="0"/>
              </a:defRPr>
            </a:lvl4pPr>
            <a:lvl5pPr marL="2057400" indent="-228600" algn="l" rtl="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lgn="r" fontAlgn="base">
              <a:spcBef>
                <a:spcPct val="0"/>
              </a:spcBef>
              <a:spcAft>
                <a:spcPct val="0"/>
              </a:spcAft>
              <a:defRPr/>
            </a:pPr>
            <a:fld id="{0C3AED90-83F7-41A1-A13C-B11CE19EFE8F}" type="slidenum">
              <a:rPr lang="en-US" smtClean="0"/>
              <a:pPr algn="r" fontAlgn="base">
                <a:spcBef>
                  <a:spcPct val="0"/>
                </a:spcBef>
                <a:spcAft>
                  <a:spcPct val="0"/>
                </a:spcAft>
                <a:defRPr/>
              </a:pPr>
              <a:t>36</a:t>
            </a:fld>
            <a:endParaRPr lang="en-US" smtClean="0"/>
          </a:p>
        </p:txBody>
      </p:sp>
    </p:spTree>
    <p:extLst>
      <p:ext uri="{BB962C8B-B14F-4D97-AF65-F5344CB8AC3E}">
        <p14:creationId xmlns:p14="http://schemas.microsoft.com/office/powerpoint/2010/main" val="405395535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1490" name="Slide Image Placeholder 1"/>
          <p:cNvSpPr>
            <a:spLocks noGrp="1" noRot="1" noChangeAspect="1" noTextEdit="1"/>
          </p:cNvSpPr>
          <p:nvPr>
            <p:ph type="sldImg"/>
          </p:nvPr>
        </p:nvSpPr>
        <p:spPr>
          <a:ln/>
        </p:spPr>
      </p:sp>
      <p:sp>
        <p:nvSpPr>
          <p:cNvPr id="191491" name="Notes Placeholder 2"/>
          <p:cNvSpPr>
            <a:spLocks noGrp="1"/>
          </p:cNvSpPr>
          <p:nvPr>
            <p:ph type="body" idx="1"/>
          </p:nvPr>
        </p:nvSpPr>
        <p:spPr>
          <a:noFill/>
          <a:ln/>
        </p:spPr>
        <p:txBody>
          <a:bodyPr/>
          <a:lstStyle/>
          <a:p>
            <a:endParaRPr lang="tr-TR" smtClean="0"/>
          </a:p>
        </p:txBody>
      </p:sp>
      <p:sp>
        <p:nvSpPr>
          <p:cNvPr id="191492" name="Slide Number Placeholder 3"/>
          <p:cNvSpPr>
            <a:spLocks noGrp="1"/>
          </p:cNvSpPr>
          <p:nvPr>
            <p:ph type="sldNum" sz="quarter" idx="5"/>
          </p:nvPr>
        </p:nvSpPr>
        <p:spPr>
          <a:noFill/>
        </p:spPr>
        <p:txBody>
          <a:bodyPr/>
          <a:lstStyle/>
          <a:p>
            <a:fld id="{2BDEE064-7A45-4375-B088-DEE7BD69D979}" type="slidenum">
              <a:rPr lang="en-US" smtClean="0"/>
              <a:pPr/>
              <a:t>37</a:t>
            </a:fld>
            <a:endParaRPr lang="en-US" smtClean="0"/>
          </a:p>
        </p:txBody>
      </p:sp>
    </p:spTree>
    <p:extLst>
      <p:ext uri="{BB962C8B-B14F-4D97-AF65-F5344CB8AC3E}">
        <p14:creationId xmlns:p14="http://schemas.microsoft.com/office/powerpoint/2010/main" val="226313208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Slide Image Placeholder 1"/>
          <p:cNvSpPr>
            <a:spLocks noGrp="1" noRot="1" noChangeAspect="1" noTextEdit="1"/>
          </p:cNvSpPr>
          <p:nvPr>
            <p:ph type="sldImg"/>
          </p:nvPr>
        </p:nvSpPr>
        <p:spPr>
          <a:ln/>
        </p:spPr>
      </p:sp>
      <p:sp>
        <p:nvSpPr>
          <p:cNvPr id="121859" name="Notes Placeholder 2"/>
          <p:cNvSpPr>
            <a:spLocks noGrp="1"/>
          </p:cNvSpPr>
          <p:nvPr>
            <p:ph type="body" idx="1"/>
          </p:nvPr>
        </p:nvSpPr>
        <p:spPr>
          <a:noFill/>
          <a:ln/>
        </p:spPr>
        <p:txBody>
          <a:bodyPr/>
          <a:lstStyle/>
          <a:p>
            <a:r>
              <a:rPr lang="en-US" dirty="0" smtClean="0"/>
              <a:t>One way to illustrate how the muscle control process works is as follows: two buckets - one for the dopamine system and one for the acetylcholine system - balanced on either end of a seesaw (figure 5). This depicts the situation at rest when the dopamine and acetylcholine systems are balanced. When you decide to move, your brain understands the movement you want to make and it sends out a balance of dopamine and acetylcholine messages to keep that movement smooth. </a:t>
            </a:r>
          </a:p>
        </p:txBody>
      </p:sp>
      <p:sp>
        <p:nvSpPr>
          <p:cNvPr id="121860" name="Slide Number Placeholder 3"/>
          <p:cNvSpPr>
            <a:spLocks noGrp="1"/>
          </p:cNvSpPr>
          <p:nvPr>
            <p:ph type="sldNum" sz="quarter" idx="5"/>
          </p:nvPr>
        </p:nvSpPr>
        <p:spPr>
          <a:noFill/>
        </p:spPr>
        <p:txBody>
          <a:bodyPr/>
          <a:lstStyle/>
          <a:p>
            <a:fld id="{7348A270-4FD0-4A06-943C-FEFBF2910A6B}" type="slidenum">
              <a:rPr lang="en-US" smtClean="0"/>
              <a:pPr/>
              <a:t>4</a:t>
            </a:fld>
            <a:endParaRPr lang="en-US" smtClean="0"/>
          </a:p>
        </p:txBody>
      </p:sp>
    </p:spTree>
    <p:extLst>
      <p:ext uri="{BB962C8B-B14F-4D97-AF65-F5344CB8AC3E}">
        <p14:creationId xmlns:p14="http://schemas.microsoft.com/office/powerpoint/2010/main" val="321171020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Slide Image Placeholder 1"/>
          <p:cNvSpPr>
            <a:spLocks noGrp="1" noRot="1" noChangeAspect="1" noTextEdit="1"/>
          </p:cNvSpPr>
          <p:nvPr>
            <p:ph type="sldImg"/>
          </p:nvPr>
        </p:nvSpPr>
        <p:spPr>
          <a:ln/>
        </p:spPr>
      </p:sp>
      <p:sp>
        <p:nvSpPr>
          <p:cNvPr id="144387" name="Notes Placeholder 2"/>
          <p:cNvSpPr>
            <a:spLocks noGrp="1"/>
          </p:cNvSpPr>
          <p:nvPr>
            <p:ph type="body" idx="1"/>
          </p:nvPr>
        </p:nvSpPr>
        <p:spPr>
          <a:noFill/>
          <a:ln/>
        </p:spPr>
        <p:txBody>
          <a:bodyPr/>
          <a:lstStyle/>
          <a:p>
            <a:endParaRPr lang="tr-TR" smtClean="0"/>
          </a:p>
        </p:txBody>
      </p:sp>
      <p:sp>
        <p:nvSpPr>
          <p:cNvPr id="144388" name="Slide Number Placeholder 3"/>
          <p:cNvSpPr>
            <a:spLocks noGrp="1"/>
          </p:cNvSpPr>
          <p:nvPr>
            <p:ph type="sldNum" sz="quarter" idx="5"/>
          </p:nvPr>
        </p:nvSpPr>
        <p:spPr>
          <a:noFill/>
        </p:spPr>
        <p:txBody>
          <a:bodyPr/>
          <a:lstStyle/>
          <a:p>
            <a:fld id="{3C3BB6A1-E2C4-4F36-AC0A-48BADF14EBC8}" type="slidenum">
              <a:rPr lang="en-US" smtClean="0"/>
              <a:pPr/>
              <a:t>5</a:t>
            </a:fld>
            <a:endParaRPr lang="en-US" smtClean="0"/>
          </a:p>
        </p:txBody>
      </p:sp>
    </p:spTree>
    <p:extLst>
      <p:ext uri="{BB962C8B-B14F-4D97-AF65-F5344CB8AC3E}">
        <p14:creationId xmlns:p14="http://schemas.microsoft.com/office/powerpoint/2010/main" val="308107773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8" name="Slide Image Placeholder 1"/>
          <p:cNvSpPr>
            <a:spLocks noGrp="1" noRot="1" noChangeAspect="1" noTextEdit="1"/>
          </p:cNvSpPr>
          <p:nvPr>
            <p:ph type="sldImg"/>
          </p:nvPr>
        </p:nvSpPr>
        <p:spPr>
          <a:ln/>
        </p:spPr>
      </p:sp>
      <p:sp>
        <p:nvSpPr>
          <p:cNvPr id="132099" name="Notes Placeholder 2"/>
          <p:cNvSpPr>
            <a:spLocks noGrp="1"/>
          </p:cNvSpPr>
          <p:nvPr>
            <p:ph type="body" idx="1"/>
          </p:nvPr>
        </p:nvSpPr>
        <p:spPr>
          <a:noFill/>
          <a:ln/>
        </p:spPr>
        <p:txBody>
          <a:bodyPr/>
          <a:lstStyle/>
          <a:p>
            <a:endParaRPr lang="tr-TR" smtClean="0"/>
          </a:p>
        </p:txBody>
      </p:sp>
      <p:sp>
        <p:nvSpPr>
          <p:cNvPr id="132100" name="Slide Number Placeholder 3"/>
          <p:cNvSpPr>
            <a:spLocks noGrp="1"/>
          </p:cNvSpPr>
          <p:nvPr>
            <p:ph type="sldNum" sz="quarter" idx="5"/>
          </p:nvPr>
        </p:nvSpPr>
        <p:spPr>
          <a:noFill/>
        </p:spPr>
        <p:txBody>
          <a:bodyPr/>
          <a:lstStyle/>
          <a:p>
            <a:fld id="{8AB3D8A7-E35A-49EA-B21E-00D1CDD7C728}" type="slidenum">
              <a:rPr lang="en-US" smtClean="0"/>
              <a:pPr/>
              <a:t>6</a:t>
            </a:fld>
            <a:endParaRPr lang="en-US" smtClean="0"/>
          </a:p>
        </p:txBody>
      </p:sp>
    </p:spTree>
    <p:extLst>
      <p:ext uri="{BB962C8B-B14F-4D97-AF65-F5344CB8AC3E}">
        <p14:creationId xmlns:p14="http://schemas.microsoft.com/office/powerpoint/2010/main" val="111732387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p:cNvSpPr>
            <a:spLocks noGrp="1" noRot="1" noChangeAspect="1" noTextEdit="1"/>
          </p:cNvSpPr>
          <p:nvPr>
            <p:ph type="sldImg"/>
          </p:nvPr>
        </p:nvSpPr>
        <p:spPr bwMode="auto">
          <a:noFill/>
          <a:ln>
            <a:solidFill>
              <a:srgbClr val="000000"/>
            </a:solidFill>
            <a:miter lim="800000"/>
            <a:headEnd/>
            <a:tailEnd/>
          </a:ln>
        </p:spPr>
      </p:sp>
      <p:sp>
        <p:nvSpPr>
          <p:cNvPr id="3584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ms-MY" smtClean="0"/>
          </a:p>
        </p:txBody>
      </p:sp>
      <p:sp>
        <p:nvSpPr>
          <p:cNvPr id="28676" name="Slide Number Placeholder 3"/>
          <p:cNvSpPr>
            <a:spLocks noGrp="1"/>
          </p:cNvSpPr>
          <p:nvPr>
            <p:ph type="sldNum" sz="quarter" idx="5"/>
          </p:nvPr>
        </p:nvSpPr>
        <p:spPr bwMode="auto">
          <a:extLst/>
        </p:spPr>
        <p:txBody>
          <a:bodyPr wrap="square" numCol="1" anchorCtr="0" compatLnSpc="1">
            <a:prstTxWarp prst="textNoShape">
              <a:avLst/>
            </a:prstTxWarp>
          </a:bodyPr>
          <a:lstStyle>
            <a:lvl1pPr algn="l" rtl="0">
              <a:defRPr>
                <a:solidFill>
                  <a:schemeClr val="tx1"/>
                </a:solidFill>
                <a:latin typeface="Calibri" pitchFamily="34" charset="0"/>
              </a:defRPr>
            </a:lvl1pPr>
            <a:lvl2pPr marL="742950" indent="-285750" algn="l" rtl="0">
              <a:defRPr>
                <a:solidFill>
                  <a:schemeClr val="tx1"/>
                </a:solidFill>
                <a:latin typeface="Calibri" pitchFamily="34" charset="0"/>
              </a:defRPr>
            </a:lvl2pPr>
            <a:lvl3pPr marL="1143000" indent="-228600" algn="l" rtl="0">
              <a:defRPr>
                <a:solidFill>
                  <a:schemeClr val="tx1"/>
                </a:solidFill>
                <a:latin typeface="Calibri" pitchFamily="34" charset="0"/>
              </a:defRPr>
            </a:lvl3pPr>
            <a:lvl4pPr marL="1600200" indent="-228600" algn="l" rtl="0">
              <a:defRPr>
                <a:solidFill>
                  <a:schemeClr val="tx1"/>
                </a:solidFill>
                <a:latin typeface="Calibri" pitchFamily="34" charset="0"/>
              </a:defRPr>
            </a:lvl4pPr>
            <a:lvl5pPr marL="2057400" indent="-228600" algn="l" rtl="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lgn="r" fontAlgn="base">
              <a:spcBef>
                <a:spcPct val="0"/>
              </a:spcBef>
              <a:spcAft>
                <a:spcPct val="0"/>
              </a:spcAft>
              <a:defRPr/>
            </a:pPr>
            <a:fld id="{38D34777-9FE1-40C2-834C-121FED1C6022}" type="slidenum">
              <a:rPr lang="en-US" smtClean="0"/>
              <a:pPr algn="r" fontAlgn="base">
                <a:spcBef>
                  <a:spcPct val="0"/>
                </a:spcBef>
                <a:spcAft>
                  <a:spcPct val="0"/>
                </a:spcAft>
                <a:defRPr/>
              </a:pPr>
              <a:t>8</a:t>
            </a:fld>
            <a:endParaRPr lang="en-US" smtClean="0"/>
          </a:p>
        </p:txBody>
      </p:sp>
    </p:spTree>
    <p:extLst>
      <p:ext uri="{BB962C8B-B14F-4D97-AF65-F5344CB8AC3E}">
        <p14:creationId xmlns:p14="http://schemas.microsoft.com/office/powerpoint/2010/main" val="340131275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Slide Image Placeholder 1"/>
          <p:cNvSpPr>
            <a:spLocks noGrp="1" noRot="1" noChangeAspect="1" noTextEdit="1"/>
          </p:cNvSpPr>
          <p:nvPr>
            <p:ph type="sldImg"/>
          </p:nvPr>
        </p:nvSpPr>
        <p:spPr>
          <a:ln/>
        </p:spPr>
      </p:sp>
      <p:sp>
        <p:nvSpPr>
          <p:cNvPr id="130051" name="Notes Placeholder 2"/>
          <p:cNvSpPr>
            <a:spLocks noGrp="1"/>
          </p:cNvSpPr>
          <p:nvPr>
            <p:ph type="body" idx="1"/>
          </p:nvPr>
        </p:nvSpPr>
        <p:spPr>
          <a:noFill/>
          <a:ln/>
        </p:spPr>
        <p:txBody>
          <a:bodyPr/>
          <a:lstStyle/>
          <a:p>
            <a:endParaRPr lang="tr-TR" smtClean="0"/>
          </a:p>
        </p:txBody>
      </p:sp>
      <p:sp>
        <p:nvSpPr>
          <p:cNvPr id="130052" name="Slide Number Placeholder 3"/>
          <p:cNvSpPr>
            <a:spLocks noGrp="1"/>
          </p:cNvSpPr>
          <p:nvPr>
            <p:ph type="sldNum" sz="quarter" idx="5"/>
          </p:nvPr>
        </p:nvSpPr>
        <p:spPr>
          <a:noFill/>
        </p:spPr>
        <p:txBody>
          <a:bodyPr/>
          <a:lstStyle/>
          <a:p>
            <a:fld id="{2A391A0B-1CE8-4C0D-BC65-76EE3661B457}" type="slidenum">
              <a:rPr lang="en-US" smtClean="0"/>
              <a:pPr/>
              <a:t>10</a:t>
            </a:fld>
            <a:endParaRPr lang="en-US" smtClean="0"/>
          </a:p>
        </p:txBody>
      </p:sp>
    </p:spTree>
    <p:extLst>
      <p:ext uri="{BB962C8B-B14F-4D97-AF65-F5344CB8AC3E}">
        <p14:creationId xmlns:p14="http://schemas.microsoft.com/office/powerpoint/2010/main" val="341496546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Slide Image Placeholder 1"/>
          <p:cNvSpPr>
            <a:spLocks noGrp="1" noRot="1" noChangeAspect="1" noTextEdit="1"/>
          </p:cNvSpPr>
          <p:nvPr>
            <p:ph type="sldImg"/>
          </p:nvPr>
        </p:nvSpPr>
        <p:spPr bwMode="auto">
          <a:noFill/>
          <a:ln>
            <a:solidFill>
              <a:srgbClr val="000000"/>
            </a:solidFill>
            <a:miter lim="800000"/>
            <a:headEnd/>
            <a:tailEnd/>
          </a:ln>
        </p:spPr>
      </p:sp>
      <p:sp>
        <p:nvSpPr>
          <p:cNvPr id="3891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ms-MY" smtClean="0"/>
          </a:p>
        </p:txBody>
      </p:sp>
      <p:sp>
        <p:nvSpPr>
          <p:cNvPr id="33796" name="Slide Number Placeholder 3"/>
          <p:cNvSpPr>
            <a:spLocks noGrp="1"/>
          </p:cNvSpPr>
          <p:nvPr>
            <p:ph type="sldNum" sz="quarter" idx="5"/>
          </p:nvPr>
        </p:nvSpPr>
        <p:spPr bwMode="auto">
          <a:extLst/>
        </p:spPr>
        <p:txBody>
          <a:bodyPr wrap="square" numCol="1" anchorCtr="0" compatLnSpc="1">
            <a:prstTxWarp prst="textNoShape">
              <a:avLst/>
            </a:prstTxWarp>
          </a:bodyPr>
          <a:lstStyle>
            <a:lvl1pPr algn="l" rtl="0">
              <a:defRPr>
                <a:solidFill>
                  <a:schemeClr val="tx1"/>
                </a:solidFill>
                <a:latin typeface="Calibri" pitchFamily="34" charset="0"/>
              </a:defRPr>
            </a:lvl1pPr>
            <a:lvl2pPr marL="742950" indent="-285750" algn="l" rtl="0">
              <a:defRPr>
                <a:solidFill>
                  <a:schemeClr val="tx1"/>
                </a:solidFill>
                <a:latin typeface="Calibri" pitchFamily="34" charset="0"/>
              </a:defRPr>
            </a:lvl2pPr>
            <a:lvl3pPr marL="1143000" indent="-228600" algn="l" rtl="0">
              <a:defRPr>
                <a:solidFill>
                  <a:schemeClr val="tx1"/>
                </a:solidFill>
                <a:latin typeface="Calibri" pitchFamily="34" charset="0"/>
              </a:defRPr>
            </a:lvl3pPr>
            <a:lvl4pPr marL="1600200" indent="-228600" algn="l" rtl="0">
              <a:defRPr>
                <a:solidFill>
                  <a:schemeClr val="tx1"/>
                </a:solidFill>
                <a:latin typeface="Calibri" pitchFamily="34" charset="0"/>
              </a:defRPr>
            </a:lvl4pPr>
            <a:lvl5pPr marL="2057400" indent="-228600" algn="l" rtl="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lgn="r" fontAlgn="base">
              <a:spcBef>
                <a:spcPct val="0"/>
              </a:spcBef>
              <a:spcAft>
                <a:spcPct val="0"/>
              </a:spcAft>
              <a:defRPr/>
            </a:pPr>
            <a:fld id="{BB4D1C86-5D02-4AFE-A4D9-919075A3B936}" type="slidenum">
              <a:rPr lang="en-US" smtClean="0"/>
              <a:pPr algn="r" fontAlgn="base">
                <a:spcBef>
                  <a:spcPct val="0"/>
                </a:spcBef>
                <a:spcAft>
                  <a:spcPct val="0"/>
                </a:spcAft>
                <a:defRPr/>
              </a:pPr>
              <a:t>14</a:t>
            </a:fld>
            <a:endParaRPr lang="en-US" smtClean="0"/>
          </a:p>
        </p:txBody>
      </p:sp>
    </p:spTree>
    <p:extLst>
      <p:ext uri="{BB962C8B-B14F-4D97-AF65-F5344CB8AC3E}">
        <p14:creationId xmlns:p14="http://schemas.microsoft.com/office/powerpoint/2010/main" val="52417991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F323D8BF-BCB1-4FD5-BCEE-870EF5B5A987}" type="slidenum">
              <a:rPr lang="en-US" altLang="en-US"/>
              <a:pPr/>
              <a:t>16</a:t>
            </a:fld>
            <a:endParaRPr lang="en-US" altLang="en-US"/>
          </a:p>
        </p:txBody>
      </p:sp>
      <p:sp>
        <p:nvSpPr>
          <p:cNvPr id="64514" name="Rectangle 2"/>
          <p:cNvSpPr>
            <a:spLocks noGrp="1" noRot="1" noChangeAspect="1" noChangeArrowheads="1" noTextEdit="1"/>
          </p:cNvSpPr>
          <p:nvPr>
            <p:ph type="sldImg"/>
          </p:nvPr>
        </p:nvSpPr>
        <p:spPr>
          <a:ln/>
        </p:spPr>
      </p:sp>
      <p:sp>
        <p:nvSpPr>
          <p:cNvPr id="64517" name="Text Box 5"/>
          <p:cNvSpPr txBox="1">
            <a:spLocks noChangeArrowheads="1"/>
          </p:cNvSpPr>
          <p:nvPr/>
        </p:nvSpPr>
        <p:spPr bwMode="auto">
          <a:xfrm>
            <a:off x="381000" y="4724400"/>
            <a:ext cx="6096000" cy="4108450"/>
          </a:xfrm>
          <a:prstGeom prst="rect">
            <a:avLst/>
          </a:prstGeom>
          <a:noFill/>
          <a:ln w="9525">
            <a:noFill/>
            <a:miter lim="800000"/>
            <a:headEnd/>
            <a:tailEnd/>
          </a:ln>
          <a:effectLst/>
        </p:spPr>
        <p:txBody>
          <a:bodyPr>
            <a:spAutoFit/>
          </a:bodyPr>
          <a:lstStyle/>
          <a:p>
            <a:r>
              <a:rPr lang="en-US" altLang="en-US" sz="1200">
                <a:solidFill>
                  <a:srgbClr val="000000"/>
                </a:solidFill>
                <a:latin typeface="Times" charset="0"/>
                <a:cs typeface="Times" charset="0"/>
              </a:rPr>
              <a:t>Levodopa is actively transported across the gut barrier and the blood-brain barrier via the large neutral amino acid carrier. It is believed to be subsequently taken up by the presynaptic nigral neuron, where it is converted into dopamine and can then be released in a physiologic fashion into the synaptic cleft. </a:t>
            </a:r>
          </a:p>
          <a:p>
            <a:endParaRPr lang="en-US" altLang="en-US" sz="1200">
              <a:solidFill>
                <a:srgbClr val="000000"/>
              </a:solidFill>
              <a:latin typeface="Times" charset="0"/>
              <a:cs typeface="Times" charset="0"/>
            </a:endParaRPr>
          </a:p>
          <a:p>
            <a:r>
              <a:rPr lang="en-US" altLang="en-US" sz="1200">
                <a:solidFill>
                  <a:srgbClr val="000000"/>
                </a:solidFill>
                <a:latin typeface="Times" charset="0"/>
                <a:cs typeface="Times" charset="0"/>
              </a:rPr>
              <a:t>When levodopa is administered along with other dietary amino acids, competition will exist for transport across both the gut and the blood-brain barriers.  This is the primary reason why administration with food is generally not advised, since levodopa will not be fully absorbed when administered in this fashion. </a:t>
            </a:r>
          </a:p>
          <a:p>
            <a:endParaRPr lang="en-US" altLang="en-US" sz="1200">
              <a:solidFill>
                <a:srgbClr val="000000"/>
              </a:solidFill>
              <a:latin typeface="Times" charset="0"/>
              <a:cs typeface="Times" charset="0"/>
            </a:endParaRPr>
          </a:p>
          <a:p>
            <a:r>
              <a:rPr lang="en-US" altLang="en-US" sz="1200">
                <a:solidFill>
                  <a:srgbClr val="000000"/>
                </a:solidFill>
                <a:latin typeface="Times" charset="0"/>
                <a:cs typeface="Times" charset="0"/>
              </a:rPr>
              <a:t>In the peripheral circulation, levodopa is rapidly decarboxylated into dopamine, where it is then quickly degraded. Dopamine itself does not cross the blood-brain barrier, and can stimulate the area postrema, causing significant nausea and vomiting. In the early days of levodopa therapy, many patients had considerable difficulty tolerating levodopa because of its emesis-producing characteristics.  A few years after levodopa was brought into clinical practice, a decarboxylase inhibitor was developed which prevents peripheral degradation of dopamine, thereby enabling a much larger percentage of levodopa to actually cross the blood-brain barrier into the central compartment.  There are a number of decarboxylase inhibitors available around the world, the two most common being carbidopa in the United States and benserazide in Europe and elsewhere. With a decarboxylase inhibitor, the drug is rapidly absorbed into the brain, usually 30 to 45 minutes after oral ingestion, and once in the central nervous system the drug has a half-life of about 60 to 90 minutes.</a:t>
            </a:r>
            <a:endParaRPr lang="en-US" altLang="en-US">
              <a:solidFill>
                <a:srgbClr val="000000"/>
              </a:solidFill>
              <a:latin typeface="Times" charset="0"/>
              <a:cs typeface="Times" charset="0"/>
            </a:endParaRPr>
          </a:p>
        </p:txBody>
      </p:sp>
    </p:spTree>
    <p:extLst>
      <p:ext uri="{BB962C8B-B14F-4D97-AF65-F5344CB8AC3E}">
        <p14:creationId xmlns:p14="http://schemas.microsoft.com/office/powerpoint/2010/main" val="118190398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E6762565-1346-44D3-B5F5-53EA6B61A842}" type="datetimeFigureOut">
              <a:rPr lang="en-US"/>
              <a:pPr>
                <a:defRPr/>
              </a:pPr>
              <a:t>1/16/2019</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21962881-5457-44EB-A576-842B16A7F5B5}"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1D5D926A-7654-4665-9881-5BA93DB665EF}" type="datetimeFigureOut">
              <a:rPr lang="en-US"/>
              <a:pPr>
                <a:defRPr/>
              </a:pPr>
              <a:t>1/16/2019</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F98E4B98-B4F9-4182-97F1-A0DBDBDEEB53}"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5AD1093F-92FB-499D-9FB0-ED9FB71D8EE9}" type="datetimeFigureOut">
              <a:rPr lang="en-US"/>
              <a:pPr>
                <a:defRPr/>
              </a:pPr>
              <a:t>1/16/2019</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913D56AE-B7DA-41CF-9131-906205533EFF}"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C96C4E5D-90D6-48C2-AC41-C9D50E02DDD1}" type="datetimeFigureOut">
              <a:rPr lang="en-US"/>
              <a:pPr>
                <a:defRPr/>
              </a:pPr>
              <a:t>1/16/2019</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805E1AB4-C0CF-4E54-A346-5B1A21DF023E}"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033222F9-8AEF-46E0-93EF-F1B84E122AB5}" type="datetimeFigureOut">
              <a:rPr lang="en-US"/>
              <a:pPr>
                <a:defRPr/>
              </a:pPr>
              <a:t>1/16/2019</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F9AF76F8-6125-4856-9F05-E7D2A58910DF}"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B742BF88-4DAA-4F35-ACF6-367F1AA91855}" type="datetimeFigureOut">
              <a:rPr lang="en-US"/>
              <a:pPr>
                <a:defRPr/>
              </a:pPr>
              <a:t>1/16/2019</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65C5FE01-14D1-4CAE-9A64-0BF6CDE444E4}"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87C3515F-5E7F-4825-86B7-00663CA29F6B}" type="datetimeFigureOut">
              <a:rPr lang="en-US"/>
              <a:pPr>
                <a:defRPr/>
              </a:pPr>
              <a:t>1/16/2019</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A54ECCFB-6521-46C0-8F57-34AAC93F8E80}"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018AE5F3-1E49-498A-B014-2E37FBA46ED8}" type="datetimeFigureOut">
              <a:rPr lang="en-US"/>
              <a:pPr>
                <a:defRPr/>
              </a:pPr>
              <a:t>1/16/2019</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31BDFF04-3B0E-4010-B89C-1C893C1CF6C8}"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790A8E72-219F-48E9-B73E-F7DB646CCD49}" type="datetimeFigureOut">
              <a:rPr lang="en-US"/>
              <a:pPr>
                <a:defRPr/>
              </a:pPr>
              <a:t>1/16/2019</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805CFE78-75CA-45E1-B4FA-2684C50122EA}"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97E8E394-2F39-4DA0-AED2-5757BABCBD00}" type="datetimeFigureOut">
              <a:rPr lang="en-US"/>
              <a:pPr>
                <a:defRPr/>
              </a:pPr>
              <a:t>1/16/2019</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2C0F415E-87CD-4264-89C6-7BED62986830}"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B9B9987E-52E7-4E59-BD98-3E730BBF4F8D}" type="datetimeFigureOut">
              <a:rPr lang="en-US"/>
              <a:pPr>
                <a:defRPr/>
              </a:pPr>
              <a:t>1/16/2019</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29A33EF4-C4C3-45B5-8704-5C5E7FDA72F4}"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rtl="0" fontAlgn="auto">
              <a:spcBef>
                <a:spcPts val="0"/>
              </a:spcBef>
              <a:spcAft>
                <a:spcPts val="0"/>
              </a:spcAft>
              <a:defRPr sz="1200">
                <a:solidFill>
                  <a:schemeClr val="tx1">
                    <a:tint val="75000"/>
                  </a:schemeClr>
                </a:solidFill>
                <a:latin typeface="+mn-lt"/>
                <a:cs typeface="+mn-cs"/>
              </a:defRPr>
            </a:lvl1pPr>
          </a:lstStyle>
          <a:p>
            <a:pPr>
              <a:defRPr/>
            </a:pPr>
            <a:fld id="{D5DEF7A6-CA7A-423E-86CA-C7B5DE05C47A}" type="datetimeFigureOut">
              <a:rPr lang="en-US"/>
              <a:pPr>
                <a:defRPr/>
              </a:pPr>
              <a:t>1/16/2019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rtl="0" fontAlgn="auto">
              <a:spcBef>
                <a:spcPts val="0"/>
              </a:spcBef>
              <a:spcAft>
                <a:spcPts val="0"/>
              </a:spcAft>
              <a:defRPr sz="1200">
                <a:solidFill>
                  <a:schemeClr val="tx1">
                    <a:tint val="75000"/>
                  </a:schemeClr>
                </a:solidFill>
                <a:latin typeface="+mn-lt"/>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rtl="0" fontAlgn="auto">
              <a:spcBef>
                <a:spcPts val="0"/>
              </a:spcBef>
              <a:spcAft>
                <a:spcPts val="0"/>
              </a:spcAft>
              <a:defRPr sz="1200">
                <a:solidFill>
                  <a:schemeClr val="tx1">
                    <a:tint val="75000"/>
                  </a:schemeClr>
                </a:solidFill>
                <a:latin typeface="+mn-lt"/>
                <a:cs typeface="+mn-cs"/>
              </a:defRPr>
            </a:lvl1pPr>
          </a:lstStyle>
          <a:p>
            <a:pPr>
              <a:defRPr/>
            </a:pPr>
            <a:fld id="{C9133665-9EA0-4372-B2C0-BA062D17C9B9}"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itle 1"/>
          <p:cNvSpPr>
            <a:spLocks noGrp="1"/>
          </p:cNvSpPr>
          <p:nvPr>
            <p:ph type="ctrTitle" idx="4294967295"/>
          </p:nvPr>
        </p:nvSpPr>
        <p:spPr>
          <a:xfrm>
            <a:off x="0" y="2130425"/>
            <a:ext cx="6781800" cy="2136775"/>
          </a:xfrm>
        </p:spPr>
        <p:txBody>
          <a:bodyPr/>
          <a:lstStyle/>
          <a:p>
            <a:pPr eaLnBrk="1" hangingPunct="1"/>
            <a:r>
              <a:rPr lang="en-US" sz="3600" b="1" dirty="0" smtClean="0">
                <a:solidFill>
                  <a:srgbClr val="FF0000"/>
                </a:solidFill>
              </a:rPr>
              <a:t>Parkinson</a:t>
            </a:r>
            <a:r>
              <a:rPr lang="tr-TR" sz="3600" b="1" dirty="0" smtClean="0">
                <a:solidFill>
                  <a:srgbClr val="FF0000"/>
                </a:solidFill>
              </a:rPr>
              <a:t> hastalığı ve tedavisinde kullanılan ilaçlar</a:t>
            </a:r>
            <a:endParaRPr lang="en-US" sz="3600" b="1" dirty="0" smtClean="0">
              <a:solidFill>
                <a:srgbClr val="FF0000"/>
              </a:solidFill>
            </a:endParaRPr>
          </a:p>
        </p:txBody>
      </p:sp>
      <p:pic>
        <p:nvPicPr>
          <p:cNvPr id="2052" name="Picture 5"/>
          <p:cNvPicPr>
            <a:picLocks noChangeAspect="1" noChangeArrowheads="1"/>
          </p:cNvPicPr>
          <p:nvPr/>
        </p:nvPicPr>
        <p:blipFill>
          <a:blip r:embed="rId3" cstate="print"/>
          <a:srcRect/>
          <a:stretch>
            <a:fillRect/>
          </a:stretch>
        </p:blipFill>
        <p:spPr bwMode="auto">
          <a:xfrm>
            <a:off x="6934200" y="762000"/>
            <a:ext cx="2220817" cy="5715000"/>
          </a:xfrm>
          <a:prstGeom prst="rect">
            <a:avLst/>
          </a:prstGeom>
          <a:noFill/>
          <a:ln w="9525">
            <a:noFill/>
            <a:miter lim="800000"/>
            <a:headEnd/>
            <a:tailEnd/>
          </a:ln>
        </p:spPr>
      </p:pic>
      <p:sp>
        <p:nvSpPr>
          <p:cNvPr id="3" name="Metin kutusu 2"/>
          <p:cNvSpPr txBox="1"/>
          <p:nvPr/>
        </p:nvSpPr>
        <p:spPr>
          <a:xfrm>
            <a:off x="3048000" y="4953000"/>
            <a:ext cx="4343400" cy="369332"/>
          </a:xfrm>
          <a:prstGeom prst="rect">
            <a:avLst/>
          </a:prstGeom>
          <a:noFill/>
        </p:spPr>
        <p:txBody>
          <a:bodyPr wrap="square" rtlCol="0">
            <a:spAutoFit/>
          </a:bodyPr>
          <a:lstStyle/>
          <a:p>
            <a:r>
              <a:rPr lang="tr-TR" dirty="0" err="1" smtClean="0"/>
              <a:t>Prof.Dr.A.Tanju</a:t>
            </a:r>
            <a:r>
              <a:rPr lang="tr-TR" dirty="0" smtClean="0"/>
              <a:t> ÖZÇELİKAY</a:t>
            </a:r>
            <a:endParaRPr lang="tr-TR"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43013" name="Picture 5" descr="parkinson"/>
          <p:cNvPicPr>
            <a:picLocks noChangeAspect="1" noChangeArrowheads="1"/>
          </p:cNvPicPr>
          <p:nvPr/>
        </p:nvPicPr>
        <p:blipFill>
          <a:blip r:embed="rId3" cstate="print"/>
          <a:srcRect/>
          <a:stretch>
            <a:fillRect/>
          </a:stretch>
        </p:blipFill>
        <p:spPr bwMode="auto">
          <a:xfrm>
            <a:off x="0" y="0"/>
            <a:ext cx="9144000" cy="6858000"/>
          </a:xfrm>
          <a:prstGeom prst="rect">
            <a:avLst/>
          </a:prstGeom>
          <a:noFill/>
          <a:ln w="9525">
            <a:noFill/>
            <a:miter lim="800000"/>
            <a:headEnd/>
            <a:tailEnd/>
          </a:ln>
        </p:spPr>
      </p:pic>
    </p:spTree>
  </p:cSld>
  <p:clrMapOvr>
    <a:masterClrMapping/>
  </p:clrMapOvr>
  <p:transition>
    <p:split orient="vert" dir="in"/>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nodeType="clickEffect">
                                  <p:stCondLst>
                                    <p:cond delay="0"/>
                                  </p:stCondLst>
                                  <p:childTnLst>
                                    <p:set>
                                      <p:cBhvr>
                                        <p:cTn id="6" dur="1" fill="hold">
                                          <p:stCondLst>
                                            <p:cond delay="0"/>
                                          </p:stCondLst>
                                        </p:cTn>
                                        <p:tgtEl>
                                          <p:spTgt spid="43013"/>
                                        </p:tgtEl>
                                        <p:attrNameLst>
                                          <p:attrName>style.visibility</p:attrName>
                                        </p:attrNameLst>
                                      </p:cBhvr>
                                      <p:to>
                                        <p:strVal val="visible"/>
                                      </p:to>
                                    </p:set>
                                    <p:animEffect transition="in" filter="fade">
                                      <p:cBhvr>
                                        <p:cTn id="7" dur="1000"/>
                                        <p:tgtEl>
                                          <p:spTgt spid="43013"/>
                                        </p:tgtEl>
                                      </p:cBhvr>
                                    </p:animEffect>
                                    <p:anim calcmode="lin" valueType="num">
                                      <p:cBhvr>
                                        <p:cTn id="8" dur="1000" fill="hold"/>
                                        <p:tgtEl>
                                          <p:spTgt spid="43013"/>
                                        </p:tgtEl>
                                        <p:attrNameLst>
                                          <p:attrName>ppt_x</p:attrName>
                                        </p:attrNameLst>
                                      </p:cBhvr>
                                      <p:tavLst>
                                        <p:tav tm="0">
                                          <p:val>
                                            <p:strVal val="#ppt_x"/>
                                          </p:val>
                                        </p:tav>
                                        <p:tav tm="100000">
                                          <p:val>
                                            <p:strVal val="#ppt_x"/>
                                          </p:val>
                                        </p:tav>
                                      </p:tavLst>
                                    </p:anim>
                                    <p:anim calcmode="lin" valueType="num">
                                      <p:cBhvr>
                                        <p:cTn id="9" dur="1000" fill="hold"/>
                                        <p:tgtEl>
                                          <p:spTgt spid="4301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4 Altbilgi Yer Tutucusu"/>
          <p:cNvSpPr>
            <a:spLocks noGrp="1"/>
          </p:cNvSpPr>
          <p:nvPr>
            <p:ph type="ftr" sz="quarter" idx="11"/>
          </p:nvPr>
        </p:nvSpPr>
        <p:spPr/>
        <p:txBody>
          <a:bodyPr/>
          <a:lstStyle/>
          <a:p>
            <a:r>
              <a:rPr lang="en-US"/>
              <a:t>Lahore Medical &amp; Dental College</a:t>
            </a:r>
          </a:p>
        </p:txBody>
      </p:sp>
      <p:sp>
        <p:nvSpPr>
          <p:cNvPr id="5" name="5 Slayt Numarası Yer Tutucusu"/>
          <p:cNvSpPr>
            <a:spLocks noGrp="1"/>
          </p:cNvSpPr>
          <p:nvPr>
            <p:ph type="sldNum" sz="quarter" idx="12"/>
          </p:nvPr>
        </p:nvSpPr>
        <p:spPr/>
        <p:txBody>
          <a:bodyPr/>
          <a:lstStyle/>
          <a:p>
            <a:fld id="{2BAE32A0-BCB0-4872-8F1C-1E52FEFFFB7B}" type="slidenum">
              <a:rPr lang="en-US"/>
              <a:pPr/>
              <a:t>11</a:t>
            </a:fld>
            <a:endParaRPr lang="en-US"/>
          </a:p>
        </p:txBody>
      </p:sp>
      <p:sp>
        <p:nvSpPr>
          <p:cNvPr id="45058" name="Rectangle 2"/>
          <p:cNvSpPr>
            <a:spLocks noGrp="1" noChangeArrowheads="1"/>
          </p:cNvSpPr>
          <p:nvPr>
            <p:ph type="title"/>
          </p:nvPr>
        </p:nvSpPr>
        <p:spPr>
          <a:xfrm>
            <a:off x="457200" y="0"/>
            <a:ext cx="8229600" cy="1143000"/>
          </a:xfrm>
        </p:spPr>
        <p:txBody>
          <a:bodyPr/>
          <a:lstStyle/>
          <a:p>
            <a:r>
              <a:rPr lang="tr-TR" dirty="0" smtClean="0">
                <a:solidFill>
                  <a:srgbClr val="C00000"/>
                </a:solidFill>
              </a:rPr>
              <a:t>Parkinson tedavisinde kullanılan ilaçlar</a:t>
            </a:r>
            <a:r>
              <a:rPr lang="en-US" dirty="0" smtClean="0">
                <a:solidFill>
                  <a:srgbClr val="C00000"/>
                </a:solidFill>
              </a:rPr>
              <a:t>:</a:t>
            </a:r>
            <a:endParaRPr lang="en-US" dirty="0">
              <a:solidFill>
                <a:srgbClr val="C00000"/>
              </a:solidFill>
            </a:endParaRPr>
          </a:p>
        </p:txBody>
      </p:sp>
      <p:sp>
        <p:nvSpPr>
          <p:cNvPr id="45059" name="Rectangle 3"/>
          <p:cNvSpPr>
            <a:spLocks noGrp="1" noChangeArrowheads="1"/>
          </p:cNvSpPr>
          <p:nvPr>
            <p:ph type="body" idx="1"/>
          </p:nvPr>
        </p:nvSpPr>
        <p:spPr>
          <a:xfrm>
            <a:off x="160663" y="1143000"/>
            <a:ext cx="8991600" cy="5257800"/>
          </a:xfrm>
        </p:spPr>
        <p:txBody>
          <a:bodyPr/>
          <a:lstStyle/>
          <a:p>
            <a:r>
              <a:rPr lang="tr-TR" dirty="0" smtClean="0"/>
              <a:t>İlaç tedavisi </a:t>
            </a:r>
            <a:r>
              <a:rPr lang="tr-TR" dirty="0" err="1" smtClean="0"/>
              <a:t>dopaminerjik</a:t>
            </a:r>
            <a:r>
              <a:rPr lang="tr-TR" dirty="0" smtClean="0"/>
              <a:t> ve </a:t>
            </a:r>
            <a:r>
              <a:rPr lang="tr-TR" dirty="0" err="1" smtClean="0"/>
              <a:t>kolinerjik</a:t>
            </a:r>
            <a:r>
              <a:rPr lang="tr-TR" dirty="0" smtClean="0"/>
              <a:t> aktivasyon arasındaki dengeyi tekrar sağlamak amacıyla yapılmaktadır.</a:t>
            </a:r>
            <a:r>
              <a:rPr lang="en-US" dirty="0" smtClean="0"/>
              <a:t> </a:t>
            </a:r>
            <a:endParaRPr lang="tr-TR" dirty="0" smtClean="0"/>
          </a:p>
          <a:p>
            <a:pPr>
              <a:buNone/>
            </a:pPr>
            <a:endParaRPr lang="en-US" dirty="0"/>
          </a:p>
          <a:p>
            <a:pPr lvl="1" algn="ctr"/>
            <a:r>
              <a:rPr lang="tr-TR" sz="3200" dirty="0" smtClean="0"/>
              <a:t>Santral </a:t>
            </a:r>
            <a:r>
              <a:rPr lang="tr-TR" sz="3200" dirty="0" err="1" smtClean="0"/>
              <a:t>dopaminerjik</a:t>
            </a:r>
            <a:r>
              <a:rPr lang="tr-TR" sz="3200" dirty="0" smtClean="0"/>
              <a:t> aktiviteyi artırarak</a:t>
            </a:r>
          </a:p>
          <a:p>
            <a:pPr lvl="1" algn="ctr">
              <a:buNone/>
            </a:pPr>
            <a:r>
              <a:rPr lang="tr-TR" sz="3200" dirty="0" smtClean="0"/>
              <a:t>veya</a:t>
            </a:r>
            <a:endParaRPr lang="en-US" sz="3200" dirty="0"/>
          </a:p>
          <a:p>
            <a:pPr lvl="1" algn="ctr"/>
            <a:r>
              <a:rPr lang="tr-TR" sz="3200" dirty="0" smtClean="0"/>
              <a:t>Santral </a:t>
            </a:r>
            <a:r>
              <a:rPr lang="tr-TR" sz="3200" dirty="0" err="1" smtClean="0"/>
              <a:t>kolinerjik</a:t>
            </a:r>
            <a:r>
              <a:rPr lang="tr-TR" sz="3200" dirty="0" smtClean="0"/>
              <a:t> aktiviteyi azaltarak</a:t>
            </a:r>
            <a:r>
              <a:rPr lang="en-US" sz="3200" dirty="0" smtClean="0"/>
              <a:t> </a:t>
            </a:r>
            <a:endParaRPr lang="tr-TR" sz="3200" dirty="0" smtClean="0"/>
          </a:p>
          <a:p>
            <a:pPr lvl="1" algn="ctr">
              <a:buNone/>
            </a:pPr>
            <a:r>
              <a:rPr lang="tr-TR" sz="3200" dirty="0"/>
              <a:t>v</a:t>
            </a:r>
            <a:r>
              <a:rPr lang="tr-TR" sz="3200" dirty="0" smtClean="0"/>
              <a:t>eya</a:t>
            </a:r>
          </a:p>
          <a:p>
            <a:pPr lvl="1" algn="ctr">
              <a:buNone/>
            </a:pPr>
            <a:r>
              <a:rPr lang="tr-TR" sz="3200" dirty="0" smtClean="0"/>
              <a:t>Her ikisi</a:t>
            </a:r>
          </a:p>
          <a:p>
            <a:pPr lvl="1" algn="ctr">
              <a:buFontTx/>
              <a:buNone/>
            </a:pPr>
            <a:r>
              <a:rPr lang="tr-TR" sz="3200" dirty="0" smtClean="0"/>
              <a:t> </a:t>
            </a:r>
            <a:r>
              <a:rPr lang="en-US" sz="3200" dirty="0" smtClean="0"/>
              <a:t> </a:t>
            </a:r>
            <a:endParaRPr lang="en-US" sz="3200" dirty="0"/>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22" name="Rectangle 2"/>
          <p:cNvSpPr>
            <a:spLocks noGrp="1" noChangeArrowheads="1"/>
          </p:cNvSpPr>
          <p:nvPr>
            <p:ph type="title"/>
          </p:nvPr>
        </p:nvSpPr>
        <p:spPr/>
        <p:txBody>
          <a:bodyPr/>
          <a:lstStyle/>
          <a:p>
            <a:r>
              <a:rPr lang="tr-TR" sz="3600" dirty="0" smtClean="0">
                <a:solidFill>
                  <a:srgbClr val="C00000"/>
                </a:solidFill>
              </a:rPr>
              <a:t>Parkinson tedavisinde kullanılan ilaçların sınıflandırılması</a:t>
            </a:r>
            <a:endParaRPr lang="en-US" sz="3600" dirty="0">
              <a:solidFill>
                <a:srgbClr val="C00000"/>
              </a:solidFill>
            </a:endParaRPr>
          </a:p>
        </p:txBody>
      </p:sp>
      <p:sp>
        <p:nvSpPr>
          <p:cNvPr id="184323" name="Rectangle 3"/>
          <p:cNvSpPr>
            <a:spLocks noGrp="1" noChangeArrowheads="1"/>
          </p:cNvSpPr>
          <p:nvPr>
            <p:ph type="body" idx="1"/>
          </p:nvPr>
        </p:nvSpPr>
        <p:spPr>
          <a:xfrm>
            <a:off x="152400" y="1295400"/>
            <a:ext cx="8534400" cy="4830763"/>
          </a:xfrm>
        </p:spPr>
        <p:txBody>
          <a:bodyPr/>
          <a:lstStyle/>
          <a:p>
            <a:pPr>
              <a:lnSpc>
                <a:spcPct val="90000"/>
              </a:lnSpc>
            </a:pPr>
            <a:r>
              <a:rPr lang="tr-TR" dirty="0" err="1" smtClean="0">
                <a:solidFill>
                  <a:srgbClr val="0033CC"/>
                </a:solidFill>
              </a:rPr>
              <a:t>Dopaminerjik</a:t>
            </a:r>
            <a:r>
              <a:rPr lang="tr-TR" dirty="0" smtClean="0">
                <a:solidFill>
                  <a:srgbClr val="0033CC"/>
                </a:solidFill>
              </a:rPr>
              <a:t> sistem üzerinde etkili olan ilaçlar:</a:t>
            </a:r>
            <a:endParaRPr lang="en-US" dirty="0">
              <a:solidFill>
                <a:srgbClr val="FF0066"/>
              </a:solidFill>
            </a:endParaRPr>
          </a:p>
          <a:p>
            <a:pPr lvl="1">
              <a:lnSpc>
                <a:spcPct val="90000"/>
              </a:lnSpc>
            </a:pPr>
            <a:r>
              <a:rPr lang="en-US" sz="3200" dirty="0" err="1" smtClean="0"/>
              <a:t>Dopamin</a:t>
            </a:r>
            <a:r>
              <a:rPr lang="en-US" sz="3200" dirty="0" smtClean="0"/>
              <a:t> pre</a:t>
            </a:r>
            <a:r>
              <a:rPr lang="tr-TR" sz="3200" dirty="0" err="1" smtClean="0"/>
              <a:t>kürsörü</a:t>
            </a:r>
            <a:r>
              <a:rPr lang="en-US" sz="3200" dirty="0" smtClean="0"/>
              <a:t> </a:t>
            </a:r>
            <a:r>
              <a:rPr lang="en-US" sz="3200" dirty="0"/>
              <a:t>– </a:t>
            </a:r>
            <a:r>
              <a:rPr lang="en-US" sz="3200" i="1" dirty="0"/>
              <a:t>Levodopa (</a:t>
            </a:r>
            <a:r>
              <a:rPr lang="en-US" sz="3200" i="1" dirty="0" err="1"/>
              <a:t>l-dopa</a:t>
            </a:r>
            <a:r>
              <a:rPr lang="en-US" sz="3200" i="1" dirty="0"/>
              <a:t>)</a:t>
            </a:r>
          </a:p>
          <a:p>
            <a:pPr lvl="1">
              <a:lnSpc>
                <a:spcPct val="90000"/>
              </a:lnSpc>
            </a:pPr>
            <a:r>
              <a:rPr lang="en-US" sz="3200" dirty="0" err="1" smtClean="0"/>
              <a:t>Peri</a:t>
            </a:r>
            <a:r>
              <a:rPr lang="tr-TR" sz="3200" dirty="0" smtClean="0"/>
              <a:t>f</a:t>
            </a:r>
            <a:r>
              <a:rPr lang="en-US" sz="3200" dirty="0" err="1" smtClean="0"/>
              <a:t>eral</a:t>
            </a:r>
            <a:r>
              <a:rPr lang="en-US" sz="3200" dirty="0" smtClean="0"/>
              <a:t> de</a:t>
            </a:r>
            <a:r>
              <a:rPr lang="tr-TR" sz="3200" dirty="0" smtClean="0"/>
              <a:t>k</a:t>
            </a:r>
            <a:r>
              <a:rPr lang="en-US" sz="3200" dirty="0" err="1" smtClean="0"/>
              <a:t>arbo</a:t>
            </a:r>
            <a:r>
              <a:rPr lang="tr-TR" sz="3200" dirty="0" err="1" smtClean="0"/>
              <a:t>ksilaz</a:t>
            </a:r>
            <a:r>
              <a:rPr lang="en-US" sz="3200" dirty="0" smtClean="0"/>
              <a:t> </a:t>
            </a:r>
            <a:r>
              <a:rPr lang="en-US" sz="3200" dirty="0" err="1" smtClean="0"/>
              <a:t>inhibi</a:t>
            </a:r>
            <a:r>
              <a:rPr lang="tr-TR" sz="3200" dirty="0" err="1" smtClean="0"/>
              <a:t>törleri</a:t>
            </a:r>
            <a:r>
              <a:rPr lang="en-US" sz="3200" dirty="0" smtClean="0"/>
              <a:t> </a:t>
            </a:r>
            <a:r>
              <a:rPr lang="en-US" sz="3200" dirty="0"/>
              <a:t>– </a:t>
            </a:r>
            <a:r>
              <a:rPr lang="tr-TR" sz="3200" i="1" dirty="0"/>
              <a:t>k</a:t>
            </a:r>
            <a:r>
              <a:rPr lang="en-US" sz="3200" i="1" dirty="0" err="1" smtClean="0"/>
              <a:t>arbidopa</a:t>
            </a:r>
            <a:r>
              <a:rPr lang="tr-TR" sz="3200" i="1" dirty="0" smtClean="0"/>
              <a:t>,</a:t>
            </a:r>
            <a:r>
              <a:rPr lang="en-US" sz="3200" i="1" dirty="0" smtClean="0"/>
              <a:t>  </a:t>
            </a:r>
            <a:r>
              <a:rPr lang="en-US" sz="3200" i="1" dirty="0" err="1" smtClean="0"/>
              <a:t>benserazid</a:t>
            </a:r>
            <a:endParaRPr lang="en-US" sz="3200" i="1" dirty="0"/>
          </a:p>
          <a:p>
            <a:pPr lvl="1">
              <a:lnSpc>
                <a:spcPct val="90000"/>
              </a:lnSpc>
            </a:pPr>
            <a:r>
              <a:rPr lang="en-US" sz="3200" dirty="0" smtClean="0"/>
              <a:t>MAO-B inhibit</a:t>
            </a:r>
            <a:r>
              <a:rPr lang="tr-TR" sz="3200" dirty="0" smtClean="0"/>
              <a:t>ö</a:t>
            </a:r>
            <a:r>
              <a:rPr lang="en-US" sz="3200" dirty="0" smtClean="0"/>
              <a:t>r</a:t>
            </a:r>
            <a:r>
              <a:rPr lang="tr-TR" sz="3200" dirty="0" err="1" smtClean="0"/>
              <a:t>leri</a:t>
            </a:r>
            <a:r>
              <a:rPr lang="en-US" sz="3200" dirty="0" smtClean="0"/>
              <a:t> </a:t>
            </a:r>
            <a:r>
              <a:rPr lang="en-US" sz="3200" dirty="0"/>
              <a:t>– </a:t>
            </a:r>
            <a:r>
              <a:rPr lang="en-US" sz="3200" i="1" dirty="0" err="1"/>
              <a:t>Selegiline</a:t>
            </a:r>
            <a:r>
              <a:rPr lang="en-US" sz="3200" i="1" dirty="0"/>
              <a:t>, </a:t>
            </a:r>
            <a:r>
              <a:rPr lang="en-US" sz="3200" i="1" dirty="0" err="1"/>
              <a:t>Rasagiline</a:t>
            </a:r>
            <a:endParaRPr lang="en-US" sz="3200" i="1" dirty="0"/>
          </a:p>
          <a:p>
            <a:pPr lvl="1">
              <a:lnSpc>
                <a:spcPct val="90000"/>
              </a:lnSpc>
            </a:pPr>
            <a:r>
              <a:rPr lang="en-US" sz="3200" dirty="0"/>
              <a:t>COMT </a:t>
            </a:r>
            <a:r>
              <a:rPr lang="en-US" sz="3200" dirty="0" smtClean="0"/>
              <a:t>inhibit</a:t>
            </a:r>
            <a:r>
              <a:rPr lang="tr-TR" sz="3200" dirty="0" err="1" smtClean="0"/>
              <a:t>örleri</a:t>
            </a:r>
            <a:r>
              <a:rPr lang="en-US" sz="3200" dirty="0" smtClean="0"/>
              <a:t> </a:t>
            </a:r>
            <a:r>
              <a:rPr lang="en-US" sz="3200" dirty="0"/>
              <a:t>– </a:t>
            </a:r>
            <a:r>
              <a:rPr lang="en-US" sz="3200" i="1" dirty="0" err="1"/>
              <a:t>Entacapone</a:t>
            </a:r>
            <a:r>
              <a:rPr lang="en-US" sz="3200" i="1" dirty="0"/>
              <a:t>, </a:t>
            </a:r>
            <a:r>
              <a:rPr lang="en-US" sz="3200" i="1" dirty="0" err="1" smtClean="0"/>
              <a:t>Tolcapone</a:t>
            </a:r>
            <a:endParaRPr lang="tr-TR" sz="3200" i="1" dirty="0" smtClean="0"/>
          </a:p>
          <a:p>
            <a:pPr lvl="1">
              <a:lnSpc>
                <a:spcPct val="90000"/>
              </a:lnSpc>
            </a:pPr>
            <a:r>
              <a:rPr lang="en-US" sz="3200" dirty="0" err="1" smtClean="0"/>
              <a:t>Dopaminer</a:t>
            </a:r>
            <a:r>
              <a:rPr lang="tr-TR" sz="3200" dirty="0" err="1" smtClean="0"/>
              <a:t>jik</a:t>
            </a:r>
            <a:r>
              <a:rPr lang="en-US" sz="3200" dirty="0" smtClean="0"/>
              <a:t> agonist</a:t>
            </a:r>
            <a:r>
              <a:rPr lang="tr-TR" sz="3200" dirty="0" err="1" smtClean="0"/>
              <a:t>ler</a:t>
            </a:r>
            <a:r>
              <a:rPr lang="en-US" sz="3200" dirty="0" smtClean="0"/>
              <a:t>: </a:t>
            </a:r>
            <a:r>
              <a:rPr lang="en-US" sz="3200" i="1" dirty="0" err="1" smtClean="0"/>
              <a:t>Bromo</a:t>
            </a:r>
            <a:r>
              <a:rPr lang="tr-TR" sz="3200" i="1" dirty="0" err="1" smtClean="0"/>
              <a:t>kriptin</a:t>
            </a:r>
            <a:r>
              <a:rPr lang="en-US" sz="3200" i="1" dirty="0" smtClean="0"/>
              <a:t>, </a:t>
            </a:r>
            <a:r>
              <a:rPr lang="en-US" sz="3200" i="1" dirty="0" err="1" smtClean="0"/>
              <a:t>Ropinirole</a:t>
            </a:r>
            <a:r>
              <a:rPr lang="tr-TR" sz="3200" i="1" dirty="0" smtClean="0"/>
              <a:t>,</a:t>
            </a:r>
            <a:r>
              <a:rPr lang="en-US" sz="3200" i="1" dirty="0" smtClean="0"/>
              <a:t> </a:t>
            </a:r>
            <a:r>
              <a:rPr lang="en-US" sz="3200" i="1" dirty="0" err="1" smtClean="0"/>
              <a:t>Pramipexole</a:t>
            </a:r>
            <a:r>
              <a:rPr lang="tr-TR" sz="3200" i="1" dirty="0" smtClean="0"/>
              <a:t>, </a:t>
            </a:r>
            <a:r>
              <a:rPr lang="tr-TR" sz="3200" i="1" dirty="0" err="1" smtClean="0"/>
              <a:t>rotigotine</a:t>
            </a:r>
            <a:r>
              <a:rPr lang="tr-TR" sz="3200" i="1" dirty="0" smtClean="0"/>
              <a:t>, </a:t>
            </a:r>
            <a:r>
              <a:rPr lang="tr-TR" sz="3200" i="1" dirty="0" err="1" smtClean="0"/>
              <a:t>pergolid</a:t>
            </a:r>
            <a:endParaRPr lang="en-US" sz="3200" i="1" dirty="0" smtClean="0"/>
          </a:p>
          <a:p>
            <a:pPr lvl="1">
              <a:lnSpc>
                <a:spcPct val="90000"/>
              </a:lnSpc>
            </a:pPr>
            <a:r>
              <a:rPr lang="en-US" sz="3200" dirty="0" smtClean="0"/>
              <a:t>Dopamine fa</a:t>
            </a:r>
            <a:r>
              <a:rPr lang="tr-TR" sz="3200" dirty="0" err="1" smtClean="0"/>
              <a:t>silatörü</a:t>
            </a:r>
            <a:r>
              <a:rPr lang="en-US" sz="3200" dirty="0" smtClean="0"/>
              <a:t> </a:t>
            </a:r>
            <a:r>
              <a:rPr lang="en-US" sz="3200" dirty="0"/>
              <a:t>- </a:t>
            </a:r>
            <a:r>
              <a:rPr lang="en-US" sz="3200" i="1" dirty="0" err="1" smtClean="0"/>
              <a:t>Amantadin</a:t>
            </a:r>
            <a:endParaRPr lang="en-US" sz="3200" i="1"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22" name="Rectangle 2"/>
          <p:cNvSpPr>
            <a:spLocks noGrp="1" noChangeArrowheads="1"/>
          </p:cNvSpPr>
          <p:nvPr>
            <p:ph type="title"/>
          </p:nvPr>
        </p:nvSpPr>
        <p:spPr/>
        <p:txBody>
          <a:bodyPr/>
          <a:lstStyle/>
          <a:p>
            <a:r>
              <a:rPr lang="tr-TR" sz="3600" dirty="0" smtClean="0">
                <a:solidFill>
                  <a:srgbClr val="C00000"/>
                </a:solidFill>
              </a:rPr>
              <a:t>Parkinson tedavisinde kullanılan ilaçların sınıflandırılması</a:t>
            </a:r>
            <a:endParaRPr lang="en-US" sz="3600" dirty="0">
              <a:solidFill>
                <a:srgbClr val="C00000"/>
              </a:solidFill>
            </a:endParaRPr>
          </a:p>
        </p:txBody>
      </p:sp>
      <p:sp>
        <p:nvSpPr>
          <p:cNvPr id="184323" name="Rectangle 3"/>
          <p:cNvSpPr>
            <a:spLocks noGrp="1" noChangeArrowheads="1"/>
          </p:cNvSpPr>
          <p:nvPr>
            <p:ph type="body" idx="1"/>
          </p:nvPr>
        </p:nvSpPr>
        <p:spPr>
          <a:xfrm>
            <a:off x="152400" y="1524000"/>
            <a:ext cx="8839200" cy="5105400"/>
          </a:xfrm>
        </p:spPr>
        <p:txBody>
          <a:bodyPr/>
          <a:lstStyle/>
          <a:p>
            <a:pPr>
              <a:lnSpc>
                <a:spcPct val="90000"/>
              </a:lnSpc>
            </a:pPr>
            <a:r>
              <a:rPr lang="tr-TR" dirty="0" err="1" smtClean="0">
                <a:solidFill>
                  <a:srgbClr val="0033CC"/>
                </a:solidFill>
              </a:rPr>
              <a:t>Kolinerjik</a:t>
            </a:r>
            <a:r>
              <a:rPr lang="tr-TR" dirty="0" smtClean="0">
                <a:solidFill>
                  <a:srgbClr val="0033CC"/>
                </a:solidFill>
              </a:rPr>
              <a:t> sistem üzerinde etkili olan ilaçlar</a:t>
            </a:r>
            <a:endParaRPr lang="en-US" dirty="0">
              <a:solidFill>
                <a:srgbClr val="0033CC"/>
              </a:solidFill>
            </a:endParaRPr>
          </a:p>
          <a:p>
            <a:pPr lvl="1">
              <a:lnSpc>
                <a:spcPct val="90000"/>
              </a:lnSpc>
            </a:pPr>
            <a:r>
              <a:rPr lang="tr-TR" sz="3200" dirty="0" smtClean="0"/>
              <a:t>Santral</a:t>
            </a:r>
            <a:r>
              <a:rPr lang="en-US" sz="3200" dirty="0" smtClean="0"/>
              <a:t> anti</a:t>
            </a:r>
            <a:r>
              <a:rPr lang="tr-TR" sz="3200" dirty="0" err="1" smtClean="0"/>
              <a:t>kolinerjikler</a:t>
            </a:r>
            <a:r>
              <a:rPr lang="en-US" sz="3200" dirty="0" smtClean="0"/>
              <a:t> </a:t>
            </a:r>
            <a:r>
              <a:rPr lang="en-US" sz="3200" dirty="0"/>
              <a:t>– </a:t>
            </a:r>
            <a:r>
              <a:rPr lang="en-US" sz="3200" i="1" dirty="0" smtClean="0"/>
              <a:t>T</a:t>
            </a:r>
            <a:r>
              <a:rPr lang="tr-TR" sz="3200" i="1" dirty="0" err="1" smtClean="0"/>
              <a:t>ri</a:t>
            </a:r>
            <a:r>
              <a:rPr lang="en-US" sz="3200" i="1" dirty="0" smtClean="0"/>
              <a:t>he</a:t>
            </a:r>
            <a:r>
              <a:rPr lang="tr-TR" sz="3200" i="1" dirty="0" err="1" smtClean="0"/>
              <a:t>ksifenidil</a:t>
            </a:r>
            <a:r>
              <a:rPr lang="en-US" sz="3200" i="1" dirty="0" smtClean="0"/>
              <a:t> , Pro</a:t>
            </a:r>
            <a:r>
              <a:rPr lang="tr-TR" sz="3200" i="1" dirty="0" err="1" smtClean="0"/>
              <a:t>siklidin</a:t>
            </a:r>
            <a:r>
              <a:rPr lang="en-US" sz="3200" i="1" dirty="0" smtClean="0"/>
              <a:t>, </a:t>
            </a:r>
            <a:r>
              <a:rPr lang="en-US" sz="3200" i="1" dirty="0" err="1"/>
              <a:t>Biperiden</a:t>
            </a:r>
            <a:endParaRPr lang="en-US" sz="3200" i="1" dirty="0"/>
          </a:p>
          <a:p>
            <a:pPr lvl="1">
              <a:lnSpc>
                <a:spcPct val="90000"/>
              </a:lnSpc>
            </a:pPr>
            <a:r>
              <a:rPr lang="en-US" sz="3200" dirty="0" err="1" smtClean="0"/>
              <a:t>Antihistamini</a:t>
            </a:r>
            <a:r>
              <a:rPr lang="tr-TR" sz="3200" dirty="0" err="1" smtClean="0"/>
              <a:t>kler</a:t>
            </a:r>
            <a:r>
              <a:rPr lang="en-US" sz="3200" dirty="0" smtClean="0"/>
              <a:t> </a:t>
            </a:r>
            <a:r>
              <a:rPr lang="en-US" sz="3200" dirty="0"/>
              <a:t>– </a:t>
            </a:r>
            <a:r>
              <a:rPr lang="en-US" sz="3200" i="1" dirty="0" smtClean="0"/>
              <a:t>Or</a:t>
            </a:r>
            <a:r>
              <a:rPr lang="tr-TR" sz="3200" i="1" dirty="0" smtClean="0"/>
              <a:t>fe</a:t>
            </a:r>
            <a:r>
              <a:rPr lang="en-US" sz="3200" i="1" dirty="0" err="1" smtClean="0"/>
              <a:t>nadrin</a:t>
            </a:r>
            <a:r>
              <a:rPr lang="en-US" sz="3200" i="1" dirty="0" smtClean="0"/>
              <a:t>, </a:t>
            </a:r>
            <a:r>
              <a:rPr lang="en-US" sz="3200" i="1" dirty="0" err="1" smtClean="0"/>
              <a:t>Prometazin</a:t>
            </a:r>
            <a:endParaRPr lang="en-US" sz="3200" i="1" dirty="0"/>
          </a:p>
        </p:txBody>
      </p:sp>
    </p:spTree>
    <p:extLst>
      <p:ext uri="{BB962C8B-B14F-4D97-AF65-F5344CB8AC3E}">
        <p14:creationId xmlns:p14="http://schemas.microsoft.com/office/powerpoint/2010/main" val="115959702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Content Placeholder 2"/>
          <p:cNvSpPr>
            <a:spLocks noGrp="1"/>
          </p:cNvSpPr>
          <p:nvPr>
            <p:ph idx="1"/>
          </p:nvPr>
        </p:nvSpPr>
        <p:spPr>
          <a:xfrm>
            <a:off x="381000" y="381000"/>
            <a:ext cx="8305800" cy="5638800"/>
          </a:xfrm>
        </p:spPr>
        <p:txBody>
          <a:bodyPr/>
          <a:lstStyle/>
          <a:p>
            <a:pPr algn="ctr" eaLnBrk="1" hangingPunct="1"/>
            <a:endParaRPr lang="tr-TR" sz="4000" dirty="0" smtClean="0"/>
          </a:p>
          <a:p>
            <a:pPr algn="ctr" eaLnBrk="1" hangingPunct="1"/>
            <a:endParaRPr lang="tr-TR" sz="4000" dirty="0"/>
          </a:p>
          <a:p>
            <a:pPr algn="ctr" eaLnBrk="1" hangingPunct="1"/>
            <a:r>
              <a:rPr lang="en-US" sz="4000" dirty="0" err="1" smtClean="0"/>
              <a:t>Dopamin</a:t>
            </a:r>
            <a:r>
              <a:rPr lang="tr-TR" sz="4000" dirty="0" smtClean="0"/>
              <a:t> kan-beyin bariyerini geçemez. Bu nedenle doğrudan SSS </a:t>
            </a:r>
            <a:r>
              <a:rPr lang="en-US" sz="4000" dirty="0" smtClean="0"/>
              <a:t> </a:t>
            </a:r>
            <a:r>
              <a:rPr lang="tr-TR" sz="4000" dirty="0" smtClean="0"/>
              <a:t>üzerine etki yapamaz.</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4 Altbilgi Yer Tutucusu"/>
          <p:cNvSpPr>
            <a:spLocks noGrp="1"/>
          </p:cNvSpPr>
          <p:nvPr>
            <p:ph type="ftr" sz="quarter" idx="11"/>
          </p:nvPr>
        </p:nvSpPr>
        <p:spPr/>
        <p:txBody>
          <a:bodyPr/>
          <a:lstStyle/>
          <a:p>
            <a:r>
              <a:rPr lang="en-US"/>
              <a:t>Lahore Medical &amp; Dental College</a:t>
            </a:r>
          </a:p>
        </p:txBody>
      </p:sp>
      <p:sp>
        <p:nvSpPr>
          <p:cNvPr id="5" name="5 Slayt Numarası Yer Tutucusu"/>
          <p:cNvSpPr>
            <a:spLocks noGrp="1"/>
          </p:cNvSpPr>
          <p:nvPr>
            <p:ph type="sldNum" sz="quarter" idx="12"/>
          </p:nvPr>
        </p:nvSpPr>
        <p:spPr/>
        <p:txBody>
          <a:bodyPr/>
          <a:lstStyle/>
          <a:p>
            <a:fld id="{CEB24881-7502-4369-825B-43E68DEE325E}" type="slidenum">
              <a:rPr lang="en-US"/>
              <a:pPr/>
              <a:t>15</a:t>
            </a:fld>
            <a:endParaRPr lang="en-US"/>
          </a:p>
        </p:txBody>
      </p:sp>
      <p:sp>
        <p:nvSpPr>
          <p:cNvPr id="49154" name="Rectangle 2"/>
          <p:cNvSpPr>
            <a:spLocks noGrp="1" noChangeArrowheads="1"/>
          </p:cNvSpPr>
          <p:nvPr>
            <p:ph type="title"/>
          </p:nvPr>
        </p:nvSpPr>
        <p:spPr/>
        <p:txBody>
          <a:bodyPr/>
          <a:lstStyle/>
          <a:p>
            <a:r>
              <a:rPr lang="en-US" sz="4400" dirty="0" smtClean="0">
                <a:solidFill>
                  <a:srgbClr val="FF0000"/>
                </a:solidFill>
              </a:rPr>
              <a:t>LEVODOPA</a:t>
            </a:r>
            <a:r>
              <a:rPr lang="tr-TR" sz="4400" dirty="0" smtClean="0">
                <a:solidFill>
                  <a:srgbClr val="FF0000"/>
                </a:solidFill>
              </a:rPr>
              <a:t> (L-DOPA)</a:t>
            </a:r>
            <a:endParaRPr lang="en-US" sz="4400" dirty="0">
              <a:solidFill>
                <a:srgbClr val="FF0000"/>
              </a:solidFill>
            </a:endParaRPr>
          </a:p>
        </p:txBody>
      </p:sp>
      <p:sp>
        <p:nvSpPr>
          <p:cNvPr id="49155" name="Rectangle 3"/>
          <p:cNvSpPr>
            <a:spLocks noGrp="1" noChangeArrowheads="1"/>
          </p:cNvSpPr>
          <p:nvPr>
            <p:ph type="body" idx="1"/>
          </p:nvPr>
        </p:nvSpPr>
        <p:spPr>
          <a:xfrm>
            <a:off x="152400" y="1417638"/>
            <a:ext cx="8839200" cy="5135562"/>
          </a:xfrm>
        </p:spPr>
        <p:txBody>
          <a:bodyPr/>
          <a:lstStyle/>
          <a:p>
            <a:pPr>
              <a:lnSpc>
                <a:spcPct val="80000"/>
              </a:lnSpc>
            </a:pPr>
            <a:endParaRPr lang="en-US" sz="2800" b="1" dirty="0" smtClean="0">
              <a:solidFill>
                <a:srgbClr val="FF0000"/>
              </a:solidFill>
            </a:endParaRPr>
          </a:p>
          <a:p>
            <a:pPr>
              <a:lnSpc>
                <a:spcPct val="80000"/>
              </a:lnSpc>
            </a:pPr>
            <a:r>
              <a:rPr lang="en-US" sz="2800" b="1" dirty="0" smtClean="0">
                <a:solidFill>
                  <a:srgbClr val="FF0000"/>
                </a:solidFill>
              </a:rPr>
              <a:t>Levodopa</a:t>
            </a:r>
            <a:r>
              <a:rPr lang="tr-TR" sz="2800" b="1" dirty="0" smtClean="0">
                <a:solidFill>
                  <a:srgbClr val="FF0000"/>
                </a:solidFill>
              </a:rPr>
              <a:t> </a:t>
            </a:r>
            <a:r>
              <a:rPr lang="tr-TR" sz="2800" b="1" dirty="0">
                <a:solidFill>
                  <a:srgbClr val="FF0000"/>
                </a:solidFill>
              </a:rPr>
              <a:t>(</a:t>
            </a:r>
            <a:r>
              <a:rPr lang="en-US" sz="2800" b="1" dirty="0">
                <a:solidFill>
                  <a:srgbClr val="FF0000"/>
                </a:solidFill>
              </a:rPr>
              <a:t>amino a</a:t>
            </a:r>
            <a:r>
              <a:rPr lang="tr-TR" sz="2800" b="1" dirty="0">
                <a:solidFill>
                  <a:srgbClr val="FF0000"/>
                </a:solidFill>
              </a:rPr>
              <a:t>s</a:t>
            </a:r>
            <a:r>
              <a:rPr lang="en-US" sz="2800" b="1" dirty="0">
                <a:solidFill>
                  <a:srgbClr val="FF0000"/>
                </a:solidFill>
              </a:rPr>
              <a:t>id</a:t>
            </a:r>
            <a:r>
              <a:rPr lang="tr-TR" sz="2800" b="1" dirty="0">
                <a:solidFill>
                  <a:srgbClr val="FF0000"/>
                </a:solidFill>
              </a:rPr>
              <a:t>)</a:t>
            </a:r>
            <a:r>
              <a:rPr lang="en-US" sz="2800" dirty="0"/>
              <a:t>,</a:t>
            </a:r>
            <a:r>
              <a:rPr lang="tr-TR" sz="2800" dirty="0"/>
              <a:t> amino </a:t>
            </a:r>
            <a:r>
              <a:rPr lang="tr-TR" sz="2800" dirty="0" err="1"/>
              <a:t>asid</a:t>
            </a:r>
            <a:r>
              <a:rPr lang="tr-TR" sz="2800" dirty="0"/>
              <a:t> transport sistemi yoluyla beyne geçer ve orada </a:t>
            </a:r>
            <a:r>
              <a:rPr lang="en-US" sz="2800" b="1" dirty="0">
                <a:solidFill>
                  <a:srgbClr val="FF0000"/>
                </a:solidFill>
              </a:rPr>
              <a:t>L-</a:t>
            </a:r>
            <a:r>
              <a:rPr lang="en-US" sz="2800" b="1" dirty="0" err="1">
                <a:solidFill>
                  <a:srgbClr val="FF0000"/>
                </a:solidFill>
              </a:rPr>
              <a:t>aromati</a:t>
            </a:r>
            <a:r>
              <a:rPr lang="tr-TR" sz="2800" b="1" dirty="0">
                <a:solidFill>
                  <a:srgbClr val="FF0000"/>
                </a:solidFill>
              </a:rPr>
              <a:t>k</a:t>
            </a:r>
            <a:r>
              <a:rPr lang="en-US" sz="2800" b="1" dirty="0">
                <a:solidFill>
                  <a:srgbClr val="FF0000"/>
                </a:solidFill>
              </a:rPr>
              <a:t> amino acid de</a:t>
            </a:r>
            <a:r>
              <a:rPr lang="tr-TR" sz="2800" b="1" dirty="0">
                <a:solidFill>
                  <a:srgbClr val="FF0000"/>
                </a:solidFill>
              </a:rPr>
              <a:t>k</a:t>
            </a:r>
            <a:r>
              <a:rPr lang="en-US" sz="2800" b="1" dirty="0" err="1">
                <a:solidFill>
                  <a:srgbClr val="FF0000"/>
                </a:solidFill>
              </a:rPr>
              <a:t>arbo</a:t>
            </a:r>
            <a:r>
              <a:rPr lang="tr-TR" sz="2800" b="1" dirty="0" err="1">
                <a:solidFill>
                  <a:srgbClr val="FF0000"/>
                </a:solidFill>
              </a:rPr>
              <a:t>ksilaz</a:t>
            </a:r>
            <a:r>
              <a:rPr lang="en-US" sz="2800" dirty="0"/>
              <a:t> </a:t>
            </a:r>
            <a:r>
              <a:rPr lang="tr-TR" sz="2800" dirty="0"/>
              <a:t>aracılığıyla </a:t>
            </a:r>
            <a:r>
              <a:rPr lang="tr-TR" sz="2800" dirty="0" err="1"/>
              <a:t>dopamine</a:t>
            </a:r>
            <a:r>
              <a:rPr lang="tr-TR" sz="2800" dirty="0"/>
              <a:t> dönüşerek depolanır ve salıverilir</a:t>
            </a:r>
            <a:r>
              <a:rPr lang="tr-TR" sz="2800" dirty="0" smtClean="0"/>
              <a:t>.</a:t>
            </a:r>
          </a:p>
          <a:p>
            <a:pPr marL="0" indent="0">
              <a:lnSpc>
                <a:spcPct val="80000"/>
              </a:lnSpc>
              <a:buNone/>
            </a:pPr>
            <a:endParaRPr lang="en-US" sz="2800" dirty="0"/>
          </a:p>
          <a:p>
            <a:pPr>
              <a:lnSpc>
                <a:spcPct val="80000"/>
              </a:lnSpc>
            </a:pPr>
            <a:r>
              <a:rPr lang="tr-TR" sz="2800" dirty="0" err="1" smtClean="0"/>
              <a:t>Levodopanın</a:t>
            </a:r>
            <a:r>
              <a:rPr lang="tr-TR" sz="2800" dirty="0" smtClean="0"/>
              <a:t> etkisi aktif </a:t>
            </a:r>
            <a:r>
              <a:rPr lang="tr-TR" sz="2800" dirty="0" err="1" smtClean="0"/>
              <a:t>dopaminerjik</a:t>
            </a:r>
            <a:r>
              <a:rPr lang="tr-TR" sz="2800" dirty="0" smtClean="0"/>
              <a:t> nöronlardan </a:t>
            </a:r>
            <a:r>
              <a:rPr lang="tr-TR" sz="2800" dirty="0" err="1" smtClean="0"/>
              <a:t>dopamin</a:t>
            </a:r>
            <a:r>
              <a:rPr lang="tr-TR" sz="2800" dirty="0" smtClean="0"/>
              <a:t> salıverilmesini artırmakla ilişkilidir. </a:t>
            </a:r>
          </a:p>
          <a:p>
            <a:pPr marL="0" indent="0">
              <a:lnSpc>
                <a:spcPct val="80000"/>
              </a:lnSpc>
              <a:buNone/>
            </a:pPr>
            <a:endParaRPr lang="tr-TR" sz="2800" dirty="0" smtClean="0"/>
          </a:p>
          <a:p>
            <a:pPr>
              <a:lnSpc>
                <a:spcPct val="80000"/>
              </a:lnSpc>
            </a:pPr>
            <a:r>
              <a:rPr lang="en-US" sz="2800" dirty="0" smtClean="0"/>
              <a:t> </a:t>
            </a:r>
            <a:r>
              <a:rPr lang="tr-TR" sz="2800" dirty="0" err="1" smtClean="0"/>
              <a:t>Levodopanın</a:t>
            </a:r>
            <a:r>
              <a:rPr lang="tr-TR" sz="2800" dirty="0" smtClean="0"/>
              <a:t> etkinliği hastalık ilerledikçe azalır.</a:t>
            </a:r>
            <a:endParaRPr lang="en-US" sz="2800" dirty="0"/>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r>
              <a:rPr lang="en-US" altLang="en-US" dirty="0" smtClean="0"/>
              <a:t> L</a:t>
            </a:r>
            <a:r>
              <a:rPr lang="tr-TR" altLang="en-US" dirty="0" smtClean="0"/>
              <a:t>-</a:t>
            </a:r>
            <a:r>
              <a:rPr lang="en-US" altLang="en-US" dirty="0" smtClean="0"/>
              <a:t>D</a:t>
            </a:r>
            <a:r>
              <a:rPr lang="tr-TR" altLang="en-US" dirty="0" smtClean="0"/>
              <a:t>OPA</a:t>
            </a:r>
            <a:r>
              <a:rPr lang="en-US" altLang="en-US" dirty="0" smtClean="0"/>
              <a:t> Metabolism</a:t>
            </a:r>
            <a:r>
              <a:rPr lang="tr-TR" altLang="en-US" dirty="0" smtClean="0"/>
              <a:t>ası</a:t>
            </a:r>
            <a:endParaRPr lang="en-US" altLang="en-US" sz="4900" dirty="0"/>
          </a:p>
        </p:txBody>
      </p:sp>
      <p:pic>
        <p:nvPicPr>
          <p:cNvPr id="19461" name="Picture 5" descr="03_11                                                          00044124Sasso                          ABA78158:"/>
          <p:cNvPicPr>
            <a:picLocks noChangeAspect="1" noChangeArrowheads="1"/>
          </p:cNvPicPr>
          <p:nvPr/>
        </p:nvPicPr>
        <p:blipFill>
          <a:blip r:embed="rId3" cstate="print"/>
          <a:srcRect/>
          <a:stretch>
            <a:fillRect/>
          </a:stretch>
        </p:blipFill>
        <p:spPr bwMode="invGray">
          <a:xfrm>
            <a:off x="685800" y="1752600"/>
            <a:ext cx="8320088" cy="4141788"/>
          </a:xfrm>
          <a:prstGeom prst="rect">
            <a:avLst/>
          </a:prstGeom>
          <a:noFill/>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4 Altbilgi Yer Tutucusu"/>
          <p:cNvSpPr>
            <a:spLocks noGrp="1"/>
          </p:cNvSpPr>
          <p:nvPr>
            <p:ph type="ftr" sz="quarter" idx="11"/>
          </p:nvPr>
        </p:nvSpPr>
        <p:spPr/>
        <p:txBody>
          <a:bodyPr/>
          <a:lstStyle/>
          <a:p>
            <a:r>
              <a:rPr lang="en-US"/>
              <a:t>Lahore Medical &amp; Dental College</a:t>
            </a:r>
          </a:p>
        </p:txBody>
      </p:sp>
      <p:sp>
        <p:nvSpPr>
          <p:cNvPr id="5" name="5 Slayt Numarası Yer Tutucusu"/>
          <p:cNvSpPr>
            <a:spLocks noGrp="1"/>
          </p:cNvSpPr>
          <p:nvPr>
            <p:ph type="sldNum" sz="quarter" idx="12"/>
          </p:nvPr>
        </p:nvSpPr>
        <p:spPr/>
        <p:txBody>
          <a:bodyPr/>
          <a:lstStyle/>
          <a:p>
            <a:fld id="{AE1F2917-4D90-4166-94CC-2C3097215ED6}" type="slidenum">
              <a:rPr lang="en-US"/>
              <a:pPr/>
              <a:t>17</a:t>
            </a:fld>
            <a:endParaRPr lang="en-US"/>
          </a:p>
        </p:txBody>
      </p:sp>
      <p:sp>
        <p:nvSpPr>
          <p:cNvPr id="50178" name="Rectangle 2"/>
          <p:cNvSpPr>
            <a:spLocks noGrp="1" noChangeArrowheads="1"/>
          </p:cNvSpPr>
          <p:nvPr>
            <p:ph type="title"/>
          </p:nvPr>
        </p:nvSpPr>
        <p:spPr/>
        <p:txBody>
          <a:bodyPr/>
          <a:lstStyle/>
          <a:p>
            <a:r>
              <a:rPr lang="en-US">
                <a:solidFill>
                  <a:srgbClr val="FF0000"/>
                </a:solidFill>
              </a:rPr>
              <a:t>LEVODOPA</a:t>
            </a:r>
          </a:p>
        </p:txBody>
      </p:sp>
      <p:sp>
        <p:nvSpPr>
          <p:cNvPr id="50179" name="Rectangle 3"/>
          <p:cNvSpPr>
            <a:spLocks noGrp="1" noChangeArrowheads="1"/>
          </p:cNvSpPr>
          <p:nvPr>
            <p:ph type="body" idx="1"/>
          </p:nvPr>
        </p:nvSpPr>
        <p:spPr>
          <a:xfrm>
            <a:off x="152400" y="1371600"/>
            <a:ext cx="8534400" cy="4876800"/>
          </a:xfrm>
        </p:spPr>
        <p:txBody>
          <a:bodyPr/>
          <a:lstStyle/>
          <a:p>
            <a:r>
              <a:rPr lang="en-US" dirty="0" err="1"/>
              <a:t>F</a:t>
            </a:r>
            <a:r>
              <a:rPr lang="en-US" dirty="0" err="1" smtClean="0"/>
              <a:t>arma</a:t>
            </a:r>
            <a:r>
              <a:rPr lang="tr-TR" dirty="0" err="1" smtClean="0"/>
              <a:t>kokinetiği</a:t>
            </a:r>
            <a:endParaRPr lang="en-US" dirty="0"/>
          </a:p>
          <a:p>
            <a:pPr lvl="1"/>
            <a:r>
              <a:rPr lang="en-US" dirty="0"/>
              <a:t>Levodopa, </a:t>
            </a:r>
            <a:r>
              <a:rPr lang="en-US" dirty="0" smtClean="0"/>
              <a:t> de</a:t>
            </a:r>
            <a:r>
              <a:rPr lang="tr-TR" dirty="0" err="1" smtClean="0"/>
              <a:t>karboksilaz</a:t>
            </a:r>
            <a:r>
              <a:rPr lang="tr-TR" dirty="0" smtClean="0"/>
              <a:t> </a:t>
            </a:r>
            <a:r>
              <a:rPr lang="en-US" dirty="0" smtClean="0"/>
              <a:t> inhibit</a:t>
            </a:r>
            <a:r>
              <a:rPr lang="tr-TR" dirty="0" smtClean="0"/>
              <a:t>örü olmaksızın verildiğinde</a:t>
            </a:r>
            <a:r>
              <a:rPr lang="en-US" dirty="0" smtClean="0"/>
              <a:t>, </a:t>
            </a:r>
            <a:r>
              <a:rPr lang="tr-TR" dirty="0" smtClean="0"/>
              <a:t>yaklaşık</a:t>
            </a:r>
            <a:r>
              <a:rPr lang="en-US" dirty="0" smtClean="0"/>
              <a:t> </a:t>
            </a:r>
            <a:r>
              <a:rPr lang="tr-TR" dirty="0" smtClean="0"/>
              <a:t>%</a:t>
            </a:r>
            <a:r>
              <a:rPr lang="en-US" dirty="0" smtClean="0"/>
              <a:t>70</a:t>
            </a:r>
            <a:r>
              <a:rPr lang="tr-TR" dirty="0"/>
              <a:t> </a:t>
            </a:r>
            <a:r>
              <a:rPr lang="tr-TR" dirty="0" smtClean="0"/>
              <a:t>barsak ve karaciğerde </a:t>
            </a:r>
            <a:r>
              <a:rPr lang="tr-TR" dirty="0" err="1" smtClean="0"/>
              <a:t>metabolize</a:t>
            </a:r>
            <a:r>
              <a:rPr lang="tr-TR" dirty="0" smtClean="0"/>
              <a:t> olur. %</a:t>
            </a:r>
            <a:r>
              <a:rPr lang="en-US" dirty="0" smtClean="0"/>
              <a:t> 27-29 </a:t>
            </a:r>
            <a:r>
              <a:rPr lang="tr-TR" dirty="0" err="1" smtClean="0"/>
              <a:t>periferal</a:t>
            </a:r>
            <a:r>
              <a:rPr lang="tr-TR" dirty="0" smtClean="0"/>
              <a:t> dokuya geçerek </a:t>
            </a:r>
            <a:r>
              <a:rPr lang="tr-TR" dirty="0" err="1" smtClean="0"/>
              <a:t>advers</a:t>
            </a:r>
            <a:r>
              <a:rPr lang="tr-TR" dirty="0" smtClean="0"/>
              <a:t> etki gösterir. Sadece %</a:t>
            </a:r>
            <a:r>
              <a:rPr lang="en-US" dirty="0" smtClean="0"/>
              <a:t> </a:t>
            </a:r>
            <a:r>
              <a:rPr lang="en-US" dirty="0"/>
              <a:t>1-3% </a:t>
            </a:r>
            <a:r>
              <a:rPr lang="tr-TR" dirty="0" smtClean="0"/>
              <a:t>beyin dokusuna geçer.</a:t>
            </a:r>
            <a:r>
              <a:rPr lang="en-US" dirty="0" smtClean="0"/>
              <a:t> </a:t>
            </a:r>
            <a:endParaRPr lang="tr-TR" dirty="0" smtClean="0"/>
          </a:p>
          <a:p>
            <a:pPr lvl="1"/>
            <a:r>
              <a:rPr lang="tr-TR" dirty="0" smtClean="0">
                <a:latin typeface="Times New Roman" pitchFamily="18" charset="0"/>
                <a:cs typeface="Times New Roman" pitchFamily="18" charset="0"/>
              </a:rPr>
              <a:t>Tedavide</a:t>
            </a:r>
            <a:r>
              <a:rPr lang="en-US" dirty="0" smtClean="0">
                <a:latin typeface="Times New Roman" pitchFamily="18" charset="0"/>
                <a:cs typeface="Times New Roman" pitchFamily="18" charset="0"/>
              </a:rPr>
              <a:t>, levodopa </a:t>
            </a:r>
            <a:r>
              <a:rPr lang="tr-TR" b="1" i="1" dirty="0" smtClean="0">
                <a:solidFill>
                  <a:srgbClr val="FF0000"/>
                </a:solidFill>
                <a:latin typeface="Times New Roman" pitchFamily="18" charset="0"/>
                <a:cs typeface="Times New Roman" pitchFamily="18" charset="0"/>
              </a:rPr>
              <a:t>k</a:t>
            </a:r>
            <a:r>
              <a:rPr lang="en-US" b="1" i="1" dirty="0" err="1" smtClean="0">
                <a:solidFill>
                  <a:srgbClr val="FF0000"/>
                </a:solidFill>
                <a:latin typeface="Times New Roman" pitchFamily="18" charset="0"/>
                <a:cs typeface="Times New Roman" pitchFamily="18" charset="0"/>
              </a:rPr>
              <a:t>arbidopa</a:t>
            </a:r>
            <a:r>
              <a:rPr lang="en-US" b="1" i="1" dirty="0">
                <a:solidFill>
                  <a:srgbClr val="FF0000"/>
                </a:solidFill>
                <a:latin typeface="Times New Roman" pitchFamily="18" charset="0"/>
                <a:cs typeface="Times New Roman" pitchFamily="18" charset="0"/>
              </a:rPr>
              <a:t>, </a:t>
            </a:r>
            <a:r>
              <a:rPr lang="tr-TR" dirty="0" smtClean="0">
                <a:latin typeface="Times New Roman" pitchFamily="18" charset="0"/>
                <a:cs typeface="Times New Roman" pitchFamily="18" charset="0"/>
              </a:rPr>
              <a:t>gibi SSS geçemeyen </a:t>
            </a:r>
            <a:r>
              <a:rPr lang="tr-TR" dirty="0" err="1" smtClean="0">
                <a:latin typeface="Times New Roman" pitchFamily="18" charset="0"/>
                <a:cs typeface="Times New Roman" pitchFamily="18" charset="0"/>
              </a:rPr>
              <a:t>periferal</a:t>
            </a:r>
            <a:r>
              <a:rPr lang="tr-TR" dirty="0" smtClean="0">
                <a:latin typeface="Times New Roman" pitchFamily="18" charset="0"/>
                <a:cs typeface="Times New Roman" pitchFamily="18" charset="0"/>
              </a:rPr>
              <a:t> olarak etkili L-</a:t>
            </a:r>
            <a:r>
              <a:rPr lang="tr-TR" dirty="0" err="1" smtClean="0">
                <a:latin typeface="Times New Roman" pitchFamily="18" charset="0"/>
                <a:cs typeface="Times New Roman" pitchFamily="18" charset="0"/>
              </a:rPr>
              <a:t>aminoasid</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dekarboksilaz</a:t>
            </a:r>
            <a:r>
              <a:rPr lang="tr-TR" dirty="0" smtClean="0">
                <a:latin typeface="Times New Roman" pitchFamily="18" charset="0"/>
                <a:cs typeface="Times New Roman" pitchFamily="18" charset="0"/>
              </a:rPr>
              <a:t> enzim inhibitörü ile kombine olarak verilir. </a:t>
            </a:r>
            <a:endParaRPr lang="tr-TR" dirty="0" smtClean="0"/>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3" name="Rectangle 3"/>
          <p:cNvSpPr>
            <a:spLocks noGrp="1" noChangeArrowheads="1"/>
          </p:cNvSpPr>
          <p:nvPr>
            <p:ph type="body" idx="4294967295"/>
          </p:nvPr>
        </p:nvSpPr>
        <p:spPr>
          <a:xfrm>
            <a:off x="0" y="609600"/>
            <a:ext cx="8305800" cy="5170488"/>
          </a:xfrm>
        </p:spPr>
        <p:txBody>
          <a:bodyPr/>
          <a:lstStyle/>
          <a:p>
            <a:pPr>
              <a:lnSpc>
                <a:spcPct val="90000"/>
              </a:lnSpc>
            </a:pPr>
            <a:endParaRPr lang="cs-CZ" sz="2800" dirty="0"/>
          </a:p>
          <a:p>
            <a:pPr>
              <a:lnSpc>
                <a:spcPct val="90000"/>
              </a:lnSpc>
            </a:pPr>
            <a:r>
              <a:rPr lang="cs-CZ" sz="2800" b="1" dirty="0"/>
              <a:t>     </a:t>
            </a:r>
            <a:r>
              <a:rPr lang="tr-TR" sz="2800" b="1" dirty="0" smtClean="0"/>
              <a:t>zamanla</a:t>
            </a:r>
            <a:r>
              <a:rPr lang="cs-CZ" sz="2800" b="1" dirty="0" smtClean="0"/>
              <a:t>  </a:t>
            </a:r>
            <a:r>
              <a:rPr lang="tr-TR" sz="2800" b="1" dirty="0" smtClean="0"/>
              <a:t>L-</a:t>
            </a:r>
            <a:r>
              <a:rPr lang="tr-TR" sz="2800" b="1" dirty="0" err="1" smtClean="0"/>
              <a:t>dopa</a:t>
            </a:r>
            <a:r>
              <a:rPr lang="tr-TR" sz="2800" b="1" dirty="0" smtClean="0"/>
              <a:t> </a:t>
            </a:r>
            <a:r>
              <a:rPr lang="tr-TR" sz="2800" b="1" dirty="0" err="1" smtClean="0"/>
              <a:t>nın</a:t>
            </a:r>
            <a:r>
              <a:rPr lang="tr-TR" sz="2800" b="1" dirty="0" smtClean="0"/>
              <a:t> etkinliği kademeli olarak azalır</a:t>
            </a:r>
            <a:endParaRPr lang="cs-CZ" sz="2800" b="1" dirty="0"/>
          </a:p>
          <a:p>
            <a:pPr>
              <a:lnSpc>
                <a:spcPct val="90000"/>
              </a:lnSpc>
              <a:buFontTx/>
              <a:buNone/>
            </a:pPr>
            <a:r>
              <a:rPr lang="cs-CZ" sz="2800" b="1" dirty="0"/>
              <a:t>  </a:t>
            </a:r>
          </a:p>
          <a:p>
            <a:pPr>
              <a:lnSpc>
                <a:spcPct val="90000"/>
              </a:lnSpc>
              <a:buFontTx/>
              <a:buNone/>
            </a:pPr>
            <a:r>
              <a:rPr lang="cs-CZ" sz="2800" b="1" dirty="0"/>
              <a:t>                </a:t>
            </a:r>
          </a:p>
          <a:p>
            <a:pPr>
              <a:lnSpc>
                <a:spcPct val="90000"/>
              </a:lnSpc>
              <a:buFontTx/>
              <a:buNone/>
            </a:pPr>
            <a:r>
              <a:rPr lang="cs-CZ" sz="2800" b="1" dirty="0"/>
              <a:t>                    </a:t>
            </a:r>
            <a:r>
              <a:rPr lang="tr-TR" sz="2800" b="1" dirty="0" smtClean="0"/>
              <a:t>Hastalığın doğal gelişimi</a:t>
            </a:r>
            <a:endParaRPr lang="cs-CZ" sz="2800" b="1" dirty="0"/>
          </a:p>
          <a:p>
            <a:pPr>
              <a:lnSpc>
                <a:spcPct val="90000"/>
              </a:lnSpc>
              <a:buFontTx/>
              <a:buNone/>
            </a:pPr>
            <a:r>
              <a:rPr lang="cs-CZ" sz="2800" b="1" dirty="0"/>
              <a:t>                                                +</a:t>
            </a:r>
          </a:p>
          <a:p>
            <a:pPr>
              <a:lnSpc>
                <a:spcPct val="90000"/>
              </a:lnSpc>
              <a:buFontTx/>
              <a:buNone/>
            </a:pPr>
            <a:r>
              <a:rPr lang="cs-CZ" sz="2800" b="1" dirty="0"/>
              <a:t>                                       </a:t>
            </a:r>
            <a:r>
              <a:rPr lang="cs-CZ" sz="2800" b="1" dirty="0" smtClean="0"/>
              <a:t>re</a:t>
            </a:r>
            <a:r>
              <a:rPr lang="tr-TR" sz="2800" b="1" dirty="0" smtClean="0"/>
              <a:t>s</a:t>
            </a:r>
            <a:r>
              <a:rPr lang="cs-CZ" sz="2800" b="1" dirty="0" smtClean="0"/>
              <a:t>ept</a:t>
            </a:r>
            <a:r>
              <a:rPr lang="tr-TR" sz="2800" b="1" dirty="0" smtClean="0"/>
              <a:t>ö</a:t>
            </a:r>
            <a:r>
              <a:rPr lang="cs-CZ" sz="2800" b="1" dirty="0" smtClean="0"/>
              <a:t>r </a:t>
            </a:r>
            <a:r>
              <a:rPr lang="cs-CZ" sz="2800" b="1" dirty="0"/>
              <a:t>down-regulation</a:t>
            </a:r>
          </a:p>
          <a:p>
            <a:pPr>
              <a:lnSpc>
                <a:spcPct val="90000"/>
              </a:lnSpc>
              <a:buFontTx/>
              <a:buNone/>
            </a:pPr>
            <a:r>
              <a:rPr lang="cs-CZ" sz="2800" dirty="0"/>
              <a:t>                    </a:t>
            </a:r>
          </a:p>
        </p:txBody>
      </p:sp>
      <p:sp>
        <p:nvSpPr>
          <p:cNvPr id="40964" name="AutoShape 4"/>
          <p:cNvSpPr>
            <a:spLocks noChangeArrowheads="1"/>
          </p:cNvSpPr>
          <p:nvPr/>
        </p:nvSpPr>
        <p:spPr bwMode="auto">
          <a:xfrm>
            <a:off x="609600" y="1981200"/>
            <a:ext cx="733425" cy="1214437"/>
          </a:xfrm>
          <a:prstGeom prst="curvedRightArrow">
            <a:avLst>
              <a:gd name="adj1" fmla="val 33117"/>
              <a:gd name="adj2" fmla="val 66234"/>
              <a:gd name="adj3" fmla="val 33333"/>
            </a:avLst>
          </a:prstGeom>
          <a:solidFill>
            <a:schemeClr val="tx2"/>
          </a:solidFill>
          <a:ln w="9525">
            <a:solidFill>
              <a:schemeClr val="tx1"/>
            </a:solidFill>
            <a:miter lim="800000"/>
            <a:headEnd/>
            <a:tailEnd/>
          </a:ln>
          <a:effectLst/>
        </p:spPr>
        <p:txBody>
          <a:bodyPr wrap="none" anchor="ctr"/>
          <a:lstStyle/>
          <a:p>
            <a:pPr algn="ctr"/>
            <a:endParaRPr lang="cs-CZ">
              <a:solidFill>
                <a:schemeClr val="tx2"/>
              </a:solidFill>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p:txBody>
          <a:bodyPr/>
          <a:lstStyle/>
          <a:p>
            <a:pPr eaLnBrk="1" hangingPunct="1"/>
            <a:r>
              <a:rPr lang="en-US" sz="2800" b="1" u="sng" dirty="0" smtClean="0">
                <a:latin typeface="Times New Roman" pitchFamily="18" charset="0"/>
                <a:cs typeface="Times New Roman" pitchFamily="18" charset="0"/>
              </a:rPr>
              <a:t/>
            </a:r>
            <a:br>
              <a:rPr lang="en-US" sz="2800" b="1" u="sng" dirty="0" smtClean="0">
                <a:latin typeface="Times New Roman" pitchFamily="18" charset="0"/>
                <a:cs typeface="Times New Roman" pitchFamily="18" charset="0"/>
              </a:rPr>
            </a:br>
            <a:r>
              <a:rPr lang="en-US" sz="3600" b="1" dirty="0" smtClean="0">
                <a:latin typeface="Times New Roman" pitchFamily="18" charset="0"/>
                <a:cs typeface="Times New Roman" pitchFamily="18" charset="0"/>
              </a:rPr>
              <a:t>Levodopa </a:t>
            </a:r>
            <a:endParaRPr lang="en-US" sz="3600" dirty="0" smtClean="0">
              <a:latin typeface="Times New Roman" pitchFamily="18" charset="0"/>
              <a:cs typeface="Times New Roman" pitchFamily="18" charset="0"/>
            </a:endParaRPr>
          </a:p>
        </p:txBody>
      </p:sp>
      <p:sp>
        <p:nvSpPr>
          <p:cNvPr id="3" name="Content Placeholder 2"/>
          <p:cNvSpPr>
            <a:spLocks noGrp="1"/>
          </p:cNvSpPr>
          <p:nvPr>
            <p:ph idx="1"/>
          </p:nvPr>
        </p:nvSpPr>
        <p:spPr>
          <a:xfrm>
            <a:off x="76200" y="1447800"/>
            <a:ext cx="8991600" cy="4800600"/>
          </a:xfrm>
        </p:spPr>
        <p:txBody>
          <a:bodyPr rtlCol="0">
            <a:normAutofit fontScale="92500" lnSpcReduction="10000"/>
          </a:bodyPr>
          <a:lstStyle/>
          <a:p>
            <a:pPr eaLnBrk="1" fontAlgn="auto" hangingPunct="1">
              <a:spcAft>
                <a:spcPts val="0"/>
              </a:spcAft>
              <a:buFont typeface="Arial" pitchFamily="34" charset="0"/>
              <a:buNone/>
              <a:defRPr/>
            </a:pPr>
            <a:r>
              <a:rPr lang="tr-TR" b="1" dirty="0" smtClean="0">
                <a:solidFill>
                  <a:srgbClr val="FF0000"/>
                </a:solidFill>
                <a:latin typeface="Times New Roman" pitchFamily="18" charset="0"/>
                <a:cs typeface="Times New Roman" pitchFamily="18" charset="0"/>
              </a:rPr>
              <a:t>İlaç Etkileşmeleri</a:t>
            </a:r>
            <a:r>
              <a:rPr lang="en-US" b="1" dirty="0" smtClean="0">
                <a:solidFill>
                  <a:srgbClr val="FF0000"/>
                </a:solidFill>
                <a:latin typeface="Times New Roman" pitchFamily="18" charset="0"/>
                <a:cs typeface="Times New Roman" pitchFamily="18" charset="0"/>
              </a:rPr>
              <a:t>:</a:t>
            </a:r>
          </a:p>
          <a:p>
            <a:pPr marL="514350" indent="-514350" eaLnBrk="1" fontAlgn="auto" hangingPunct="1">
              <a:spcAft>
                <a:spcPts val="0"/>
              </a:spcAft>
              <a:buClr>
                <a:schemeClr val="tx1"/>
              </a:buClr>
              <a:buSzPct val="100000"/>
              <a:buFont typeface="+mj-lt"/>
              <a:buAutoNum type="arabicPeriod"/>
              <a:defRPr/>
            </a:pPr>
            <a:r>
              <a:rPr lang="tr-TR" dirty="0" smtClean="0">
                <a:solidFill>
                  <a:srgbClr val="FF0000"/>
                </a:solidFill>
                <a:latin typeface="Times New Roman" pitchFamily="18" charset="0"/>
                <a:cs typeface="Times New Roman" pitchFamily="18" charset="0"/>
              </a:rPr>
              <a:t>Pi</a:t>
            </a:r>
            <a:r>
              <a:rPr lang="en-US" dirty="0" err="1" smtClean="0">
                <a:solidFill>
                  <a:srgbClr val="FF0000"/>
                </a:solidFill>
                <a:latin typeface="Times New Roman" pitchFamily="18" charset="0"/>
                <a:cs typeface="Times New Roman" pitchFamily="18" charset="0"/>
              </a:rPr>
              <a:t>r</a:t>
            </a:r>
            <a:r>
              <a:rPr lang="en-US" b="1" dirty="0" err="1" smtClean="0">
                <a:solidFill>
                  <a:srgbClr val="FF0000"/>
                </a:solidFill>
                <a:latin typeface="Times New Roman" pitchFamily="18" charset="0"/>
                <a:cs typeface="Times New Roman" pitchFamily="18" charset="0"/>
              </a:rPr>
              <a:t>ido</a:t>
            </a:r>
            <a:r>
              <a:rPr lang="tr-TR" b="1" dirty="0" err="1" smtClean="0">
                <a:solidFill>
                  <a:srgbClr val="FF0000"/>
                </a:solidFill>
                <a:latin typeface="Times New Roman" pitchFamily="18" charset="0"/>
                <a:cs typeface="Times New Roman" pitchFamily="18" charset="0"/>
              </a:rPr>
              <a:t>ks</a:t>
            </a:r>
            <a:r>
              <a:rPr lang="en-US" b="1" dirty="0" smtClean="0">
                <a:solidFill>
                  <a:srgbClr val="FF0000"/>
                </a:solidFill>
                <a:latin typeface="Times New Roman" pitchFamily="18" charset="0"/>
                <a:cs typeface="Times New Roman" pitchFamily="18" charset="0"/>
              </a:rPr>
              <a:t>in</a:t>
            </a:r>
            <a:r>
              <a:rPr lang="tr-TR" b="1" dirty="0" smtClean="0">
                <a:solidFill>
                  <a:srgbClr val="FF0000"/>
                </a:solidFill>
                <a:latin typeface="Times New Roman" pitchFamily="18" charset="0"/>
                <a:cs typeface="Times New Roman" pitchFamily="18" charset="0"/>
              </a:rPr>
              <a:t>in </a:t>
            </a:r>
            <a:r>
              <a:rPr lang="en-US" b="1" dirty="0" smtClean="0">
                <a:solidFill>
                  <a:srgbClr val="FF0000"/>
                </a:solidFill>
                <a:latin typeface="Times New Roman" pitchFamily="18" charset="0"/>
                <a:cs typeface="Times New Roman" pitchFamily="18" charset="0"/>
              </a:rPr>
              <a:t> </a:t>
            </a:r>
            <a:r>
              <a:rPr lang="en-US" dirty="0" smtClean="0">
                <a:latin typeface="Times New Roman" pitchFamily="18" charset="0"/>
                <a:cs typeface="Times New Roman" pitchFamily="18" charset="0"/>
              </a:rPr>
              <a:t>(vitamin B6) </a:t>
            </a:r>
            <a:r>
              <a:rPr lang="tr-TR" dirty="0" smtClean="0">
                <a:latin typeface="Times New Roman" pitchFamily="18" charset="0"/>
                <a:cs typeface="Times New Roman" pitchFamily="18" charset="0"/>
              </a:rPr>
              <a:t>farmakolojik dozları L-</a:t>
            </a:r>
            <a:r>
              <a:rPr lang="tr-TR" dirty="0" err="1" smtClean="0">
                <a:latin typeface="Times New Roman" pitchFamily="18" charset="0"/>
                <a:cs typeface="Times New Roman" pitchFamily="18" charset="0"/>
              </a:rPr>
              <a:t>dopa’nın</a:t>
            </a:r>
            <a:r>
              <a:rPr lang="tr-TR"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extra</a:t>
            </a:r>
            <a:r>
              <a:rPr lang="tr-TR" dirty="0" smtClean="0">
                <a:latin typeface="Times New Roman" pitchFamily="18" charset="0"/>
                <a:cs typeface="Times New Roman" pitchFamily="18" charset="0"/>
              </a:rPr>
              <a:t>s</a:t>
            </a:r>
            <a:r>
              <a:rPr lang="en-US" dirty="0" err="1" smtClean="0">
                <a:latin typeface="Times New Roman" pitchFamily="18" charset="0"/>
                <a:cs typeface="Times New Roman" pitchFamily="18" charset="0"/>
              </a:rPr>
              <a:t>erebral</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metaboli</a:t>
            </a:r>
            <a:r>
              <a:rPr lang="tr-TR" dirty="0" err="1" smtClean="0">
                <a:latin typeface="Times New Roman" pitchFamily="18" charset="0"/>
                <a:cs typeface="Times New Roman" pitchFamily="18" charset="0"/>
              </a:rPr>
              <a:t>zmasını</a:t>
            </a:r>
            <a:r>
              <a:rPr lang="tr-TR" dirty="0" smtClean="0">
                <a:latin typeface="Times New Roman" pitchFamily="18" charset="0"/>
                <a:cs typeface="Times New Roman" pitchFamily="18" charset="0"/>
              </a:rPr>
              <a:t> artırır.</a:t>
            </a:r>
            <a:r>
              <a:rPr lang="en-US" dirty="0" smtClean="0">
                <a:latin typeface="Times New Roman" pitchFamily="18" charset="0"/>
                <a:cs typeface="Times New Roman" pitchFamily="18" charset="0"/>
              </a:rPr>
              <a:t> </a:t>
            </a:r>
            <a:r>
              <a:rPr lang="tr-TR" dirty="0">
                <a:latin typeface="Times New Roman" pitchFamily="18" charset="0"/>
                <a:cs typeface="Times New Roman" pitchFamily="18" charset="0"/>
              </a:rPr>
              <a:t>v</a:t>
            </a:r>
            <a:r>
              <a:rPr lang="tr-TR" dirty="0" smtClean="0">
                <a:latin typeface="Times New Roman" pitchFamily="18" charset="0"/>
                <a:cs typeface="Times New Roman" pitchFamily="18" charset="0"/>
              </a:rPr>
              <a:t>e </a:t>
            </a:r>
            <a:r>
              <a:rPr lang="tr-TR" dirty="0" err="1" smtClean="0">
                <a:latin typeface="Times New Roman" pitchFamily="18" charset="0"/>
                <a:cs typeface="Times New Roman" pitchFamily="18" charset="0"/>
              </a:rPr>
              <a:t>periferal</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dekarboksilaz</a:t>
            </a:r>
            <a:r>
              <a:rPr lang="tr-TR" dirty="0" smtClean="0">
                <a:latin typeface="Times New Roman" pitchFamily="18" charset="0"/>
                <a:cs typeface="Times New Roman" pitchFamily="18" charset="0"/>
              </a:rPr>
              <a:t> inhibitörü kullanılmazsa onun </a:t>
            </a:r>
            <a:r>
              <a:rPr lang="tr-TR" dirty="0" err="1" smtClean="0">
                <a:latin typeface="Times New Roman" pitchFamily="18" charset="0"/>
                <a:cs typeface="Times New Roman" pitchFamily="18" charset="0"/>
              </a:rPr>
              <a:t>terapotik</a:t>
            </a:r>
            <a:r>
              <a:rPr lang="tr-TR" dirty="0" smtClean="0">
                <a:latin typeface="Times New Roman" pitchFamily="18" charset="0"/>
                <a:cs typeface="Times New Roman" pitchFamily="18" charset="0"/>
              </a:rPr>
              <a:t> etkisini önler.</a:t>
            </a:r>
            <a:endParaRPr lang="en-US" dirty="0" smtClean="0">
              <a:latin typeface="Times New Roman" pitchFamily="18" charset="0"/>
              <a:cs typeface="Times New Roman" pitchFamily="18" charset="0"/>
            </a:endParaRPr>
          </a:p>
          <a:p>
            <a:pPr marL="0" indent="0" eaLnBrk="1" fontAlgn="auto" hangingPunct="1">
              <a:spcAft>
                <a:spcPts val="0"/>
              </a:spcAft>
              <a:buNone/>
              <a:defRPr/>
            </a:pPr>
            <a:endParaRPr lang="en-US" dirty="0" smtClean="0">
              <a:latin typeface="Times New Roman" pitchFamily="18" charset="0"/>
              <a:cs typeface="Times New Roman" pitchFamily="18" charset="0"/>
            </a:endParaRPr>
          </a:p>
          <a:p>
            <a:pPr marL="514350" indent="-514350" eaLnBrk="1" fontAlgn="auto" hangingPunct="1">
              <a:spcAft>
                <a:spcPts val="0"/>
              </a:spcAft>
              <a:buFont typeface="+mj-lt"/>
              <a:buAutoNum type="arabicPeriod"/>
              <a:defRPr/>
            </a:pPr>
            <a:r>
              <a:rPr lang="en-US" dirty="0" smtClean="0">
                <a:latin typeface="Times New Roman" pitchFamily="18" charset="0"/>
                <a:cs typeface="Times New Roman" pitchFamily="18" charset="0"/>
              </a:rPr>
              <a:t>L</a:t>
            </a:r>
            <a:r>
              <a:rPr lang="tr-TR" dirty="0" smtClean="0">
                <a:latin typeface="Times New Roman" pitchFamily="18" charset="0"/>
                <a:cs typeface="Times New Roman" pitchFamily="18" charset="0"/>
              </a:rPr>
              <a:t>-</a:t>
            </a:r>
            <a:r>
              <a:rPr lang="tr-TR" dirty="0" err="1" smtClean="0">
                <a:latin typeface="Times New Roman" pitchFamily="18" charset="0"/>
                <a:cs typeface="Times New Roman" pitchFamily="18" charset="0"/>
              </a:rPr>
              <a:t>dopa</a:t>
            </a:r>
            <a:r>
              <a:rPr lang="tr-TR"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 </a:t>
            </a:r>
            <a:r>
              <a:rPr lang="en-US" b="1" dirty="0" smtClean="0">
                <a:solidFill>
                  <a:srgbClr val="FF0000"/>
                </a:solidFill>
                <a:latin typeface="Times New Roman" pitchFamily="18" charset="0"/>
                <a:cs typeface="Times New Roman" pitchFamily="18" charset="0"/>
              </a:rPr>
              <a:t>monoamine oxidase A inhibit</a:t>
            </a:r>
            <a:r>
              <a:rPr lang="tr-TR" b="1" dirty="0" smtClean="0">
                <a:solidFill>
                  <a:srgbClr val="FF0000"/>
                </a:solidFill>
                <a:latin typeface="Times New Roman" pitchFamily="18" charset="0"/>
                <a:cs typeface="Times New Roman" pitchFamily="18" charset="0"/>
              </a:rPr>
              <a:t>örü </a:t>
            </a:r>
            <a:r>
              <a:rPr lang="tr-TR" dirty="0" smtClean="0">
                <a:latin typeface="Times New Roman" pitchFamily="18" charset="0"/>
                <a:cs typeface="Times New Roman" pitchFamily="18" charset="0"/>
              </a:rPr>
              <a:t>kullanan</a:t>
            </a:r>
            <a:r>
              <a:rPr lang="tr-TR" b="1" dirty="0" smtClean="0">
                <a:latin typeface="Times New Roman" pitchFamily="18" charset="0"/>
                <a:cs typeface="Times New Roman" pitchFamily="18" charset="0"/>
              </a:rPr>
              <a:t> </a:t>
            </a:r>
            <a:r>
              <a:rPr lang="en-US" b="1" dirty="0" smtClean="0">
                <a:solidFill>
                  <a:srgbClr val="FF0000"/>
                </a:solidFill>
                <a:latin typeface="Times New Roman" pitchFamily="18" charset="0"/>
                <a:cs typeface="Times New Roman" pitchFamily="18" charset="0"/>
              </a:rPr>
              <a:t> </a:t>
            </a:r>
            <a:r>
              <a:rPr lang="tr-TR" dirty="0" smtClean="0">
                <a:latin typeface="Times New Roman" pitchFamily="18" charset="0"/>
                <a:cs typeface="Times New Roman" pitchFamily="18" charset="0"/>
              </a:rPr>
              <a:t>veya 2 hafta içinde bırakmış olan hastalarda </a:t>
            </a:r>
            <a:r>
              <a:rPr lang="tr-TR" b="1" dirty="0" smtClean="0">
                <a:solidFill>
                  <a:srgbClr val="C00000"/>
                </a:solidFill>
                <a:latin typeface="Times New Roman" pitchFamily="18" charset="0"/>
                <a:cs typeface="Times New Roman" pitchFamily="18" charset="0"/>
              </a:rPr>
              <a:t>hipertansiyon</a:t>
            </a:r>
            <a:r>
              <a:rPr lang="tr-TR" dirty="0" smtClean="0">
                <a:latin typeface="Times New Roman" pitchFamily="18" charset="0"/>
                <a:cs typeface="Times New Roman" pitchFamily="18" charset="0"/>
              </a:rPr>
              <a:t> krizine neden olabileceği için kullanılmamalıdır.</a:t>
            </a:r>
            <a:endParaRPr lang="en-US"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3" name="Rectangle 3"/>
          <p:cNvSpPr>
            <a:spLocks noGrp="1" noChangeArrowheads="1"/>
          </p:cNvSpPr>
          <p:nvPr>
            <p:ph type="body" idx="4294967295"/>
          </p:nvPr>
        </p:nvSpPr>
        <p:spPr>
          <a:xfrm>
            <a:off x="0" y="1600200"/>
            <a:ext cx="8229600" cy="4525963"/>
          </a:xfrm>
        </p:spPr>
        <p:txBody>
          <a:bodyPr/>
          <a:lstStyle/>
          <a:p>
            <a:pPr>
              <a:lnSpc>
                <a:spcPct val="90000"/>
              </a:lnSpc>
            </a:pPr>
            <a:r>
              <a:rPr lang="en-US" sz="2800" dirty="0" smtClean="0"/>
              <a:t>Parkinson</a:t>
            </a:r>
            <a:r>
              <a:rPr lang="tr-TR" sz="2800" dirty="0"/>
              <a:t> </a:t>
            </a:r>
            <a:r>
              <a:rPr lang="tr-TR" sz="2800" dirty="0" smtClean="0"/>
              <a:t>hastalığı ilk kez </a:t>
            </a:r>
            <a:r>
              <a:rPr lang="en-US" sz="2800" dirty="0" smtClean="0"/>
              <a:t>1817</a:t>
            </a:r>
            <a:r>
              <a:rPr lang="tr-TR" sz="2800" dirty="0" smtClean="0"/>
              <a:t> yılında doktor </a:t>
            </a:r>
            <a:r>
              <a:rPr lang="en-US" sz="2800" dirty="0" smtClean="0"/>
              <a:t>James Parkinson</a:t>
            </a:r>
            <a:r>
              <a:rPr lang="tr-TR" sz="2800" dirty="0" smtClean="0"/>
              <a:t> tarafından tanımlanmıştır.</a:t>
            </a:r>
            <a:endParaRPr lang="en-US" sz="2800" dirty="0"/>
          </a:p>
          <a:p>
            <a:pPr>
              <a:lnSpc>
                <a:spcPct val="90000"/>
              </a:lnSpc>
            </a:pPr>
            <a:endParaRPr lang="en-US" sz="2800"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4 Altbilgi Yer Tutucusu"/>
          <p:cNvSpPr>
            <a:spLocks noGrp="1"/>
          </p:cNvSpPr>
          <p:nvPr>
            <p:ph type="ftr" sz="quarter" idx="11"/>
          </p:nvPr>
        </p:nvSpPr>
        <p:spPr/>
        <p:txBody>
          <a:bodyPr/>
          <a:lstStyle/>
          <a:p>
            <a:r>
              <a:rPr lang="en-US"/>
              <a:t>Lahore Medical &amp; Dental College</a:t>
            </a:r>
          </a:p>
        </p:txBody>
      </p:sp>
      <p:sp>
        <p:nvSpPr>
          <p:cNvPr id="5" name="5 Slayt Numarası Yer Tutucusu"/>
          <p:cNvSpPr>
            <a:spLocks noGrp="1"/>
          </p:cNvSpPr>
          <p:nvPr>
            <p:ph type="sldNum" sz="quarter" idx="12"/>
          </p:nvPr>
        </p:nvSpPr>
        <p:spPr/>
        <p:txBody>
          <a:bodyPr/>
          <a:lstStyle/>
          <a:p>
            <a:fld id="{16B42976-1805-46F7-90CF-C4DB8283A34D}" type="slidenum">
              <a:rPr lang="en-US"/>
              <a:pPr/>
              <a:t>20</a:t>
            </a:fld>
            <a:endParaRPr lang="en-US"/>
          </a:p>
        </p:txBody>
      </p:sp>
      <p:sp>
        <p:nvSpPr>
          <p:cNvPr id="60418" name="Rectangle 2"/>
          <p:cNvSpPr>
            <a:spLocks noGrp="1" noChangeArrowheads="1"/>
          </p:cNvSpPr>
          <p:nvPr>
            <p:ph type="title" idx="4294967295"/>
          </p:nvPr>
        </p:nvSpPr>
        <p:spPr>
          <a:xfrm>
            <a:off x="0" y="0"/>
            <a:ext cx="9144000" cy="990600"/>
          </a:xfrm>
        </p:spPr>
        <p:txBody>
          <a:bodyPr/>
          <a:lstStyle/>
          <a:p>
            <a:r>
              <a:rPr lang="en-US" sz="3600" dirty="0" smtClean="0"/>
              <a:t>PER</a:t>
            </a:r>
            <a:r>
              <a:rPr lang="tr-TR" sz="3600" dirty="0" smtClean="0"/>
              <a:t>İFERAL</a:t>
            </a:r>
            <a:r>
              <a:rPr lang="en-US" sz="3600" dirty="0" smtClean="0"/>
              <a:t>  DE</a:t>
            </a:r>
            <a:r>
              <a:rPr lang="tr-TR" sz="3600" dirty="0" smtClean="0"/>
              <a:t>KARBOKSİLAZ</a:t>
            </a:r>
            <a:r>
              <a:rPr lang="en-US" sz="3600" dirty="0" smtClean="0"/>
              <a:t>  </a:t>
            </a:r>
            <a:r>
              <a:rPr lang="tr-TR" sz="3600" dirty="0"/>
              <a:t>İ</a:t>
            </a:r>
            <a:r>
              <a:rPr lang="en-US" sz="3600" dirty="0" smtClean="0"/>
              <a:t>NH</a:t>
            </a:r>
            <a:r>
              <a:rPr lang="tr-TR" sz="3600" dirty="0" smtClean="0"/>
              <a:t>İ</a:t>
            </a:r>
            <a:r>
              <a:rPr lang="en-US" sz="3600" dirty="0" smtClean="0"/>
              <a:t>B</a:t>
            </a:r>
            <a:r>
              <a:rPr lang="tr-TR" sz="3600" dirty="0" smtClean="0"/>
              <a:t>İ</a:t>
            </a:r>
            <a:r>
              <a:rPr lang="en-US" sz="3600" dirty="0" smtClean="0"/>
              <a:t>T</a:t>
            </a:r>
            <a:r>
              <a:rPr lang="tr-TR" sz="3600" dirty="0" smtClean="0"/>
              <a:t>Ö</a:t>
            </a:r>
            <a:r>
              <a:rPr lang="en-US" sz="3600" dirty="0" smtClean="0"/>
              <a:t>R</a:t>
            </a:r>
            <a:r>
              <a:rPr lang="tr-TR" sz="3600" dirty="0" smtClean="0"/>
              <a:t>LERİ</a:t>
            </a:r>
            <a:endParaRPr lang="en-US" sz="3600" dirty="0"/>
          </a:p>
        </p:txBody>
      </p:sp>
      <p:sp>
        <p:nvSpPr>
          <p:cNvPr id="60419" name="Rectangle 3"/>
          <p:cNvSpPr>
            <a:spLocks noGrp="1" noChangeArrowheads="1"/>
          </p:cNvSpPr>
          <p:nvPr>
            <p:ph type="body" idx="4294967295"/>
          </p:nvPr>
        </p:nvSpPr>
        <p:spPr>
          <a:xfrm>
            <a:off x="-1380" y="990600"/>
            <a:ext cx="9144000" cy="4832350"/>
          </a:xfrm>
        </p:spPr>
        <p:txBody>
          <a:bodyPr/>
          <a:lstStyle/>
          <a:p>
            <a:pPr marL="0" indent="0">
              <a:lnSpc>
                <a:spcPct val="80000"/>
              </a:lnSpc>
              <a:buNone/>
            </a:pPr>
            <a:r>
              <a:rPr lang="tr-TR" sz="3600" dirty="0">
                <a:solidFill>
                  <a:srgbClr val="FF0000"/>
                </a:solidFill>
              </a:rPr>
              <a:t>K</a:t>
            </a:r>
            <a:r>
              <a:rPr lang="en-US" sz="3600" dirty="0" err="1" smtClean="0">
                <a:solidFill>
                  <a:srgbClr val="FF0000"/>
                </a:solidFill>
              </a:rPr>
              <a:t>arbidopa</a:t>
            </a:r>
            <a:r>
              <a:rPr lang="en-US" sz="3600" dirty="0" smtClean="0">
                <a:solidFill>
                  <a:srgbClr val="FF0000"/>
                </a:solidFill>
              </a:rPr>
              <a:t> </a:t>
            </a:r>
            <a:r>
              <a:rPr lang="en-US" sz="3600" dirty="0" err="1" smtClean="0">
                <a:solidFill>
                  <a:srgbClr val="FF0000"/>
                </a:solidFill>
              </a:rPr>
              <a:t>ve</a:t>
            </a:r>
            <a:r>
              <a:rPr lang="en-US" sz="3600" dirty="0" smtClean="0">
                <a:solidFill>
                  <a:srgbClr val="FF0000"/>
                </a:solidFill>
              </a:rPr>
              <a:t> </a:t>
            </a:r>
            <a:r>
              <a:rPr lang="en-US" sz="3600" dirty="0" err="1" smtClean="0">
                <a:solidFill>
                  <a:srgbClr val="FF0000"/>
                </a:solidFill>
              </a:rPr>
              <a:t>Benserazide</a:t>
            </a:r>
            <a:endParaRPr lang="en-US" sz="3600" dirty="0" smtClean="0">
              <a:solidFill>
                <a:srgbClr val="FF0000"/>
              </a:solidFill>
            </a:endParaRPr>
          </a:p>
          <a:p>
            <a:pPr marL="0" indent="0">
              <a:lnSpc>
                <a:spcPct val="80000"/>
              </a:lnSpc>
              <a:buNone/>
            </a:pPr>
            <a:endParaRPr lang="en-US" dirty="0" smtClean="0"/>
          </a:p>
          <a:p>
            <a:pPr>
              <a:lnSpc>
                <a:spcPct val="80000"/>
              </a:lnSpc>
            </a:pPr>
            <a:r>
              <a:rPr lang="en-US" sz="3600" dirty="0" err="1" smtClean="0"/>
              <a:t>Sinemet</a:t>
            </a:r>
            <a:r>
              <a:rPr lang="tr-TR" sz="3600" dirty="0" smtClean="0"/>
              <a:t> </a:t>
            </a:r>
            <a:r>
              <a:rPr lang="tr-TR" sz="3600" dirty="0"/>
              <a:t>(L-DOPA </a:t>
            </a:r>
            <a:r>
              <a:rPr lang="tr-TR" sz="3600" dirty="0" smtClean="0"/>
              <a:t>ve KARBİDOPA</a:t>
            </a:r>
            <a:r>
              <a:rPr lang="tr-TR" sz="3600" dirty="0"/>
              <a:t>)</a:t>
            </a:r>
            <a:r>
              <a:rPr lang="en-US" sz="3600" dirty="0"/>
              <a:t> </a:t>
            </a:r>
            <a:endParaRPr lang="en-US" sz="3600" dirty="0" smtClean="0"/>
          </a:p>
          <a:p>
            <a:pPr marL="0" indent="0">
              <a:lnSpc>
                <a:spcPct val="80000"/>
              </a:lnSpc>
              <a:buNone/>
            </a:pPr>
            <a:endParaRPr lang="tr-TR" sz="3600" dirty="0" smtClean="0"/>
          </a:p>
          <a:p>
            <a:pPr>
              <a:lnSpc>
                <a:spcPct val="80000"/>
              </a:lnSpc>
            </a:pPr>
            <a:r>
              <a:rPr lang="tr-TR" sz="3600" dirty="0" smtClean="0"/>
              <a:t>Beyinde </a:t>
            </a:r>
            <a:r>
              <a:rPr lang="en-US" sz="3600" dirty="0" smtClean="0"/>
              <a:t>levodopa</a:t>
            </a:r>
            <a:r>
              <a:rPr lang="tr-TR" sz="3600" dirty="0" err="1" smtClean="0"/>
              <a:t>nın</a:t>
            </a:r>
            <a:r>
              <a:rPr lang="en-US" sz="3600" dirty="0" smtClean="0"/>
              <a:t>  dopamine</a:t>
            </a:r>
            <a:r>
              <a:rPr lang="tr-TR" sz="3600" dirty="0" smtClean="0"/>
              <a:t> dönüşümünü bloke etmezler.</a:t>
            </a:r>
            <a:r>
              <a:rPr lang="en-US" sz="3600" dirty="0" smtClean="0"/>
              <a:t> </a:t>
            </a:r>
          </a:p>
          <a:p>
            <a:pPr>
              <a:lnSpc>
                <a:spcPct val="80000"/>
              </a:lnSpc>
            </a:pPr>
            <a:endParaRPr lang="en-US" sz="3600" dirty="0"/>
          </a:p>
          <a:p>
            <a:pPr>
              <a:lnSpc>
                <a:spcPct val="80000"/>
              </a:lnSpc>
            </a:pPr>
            <a:r>
              <a:rPr lang="tr-TR" sz="3600" dirty="0" err="1" smtClean="0"/>
              <a:t>Periferde</a:t>
            </a:r>
            <a:r>
              <a:rPr lang="tr-TR" sz="3600" dirty="0" smtClean="0"/>
              <a:t> </a:t>
            </a:r>
            <a:r>
              <a:rPr lang="en-US" sz="3600" dirty="0" smtClean="0"/>
              <a:t>levodopa</a:t>
            </a:r>
            <a:r>
              <a:rPr lang="tr-TR" sz="3600" dirty="0" smtClean="0"/>
              <a:t>’</a:t>
            </a:r>
            <a:r>
              <a:rPr lang="tr-TR" sz="3600" dirty="0" err="1" smtClean="0"/>
              <a:t>nın</a:t>
            </a:r>
            <a:r>
              <a:rPr lang="tr-TR" sz="3600" dirty="0" smtClean="0"/>
              <a:t> yarılanma süresini uzatırlar ve beyin dokusuna giren miktarı artırırlar (dozun %10 beyne ulaşır).</a:t>
            </a:r>
            <a:r>
              <a:rPr lang="en-US" sz="3600" dirty="0" smtClean="0"/>
              <a:t> </a:t>
            </a:r>
            <a:endParaRPr lang="tr-TR" sz="3600" dirty="0" smtClean="0"/>
          </a:p>
          <a:p>
            <a:pPr marL="0" indent="0">
              <a:lnSpc>
                <a:spcPct val="80000"/>
              </a:lnSpc>
              <a:buNone/>
            </a:pPr>
            <a:endParaRPr lang="tr-TR" dirty="0" smtClean="0"/>
          </a:p>
          <a:p>
            <a:pPr marL="0" indent="0">
              <a:lnSpc>
                <a:spcPct val="80000"/>
              </a:lnSpc>
              <a:buNone/>
            </a:pPr>
            <a:endParaRPr lang="en-US" sz="2400" dirty="0"/>
          </a:p>
        </p:txBody>
      </p:sp>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4 Altbilgi Yer Tutucusu"/>
          <p:cNvSpPr>
            <a:spLocks noGrp="1"/>
          </p:cNvSpPr>
          <p:nvPr>
            <p:ph type="ftr" sz="quarter" idx="11"/>
          </p:nvPr>
        </p:nvSpPr>
        <p:spPr/>
        <p:txBody>
          <a:bodyPr/>
          <a:lstStyle/>
          <a:p>
            <a:r>
              <a:rPr lang="en-US"/>
              <a:t>Lahore Medical &amp; Dental College</a:t>
            </a:r>
          </a:p>
        </p:txBody>
      </p:sp>
      <p:sp>
        <p:nvSpPr>
          <p:cNvPr id="5" name="5 Slayt Numarası Yer Tutucusu"/>
          <p:cNvSpPr>
            <a:spLocks noGrp="1"/>
          </p:cNvSpPr>
          <p:nvPr>
            <p:ph type="sldNum" sz="quarter" idx="12"/>
          </p:nvPr>
        </p:nvSpPr>
        <p:spPr/>
        <p:txBody>
          <a:bodyPr/>
          <a:lstStyle/>
          <a:p>
            <a:fld id="{16B42976-1805-46F7-90CF-C4DB8283A34D}" type="slidenum">
              <a:rPr lang="en-US"/>
              <a:pPr/>
              <a:t>21</a:t>
            </a:fld>
            <a:endParaRPr lang="en-US"/>
          </a:p>
        </p:txBody>
      </p:sp>
      <p:sp>
        <p:nvSpPr>
          <p:cNvPr id="60418" name="Rectangle 2"/>
          <p:cNvSpPr>
            <a:spLocks noGrp="1" noChangeArrowheads="1"/>
          </p:cNvSpPr>
          <p:nvPr>
            <p:ph type="title" idx="4294967295"/>
          </p:nvPr>
        </p:nvSpPr>
        <p:spPr>
          <a:xfrm>
            <a:off x="0" y="0"/>
            <a:ext cx="9144000" cy="990600"/>
          </a:xfrm>
        </p:spPr>
        <p:txBody>
          <a:bodyPr/>
          <a:lstStyle/>
          <a:p>
            <a:r>
              <a:rPr lang="en-US" sz="3600" dirty="0" smtClean="0"/>
              <a:t>PER</a:t>
            </a:r>
            <a:r>
              <a:rPr lang="tr-TR" sz="3600" dirty="0" smtClean="0"/>
              <a:t>İFERAL</a:t>
            </a:r>
            <a:r>
              <a:rPr lang="en-US" sz="3600" dirty="0" smtClean="0"/>
              <a:t>  DE</a:t>
            </a:r>
            <a:r>
              <a:rPr lang="tr-TR" sz="3600" dirty="0" smtClean="0"/>
              <a:t>KARBOKSİLAZ</a:t>
            </a:r>
            <a:r>
              <a:rPr lang="en-US" sz="3600" dirty="0" smtClean="0"/>
              <a:t>  </a:t>
            </a:r>
            <a:r>
              <a:rPr lang="tr-TR" sz="3600" dirty="0"/>
              <a:t>İ</a:t>
            </a:r>
            <a:r>
              <a:rPr lang="en-US" sz="3600" dirty="0" smtClean="0"/>
              <a:t>NH</a:t>
            </a:r>
            <a:r>
              <a:rPr lang="tr-TR" sz="3600" dirty="0" smtClean="0"/>
              <a:t>İ</a:t>
            </a:r>
            <a:r>
              <a:rPr lang="en-US" sz="3600" dirty="0" smtClean="0"/>
              <a:t>B</a:t>
            </a:r>
            <a:r>
              <a:rPr lang="tr-TR" sz="3600" dirty="0" smtClean="0"/>
              <a:t>İ</a:t>
            </a:r>
            <a:r>
              <a:rPr lang="en-US" sz="3600" dirty="0" smtClean="0"/>
              <a:t>T</a:t>
            </a:r>
            <a:r>
              <a:rPr lang="tr-TR" sz="3600" dirty="0" smtClean="0"/>
              <a:t>Ö</a:t>
            </a:r>
            <a:r>
              <a:rPr lang="en-US" sz="3600" dirty="0" smtClean="0"/>
              <a:t>R</a:t>
            </a:r>
            <a:r>
              <a:rPr lang="tr-TR" sz="3600" dirty="0" smtClean="0"/>
              <a:t>LERİ</a:t>
            </a:r>
            <a:endParaRPr lang="en-US" sz="3600" dirty="0"/>
          </a:p>
        </p:txBody>
      </p:sp>
      <p:sp>
        <p:nvSpPr>
          <p:cNvPr id="60419" name="Rectangle 3"/>
          <p:cNvSpPr>
            <a:spLocks noGrp="1" noChangeArrowheads="1"/>
          </p:cNvSpPr>
          <p:nvPr>
            <p:ph type="body" idx="4294967295"/>
          </p:nvPr>
        </p:nvSpPr>
        <p:spPr>
          <a:xfrm>
            <a:off x="152400" y="914400"/>
            <a:ext cx="8991600" cy="4832350"/>
          </a:xfrm>
        </p:spPr>
        <p:txBody>
          <a:bodyPr/>
          <a:lstStyle/>
          <a:p>
            <a:pPr marL="0" indent="0">
              <a:lnSpc>
                <a:spcPct val="80000"/>
              </a:lnSpc>
              <a:buNone/>
            </a:pPr>
            <a:r>
              <a:rPr lang="tr-TR" sz="3600" dirty="0">
                <a:solidFill>
                  <a:srgbClr val="FF0000"/>
                </a:solidFill>
              </a:rPr>
              <a:t>K</a:t>
            </a:r>
            <a:r>
              <a:rPr lang="en-US" sz="3600" dirty="0" err="1" smtClean="0">
                <a:solidFill>
                  <a:srgbClr val="FF0000"/>
                </a:solidFill>
              </a:rPr>
              <a:t>arbidopa</a:t>
            </a:r>
            <a:r>
              <a:rPr lang="en-US" sz="3600" dirty="0" smtClean="0">
                <a:solidFill>
                  <a:srgbClr val="FF0000"/>
                </a:solidFill>
              </a:rPr>
              <a:t> </a:t>
            </a:r>
            <a:r>
              <a:rPr lang="en-US" sz="3600" dirty="0" err="1" smtClean="0">
                <a:solidFill>
                  <a:srgbClr val="FF0000"/>
                </a:solidFill>
              </a:rPr>
              <a:t>ve</a:t>
            </a:r>
            <a:r>
              <a:rPr lang="en-US" sz="3600" dirty="0" smtClean="0">
                <a:solidFill>
                  <a:srgbClr val="FF0000"/>
                </a:solidFill>
              </a:rPr>
              <a:t> </a:t>
            </a:r>
            <a:r>
              <a:rPr lang="en-US" sz="3600" dirty="0" err="1" smtClean="0">
                <a:solidFill>
                  <a:srgbClr val="FF0000"/>
                </a:solidFill>
              </a:rPr>
              <a:t>Benserazide</a:t>
            </a:r>
            <a:endParaRPr lang="en-US" sz="3600" dirty="0" smtClean="0"/>
          </a:p>
          <a:p>
            <a:pPr marL="0" indent="0">
              <a:lnSpc>
                <a:spcPct val="80000"/>
              </a:lnSpc>
              <a:buNone/>
            </a:pPr>
            <a:endParaRPr lang="tr-TR" sz="3600" dirty="0" smtClean="0"/>
          </a:p>
          <a:p>
            <a:pPr>
              <a:lnSpc>
                <a:spcPct val="80000"/>
              </a:lnSpc>
            </a:pPr>
            <a:r>
              <a:rPr lang="tr-TR" sz="3600" dirty="0"/>
              <a:t> </a:t>
            </a:r>
            <a:r>
              <a:rPr lang="tr-TR" sz="3600" dirty="0" smtClean="0"/>
              <a:t>Kullanılan doz yaklaşık </a:t>
            </a:r>
            <a:r>
              <a:rPr lang="en-US" sz="3600" dirty="0" smtClean="0"/>
              <a:t>¼</a:t>
            </a:r>
            <a:r>
              <a:rPr lang="tr-TR" sz="3600" dirty="0" smtClean="0"/>
              <a:t> azalır.</a:t>
            </a:r>
          </a:p>
          <a:p>
            <a:pPr marL="0" indent="0">
              <a:lnSpc>
                <a:spcPct val="80000"/>
              </a:lnSpc>
              <a:buNone/>
            </a:pPr>
            <a:endParaRPr lang="tr-TR" sz="3600" dirty="0" smtClean="0"/>
          </a:p>
          <a:p>
            <a:pPr>
              <a:lnSpc>
                <a:spcPct val="80000"/>
              </a:lnSpc>
            </a:pPr>
            <a:r>
              <a:rPr lang="en-US" sz="3600" dirty="0" smtClean="0"/>
              <a:t> </a:t>
            </a:r>
            <a:r>
              <a:rPr lang="tr-TR" sz="3600" dirty="0" smtClean="0"/>
              <a:t>Si</a:t>
            </a:r>
            <a:r>
              <a:rPr lang="en-US" sz="3600" dirty="0" err="1" smtClean="0"/>
              <a:t>stemi</a:t>
            </a:r>
            <a:r>
              <a:rPr lang="tr-TR" sz="3600" dirty="0" smtClean="0"/>
              <a:t>k </a:t>
            </a:r>
            <a:r>
              <a:rPr lang="en-US" sz="3600" dirty="0" err="1" smtClean="0"/>
              <a:t>dopamin</a:t>
            </a:r>
            <a:r>
              <a:rPr lang="tr-TR" sz="3600" dirty="0" smtClean="0"/>
              <a:t> konsantrasyonunun azalması sonucu bulantı ve kusma belirgin değildir.</a:t>
            </a:r>
          </a:p>
          <a:p>
            <a:pPr marL="0" indent="0">
              <a:lnSpc>
                <a:spcPct val="80000"/>
              </a:lnSpc>
              <a:buNone/>
            </a:pPr>
            <a:endParaRPr lang="tr-TR" sz="3600" dirty="0" smtClean="0"/>
          </a:p>
          <a:p>
            <a:pPr>
              <a:lnSpc>
                <a:spcPct val="80000"/>
              </a:lnSpc>
            </a:pPr>
            <a:r>
              <a:rPr lang="tr-TR" sz="3600" dirty="0"/>
              <a:t> </a:t>
            </a:r>
            <a:r>
              <a:rPr lang="tr-TR" sz="3600" dirty="0" smtClean="0"/>
              <a:t>Kardiyak </a:t>
            </a:r>
            <a:r>
              <a:rPr lang="tr-TR" sz="3600" dirty="0" err="1" smtClean="0"/>
              <a:t>advers</a:t>
            </a:r>
            <a:r>
              <a:rPr lang="tr-TR" sz="3600" dirty="0" smtClean="0"/>
              <a:t> etkiler minimaldir.</a:t>
            </a:r>
          </a:p>
          <a:p>
            <a:pPr marL="0" indent="0">
              <a:lnSpc>
                <a:spcPct val="80000"/>
              </a:lnSpc>
              <a:buNone/>
            </a:pPr>
            <a:endParaRPr lang="en-US" sz="2400" dirty="0"/>
          </a:p>
        </p:txBody>
      </p:sp>
    </p:spTree>
    <p:extLst>
      <p:ext uri="{BB962C8B-B14F-4D97-AF65-F5344CB8AC3E}">
        <p14:creationId xmlns:p14="http://schemas.microsoft.com/office/powerpoint/2010/main" val="1414027405"/>
      </p:ext>
    </p:extLst>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a:xfrm>
            <a:off x="457200" y="152400"/>
            <a:ext cx="8229600" cy="685800"/>
          </a:xfrm>
        </p:spPr>
        <p:txBody>
          <a:bodyPr/>
          <a:lstStyle/>
          <a:p>
            <a:pPr eaLnBrk="1" hangingPunct="1"/>
            <a:r>
              <a:rPr lang="en-US" sz="3600" b="1" dirty="0" err="1" smtClean="0">
                <a:latin typeface="Times New Roman" pitchFamily="18" charset="0"/>
                <a:cs typeface="Times New Roman" pitchFamily="18" charset="0"/>
              </a:rPr>
              <a:t>Monoamin</a:t>
            </a:r>
            <a:r>
              <a:rPr lang="en-US" sz="3600" b="1" dirty="0" smtClean="0">
                <a:latin typeface="Times New Roman" pitchFamily="18" charset="0"/>
                <a:cs typeface="Times New Roman" pitchFamily="18" charset="0"/>
              </a:rPr>
              <a:t> </a:t>
            </a:r>
            <a:r>
              <a:rPr lang="en-US" sz="3600" b="1" dirty="0" err="1" smtClean="0">
                <a:latin typeface="Times New Roman" pitchFamily="18" charset="0"/>
                <a:cs typeface="Times New Roman" pitchFamily="18" charset="0"/>
              </a:rPr>
              <a:t>oksidaz</a:t>
            </a:r>
            <a:r>
              <a:rPr lang="en-US" sz="3600" b="1" dirty="0" smtClean="0">
                <a:latin typeface="Times New Roman" pitchFamily="18" charset="0"/>
                <a:cs typeface="Times New Roman" pitchFamily="18" charset="0"/>
              </a:rPr>
              <a:t> </a:t>
            </a:r>
            <a:r>
              <a:rPr lang="en-US" sz="3600" b="1" dirty="0" err="1" smtClean="0">
                <a:latin typeface="Times New Roman" pitchFamily="18" charset="0"/>
                <a:cs typeface="Times New Roman" pitchFamily="18" charset="0"/>
              </a:rPr>
              <a:t>inhibitörleri</a:t>
            </a:r>
            <a:r>
              <a:rPr lang="en-US" sz="3600" b="1" dirty="0" smtClean="0">
                <a:latin typeface="Times New Roman" pitchFamily="18" charset="0"/>
                <a:cs typeface="Times New Roman" pitchFamily="18" charset="0"/>
              </a:rPr>
              <a:t> </a:t>
            </a:r>
            <a:endParaRPr lang="en-US" sz="3600" dirty="0" smtClean="0">
              <a:latin typeface="Times New Roman" pitchFamily="18" charset="0"/>
              <a:cs typeface="Times New Roman" pitchFamily="18" charset="0"/>
            </a:endParaRPr>
          </a:p>
        </p:txBody>
      </p:sp>
      <p:sp>
        <p:nvSpPr>
          <p:cNvPr id="3" name="Content Placeholder 2"/>
          <p:cNvSpPr>
            <a:spLocks noGrp="1"/>
          </p:cNvSpPr>
          <p:nvPr>
            <p:ph idx="1"/>
          </p:nvPr>
        </p:nvSpPr>
        <p:spPr>
          <a:xfrm>
            <a:off x="76200" y="1143000"/>
            <a:ext cx="8991600" cy="5257800"/>
          </a:xfrm>
        </p:spPr>
        <p:txBody>
          <a:bodyPr rtlCol="0">
            <a:normAutofit/>
          </a:bodyPr>
          <a:lstStyle/>
          <a:p>
            <a:pPr eaLnBrk="1" fontAlgn="auto" hangingPunct="1">
              <a:spcAft>
                <a:spcPts val="0"/>
              </a:spcAft>
              <a:buFont typeface="Arial" pitchFamily="34" charset="0"/>
              <a:buNone/>
              <a:defRPr/>
            </a:pPr>
            <a:r>
              <a:rPr lang="en-US" sz="3600" dirty="0" smtClean="0">
                <a:latin typeface="Times New Roman" pitchFamily="18" charset="0"/>
                <a:cs typeface="Times New Roman" pitchFamily="18" charset="0"/>
              </a:rPr>
              <a:t>- </a:t>
            </a:r>
            <a:r>
              <a:rPr lang="en-US" sz="3600" b="1" dirty="0" err="1" smtClean="0">
                <a:solidFill>
                  <a:schemeClr val="accent2"/>
                </a:solidFill>
                <a:latin typeface="Times New Roman" pitchFamily="18" charset="0"/>
                <a:cs typeface="Times New Roman" pitchFamily="18" charset="0"/>
              </a:rPr>
              <a:t>Monoamin</a:t>
            </a:r>
            <a:r>
              <a:rPr lang="en-US" sz="3600" b="1" dirty="0" smtClean="0">
                <a:solidFill>
                  <a:schemeClr val="accent2"/>
                </a:solidFill>
                <a:latin typeface="Times New Roman" pitchFamily="18" charset="0"/>
                <a:cs typeface="Times New Roman" pitchFamily="18" charset="0"/>
              </a:rPr>
              <a:t> </a:t>
            </a:r>
            <a:r>
              <a:rPr lang="en-US" sz="3600" b="1" dirty="0" err="1" smtClean="0">
                <a:solidFill>
                  <a:schemeClr val="accent2"/>
                </a:solidFill>
                <a:latin typeface="Times New Roman" pitchFamily="18" charset="0"/>
                <a:cs typeface="Times New Roman" pitchFamily="18" charset="0"/>
              </a:rPr>
              <a:t>oksidaz</a:t>
            </a:r>
            <a:r>
              <a:rPr lang="en-US" sz="3600" b="1" dirty="0" smtClean="0">
                <a:solidFill>
                  <a:schemeClr val="accent2"/>
                </a:solidFill>
                <a:latin typeface="Times New Roman" pitchFamily="18" charset="0"/>
                <a:cs typeface="Times New Roman" pitchFamily="18" charset="0"/>
              </a:rPr>
              <a:t> (A)</a:t>
            </a:r>
            <a:r>
              <a:rPr lang="en-US" sz="3600" dirty="0" smtClean="0">
                <a:latin typeface="Times New Roman" pitchFamily="18" charset="0"/>
                <a:cs typeface="Times New Roman" pitchFamily="18" charset="0"/>
              </a:rPr>
              <a:t> </a:t>
            </a:r>
          </a:p>
          <a:p>
            <a:pPr eaLnBrk="1" fontAlgn="auto" hangingPunct="1">
              <a:spcAft>
                <a:spcPts val="0"/>
              </a:spcAft>
              <a:buFont typeface="Arial" pitchFamily="34" charset="0"/>
              <a:buNone/>
              <a:defRPr/>
            </a:pPr>
            <a:r>
              <a:rPr lang="en-US" sz="3600" dirty="0" smtClean="0">
                <a:latin typeface="Times New Roman" pitchFamily="18" charset="0"/>
                <a:cs typeface="Times New Roman" pitchFamily="18" charset="0"/>
              </a:rPr>
              <a:t> noradrenalin, serotonin</a:t>
            </a:r>
            <a:r>
              <a:rPr lang="tr-TR" sz="3600" dirty="0">
                <a:latin typeface="Times New Roman" pitchFamily="18" charset="0"/>
                <a:cs typeface="Times New Roman" pitchFamily="18" charset="0"/>
              </a:rPr>
              <a:t> </a:t>
            </a:r>
            <a:r>
              <a:rPr lang="tr-TR" sz="3600" dirty="0" smtClean="0">
                <a:latin typeface="Times New Roman" pitchFamily="18" charset="0"/>
                <a:cs typeface="Times New Roman" pitchFamily="18" charset="0"/>
              </a:rPr>
              <a:t>ve </a:t>
            </a:r>
            <a:r>
              <a:rPr lang="tr-TR" sz="3600" dirty="0" err="1" smtClean="0">
                <a:latin typeface="Times New Roman" pitchFamily="18" charset="0"/>
                <a:cs typeface="Times New Roman" pitchFamily="18" charset="0"/>
              </a:rPr>
              <a:t>dopamini</a:t>
            </a:r>
            <a:r>
              <a:rPr lang="tr-TR" sz="3600" dirty="0" smtClean="0">
                <a:latin typeface="Times New Roman" pitchFamily="18" charset="0"/>
                <a:cs typeface="Times New Roman" pitchFamily="18" charset="0"/>
              </a:rPr>
              <a:t> </a:t>
            </a:r>
            <a:r>
              <a:rPr lang="tr-TR" sz="3600" dirty="0" err="1" smtClean="0">
                <a:latin typeface="Times New Roman" pitchFamily="18" charset="0"/>
                <a:cs typeface="Times New Roman" pitchFamily="18" charset="0"/>
              </a:rPr>
              <a:t>metabolize</a:t>
            </a:r>
            <a:r>
              <a:rPr lang="tr-TR" sz="3600" dirty="0" smtClean="0">
                <a:latin typeface="Times New Roman" pitchFamily="18" charset="0"/>
                <a:cs typeface="Times New Roman" pitchFamily="18" charset="0"/>
              </a:rPr>
              <a:t> eder</a:t>
            </a:r>
            <a:r>
              <a:rPr lang="en-US" sz="3600" dirty="0" smtClean="0">
                <a:latin typeface="Times New Roman" pitchFamily="18" charset="0"/>
                <a:cs typeface="Times New Roman" pitchFamily="18" charset="0"/>
              </a:rPr>
              <a:t>; </a:t>
            </a:r>
          </a:p>
          <a:p>
            <a:pPr eaLnBrk="1" fontAlgn="auto" hangingPunct="1">
              <a:spcAft>
                <a:spcPts val="0"/>
              </a:spcAft>
              <a:buFont typeface="Arial" pitchFamily="34" charset="0"/>
              <a:buNone/>
              <a:defRPr/>
            </a:pPr>
            <a:endParaRPr lang="tr-TR" sz="3600" dirty="0" smtClean="0">
              <a:latin typeface="Times New Roman" pitchFamily="18" charset="0"/>
              <a:cs typeface="Times New Roman" pitchFamily="18" charset="0"/>
            </a:endParaRPr>
          </a:p>
          <a:p>
            <a:pPr eaLnBrk="1" fontAlgn="auto" hangingPunct="1">
              <a:spcAft>
                <a:spcPts val="0"/>
              </a:spcAft>
              <a:buFont typeface="Arial" pitchFamily="34" charset="0"/>
              <a:buNone/>
              <a:defRPr/>
            </a:pPr>
            <a:r>
              <a:rPr lang="en-US" sz="3600" dirty="0" smtClean="0">
                <a:latin typeface="Times New Roman" pitchFamily="18" charset="0"/>
                <a:cs typeface="Times New Roman" pitchFamily="18" charset="0"/>
              </a:rPr>
              <a:t>- </a:t>
            </a:r>
            <a:r>
              <a:rPr lang="en-US" sz="3600" b="1" dirty="0" err="1" smtClean="0">
                <a:solidFill>
                  <a:schemeClr val="accent2"/>
                </a:solidFill>
                <a:latin typeface="Times New Roman" pitchFamily="18" charset="0"/>
                <a:cs typeface="Times New Roman" pitchFamily="18" charset="0"/>
              </a:rPr>
              <a:t>Monoamin</a:t>
            </a:r>
            <a:r>
              <a:rPr lang="en-US" sz="3600" b="1" dirty="0" smtClean="0">
                <a:solidFill>
                  <a:schemeClr val="accent2"/>
                </a:solidFill>
                <a:latin typeface="Times New Roman" pitchFamily="18" charset="0"/>
                <a:cs typeface="Times New Roman" pitchFamily="18" charset="0"/>
              </a:rPr>
              <a:t> </a:t>
            </a:r>
            <a:r>
              <a:rPr lang="en-US" sz="3600" b="1" dirty="0" err="1" smtClean="0">
                <a:solidFill>
                  <a:schemeClr val="accent2"/>
                </a:solidFill>
                <a:latin typeface="Times New Roman" pitchFamily="18" charset="0"/>
                <a:cs typeface="Times New Roman" pitchFamily="18" charset="0"/>
              </a:rPr>
              <a:t>oksidaz</a:t>
            </a:r>
            <a:r>
              <a:rPr lang="en-US" sz="3600" b="1" dirty="0" smtClean="0">
                <a:solidFill>
                  <a:schemeClr val="accent2"/>
                </a:solidFill>
                <a:latin typeface="Times New Roman" pitchFamily="18" charset="0"/>
                <a:cs typeface="Times New Roman" pitchFamily="18" charset="0"/>
              </a:rPr>
              <a:t> (B)</a:t>
            </a:r>
            <a:r>
              <a:rPr lang="en-US" sz="3600" b="1" dirty="0" smtClean="0">
                <a:solidFill>
                  <a:srgbClr val="800000"/>
                </a:solidFill>
                <a:latin typeface="Times New Roman" pitchFamily="18" charset="0"/>
                <a:cs typeface="Times New Roman" pitchFamily="18" charset="0"/>
              </a:rPr>
              <a:t> </a:t>
            </a:r>
          </a:p>
          <a:p>
            <a:pPr eaLnBrk="1" fontAlgn="auto" hangingPunct="1">
              <a:spcAft>
                <a:spcPts val="0"/>
              </a:spcAft>
              <a:buFont typeface="Arial" pitchFamily="34" charset="0"/>
              <a:buNone/>
              <a:defRPr/>
            </a:pPr>
            <a:r>
              <a:rPr lang="en-US" sz="3600" dirty="0" err="1" smtClean="0">
                <a:latin typeface="Times New Roman" pitchFamily="18" charset="0"/>
                <a:cs typeface="Times New Roman" pitchFamily="18" charset="0"/>
              </a:rPr>
              <a:t>sadece</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dopamini</a:t>
            </a:r>
            <a:r>
              <a:rPr lang="en-US" sz="3600" dirty="0" smtClean="0">
                <a:latin typeface="Times New Roman" pitchFamily="18" charset="0"/>
                <a:cs typeface="Times New Roman" pitchFamily="18" charset="0"/>
              </a:rPr>
              <a:t> metabolize </a:t>
            </a:r>
            <a:r>
              <a:rPr lang="en-US" sz="3600" dirty="0" err="1" smtClean="0">
                <a:latin typeface="Times New Roman" pitchFamily="18" charset="0"/>
                <a:cs typeface="Times New Roman" pitchFamily="18" charset="0"/>
              </a:rPr>
              <a:t>eder</a:t>
            </a:r>
            <a:r>
              <a:rPr lang="en-US" sz="3600" dirty="0" smtClean="0">
                <a:latin typeface="Times New Roman" pitchFamily="18" charset="0"/>
                <a:cs typeface="Times New Roman" pitchFamily="18" charset="0"/>
              </a:rPr>
              <a:t>.</a:t>
            </a:r>
            <a:r>
              <a:rPr lang="tr-TR" sz="3600" dirty="0" smtClean="0">
                <a:latin typeface="Times New Roman" pitchFamily="18" charset="0"/>
                <a:cs typeface="Times New Roman" pitchFamily="18" charset="0"/>
              </a:rPr>
              <a:t> </a:t>
            </a:r>
            <a:endParaRPr lang="en-US" sz="3600" dirty="0" smtClean="0">
              <a:latin typeface="Times New Roman" pitchFamily="18" charset="0"/>
              <a:cs typeface="Times New Roman" pitchFamily="18" charset="0"/>
            </a:endParaRPr>
          </a:p>
          <a:p>
            <a:pPr eaLnBrk="1" fontAlgn="auto" hangingPunct="1">
              <a:spcAft>
                <a:spcPts val="0"/>
              </a:spcAft>
              <a:buFont typeface="Arial" pitchFamily="34" charset="0"/>
              <a:buNone/>
              <a:defRPr/>
            </a:pPr>
            <a:r>
              <a:rPr lang="en-US" b="1" dirty="0" smtClean="0">
                <a:solidFill>
                  <a:srgbClr val="FF0000"/>
                </a:solidFill>
                <a:latin typeface="Times New Roman" pitchFamily="18" charset="0"/>
                <a:cs typeface="Times New Roman" pitchFamily="18" charset="0"/>
              </a:rPr>
              <a:t> </a:t>
            </a:r>
            <a:endParaRPr lang="en-US" dirty="0" smtClean="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a:xfrm>
            <a:off x="457200" y="152400"/>
            <a:ext cx="8229600" cy="533400"/>
          </a:xfrm>
        </p:spPr>
        <p:txBody>
          <a:bodyPr/>
          <a:lstStyle/>
          <a:p>
            <a:pPr eaLnBrk="1" hangingPunct="1"/>
            <a:r>
              <a:rPr lang="en-US" sz="3600" b="1" dirty="0" err="1" smtClean="0">
                <a:latin typeface="Times New Roman" pitchFamily="18" charset="0"/>
                <a:cs typeface="Times New Roman" pitchFamily="18" charset="0"/>
              </a:rPr>
              <a:t>Monoamin</a:t>
            </a:r>
            <a:r>
              <a:rPr lang="en-US" sz="3600" b="1" dirty="0" smtClean="0">
                <a:latin typeface="Times New Roman" pitchFamily="18" charset="0"/>
                <a:cs typeface="Times New Roman" pitchFamily="18" charset="0"/>
              </a:rPr>
              <a:t> </a:t>
            </a:r>
            <a:r>
              <a:rPr lang="en-US" sz="3600" b="1" dirty="0" err="1" smtClean="0">
                <a:latin typeface="Times New Roman" pitchFamily="18" charset="0"/>
                <a:cs typeface="Times New Roman" pitchFamily="18" charset="0"/>
              </a:rPr>
              <a:t>oksidaz</a:t>
            </a:r>
            <a:r>
              <a:rPr lang="en-US" sz="3600" b="1" dirty="0" smtClean="0">
                <a:latin typeface="Times New Roman" pitchFamily="18" charset="0"/>
                <a:cs typeface="Times New Roman" pitchFamily="18" charset="0"/>
              </a:rPr>
              <a:t> </a:t>
            </a:r>
            <a:r>
              <a:rPr lang="en-US" sz="3600" b="1" dirty="0" err="1" smtClean="0">
                <a:latin typeface="Times New Roman" pitchFamily="18" charset="0"/>
                <a:cs typeface="Times New Roman" pitchFamily="18" charset="0"/>
              </a:rPr>
              <a:t>inhibitörleri</a:t>
            </a:r>
            <a:r>
              <a:rPr lang="en-US" sz="3600" b="1" dirty="0" smtClean="0">
                <a:latin typeface="Times New Roman" pitchFamily="18" charset="0"/>
                <a:cs typeface="Times New Roman" pitchFamily="18" charset="0"/>
              </a:rPr>
              <a:t> </a:t>
            </a:r>
            <a:endParaRPr lang="en-US" sz="3600" dirty="0" smtClean="0">
              <a:latin typeface="Times New Roman" pitchFamily="18" charset="0"/>
              <a:cs typeface="Times New Roman" pitchFamily="18" charset="0"/>
            </a:endParaRPr>
          </a:p>
        </p:txBody>
      </p:sp>
      <p:sp>
        <p:nvSpPr>
          <p:cNvPr id="3" name="Content Placeholder 2"/>
          <p:cNvSpPr>
            <a:spLocks noGrp="1"/>
          </p:cNvSpPr>
          <p:nvPr>
            <p:ph idx="1"/>
          </p:nvPr>
        </p:nvSpPr>
        <p:spPr>
          <a:xfrm>
            <a:off x="152400" y="762000"/>
            <a:ext cx="8991600" cy="5562600"/>
          </a:xfrm>
        </p:spPr>
        <p:txBody>
          <a:bodyPr rtlCol="0">
            <a:normAutofit/>
          </a:bodyPr>
          <a:lstStyle/>
          <a:p>
            <a:pPr eaLnBrk="1" fontAlgn="auto" hangingPunct="1">
              <a:spcAft>
                <a:spcPts val="0"/>
              </a:spcAft>
              <a:buFont typeface="Arial" pitchFamily="34" charset="0"/>
              <a:buNone/>
              <a:defRPr/>
            </a:pPr>
            <a:r>
              <a:rPr lang="tr-TR" dirty="0" smtClean="0">
                <a:latin typeface="Times New Roman" pitchFamily="18" charset="0"/>
                <a:cs typeface="Times New Roman" pitchFamily="18" charset="0"/>
              </a:rPr>
              <a:t> </a:t>
            </a:r>
            <a:r>
              <a:rPr lang="en-US" b="1" dirty="0" smtClean="0">
                <a:solidFill>
                  <a:srgbClr val="FF0000"/>
                </a:solidFill>
                <a:latin typeface="Times New Roman" pitchFamily="18" charset="0"/>
                <a:cs typeface="Times New Roman" pitchFamily="18" charset="0"/>
              </a:rPr>
              <a:t> </a:t>
            </a:r>
            <a:r>
              <a:rPr lang="en-US" b="1" dirty="0" err="1" smtClean="0">
                <a:solidFill>
                  <a:srgbClr val="FF0000"/>
                </a:solidFill>
                <a:latin typeface="Times New Roman" pitchFamily="18" charset="0"/>
                <a:cs typeface="Times New Roman" pitchFamily="18" charset="0"/>
              </a:rPr>
              <a:t>Selejilin</a:t>
            </a:r>
            <a:r>
              <a:rPr lang="tr-TR" b="1" dirty="0" smtClean="0">
                <a:solidFill>
                  <a:srgbClr val="FF0000"/>
                </a:solidFill>
                <a:latin typeface="Times New Roman" pitchFamily="18" charset="0"/>
                <a:cs typeface="Times New Roman" pitchFamily="18" charset="0"/>
              </a:rPr>
              <a:t> (</a:t>
            </a:r>
            <a:r>
              <a:rPr lang="tr-TR" b="1" dirty="0" err="1" smtClean="0">
                <a:solidFill>
                  <a:srgbClr val="FF0000"/>
                </a:solidFill>
                <a:latin typeface="Times New Roman" pitchFamily="18" charset="0"/>
                <a:cs typeface="Times New Roman" pitchFamily="18" charset="0"/>
              </a:rPr>
              <a:t>deprenyl</a:t>
            </a:r>
            <a:r>
              <a:rPr lang="tr-TR" b="1" dirty="0" smtClean="0">
                <a:solidFill>
                  <a:srgbClr val="FF0000"/>
                </a:solidFill>
                <a:latin typeface="Times New Roman" pitchFamily="18" charset="0"/>
                <a:cs typeface="Times New Roman" pitchFamily="18" charset="0"/>
              </a:rPr>
              <a:t>) ve </a:t>
            </a:r>
            <a:r>
              <a:rPr lang="tr-TR" b="1" dirty="0" err="1" smtClean="0">
                <a:solidFill>
                  <a:srgbClr val="FF0000"/>
                </a:solidFill>
                <a:latin typeface="Times New Roman" pitchFamily="18" charset="0"/>
                <a:cs typeface="Times New Roman" pitchFamily="18" charset="0"/>
              </a:rPr>
              <a:t>rasajilin</a:t>
            </a:r>
            <a:r>
              <a:rPr lang="en-US" b="1" dirty="0" smtClean="0">
                <a:solidFill>
                  <a:srgbClr val="FF0000"/>
                </a:solidFill>
                <a:latin typeface="Times New Roman" pitchFamily="18" charset="0"/>
                <a:cs typeface="Times New Roman" pitchFamily="18" charset="0"/>
              </a:rPr>
              <a:t>:</a:t>
            </a:r>
          </a:p>
          <a:p>
            <a:pPr eaLnBrk="1" fontAlgn="auto" hangingPunct="1">
              <a:spcAft>
                <a:spcPts val="0"/>
              </a:spcAft>
              <a:buFont typeface="Arial" pitchFamily="34" charset="0"/>
              <a:buNone/>
              <a:defRPr/>
            </a:pPr>
            <a:endParaRPr lang="en-US" b="1" dirty="0" smtClean="0">
              <a:solidFill>
                <a:srgbClr val="FF0000"/>
              </a:solidFill>
              <a:latin typeface="Times New Roman" pitchFamily="18" charset="0"/>
              <a:cs typeface="Times New Roman" pitchFamily="18" charset="0"/>
            </a:endParaRPr>
          </a:p>
          <a:p>
            <a:pPr marL="0" indent="0" eaLnBrk="1" fontAlgn="auto" hangingPunct="1">
              <a:lnSpc>
                <a:spcPct val="50000"/>
              </a:lnSpc>
              <a:spcAft>
                <a:spcPts val="0"/>
              </a:spcAft>
              <a:buNone/>
              <a:defRPr/>
            </a:pPr>
            <a:r>
              <a:rPr lang="en-US" sz="3600" b="1" dirty="0">
                <a:solidFill>
                  <a:srgbClr val="FF0000"/>
                </a:solidFill>
                <a:latin typeface="Times New Roman" pitchFamily="18" charset="0"/>
                <a:cs typeface="Times New Roman" pitchFamily="18" charset="0"/>
              </a:rPr>
              <a:t>-</a:t>
            </a:r>
            <a:r>
              <a:rPr lang="en-US" dirty="0" smtClean="0">
                <a:latin typeface="Times New Roman" pitchFamily="18" charset="0"/>
                <a:cs typeface="Times New Roman" pitchFamily="18" charset="0"/>
              </a:rPr>
              <a:t>MAO-B </a:t>
            </a:r>
            <a:r>
              <a:rPr lang="en-US" dirty="0" err="1" smtClean="0">
                <a:latin typeface="Times New Roman" pitchFamily="18" charset="0"/>
                <a:cs typeface="Times New Roman" pitchFamily="18" charset="0"/>
              </a:rPr>
              <a:t>nin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selektif</a:t>
            </a:r>
            <a:r>
              <a:rPr lang="en-US"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irreversible</a:t>
            </a:r>
            <a:r>
              <a:rPr lang="tr-TR"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inhibitörleridir</a:t>
            </a:r>
            <a:r>
              <a:rPr lang="en-US" dirty="0" smtClean="0">
                <a:latin typeface="Times New Roman" pitchFamily="18" charset="0"/>
                <a:cs typeface="Times New Roman" pitchFamily="18" charset="0"/>
              </a:rPr>
              <a:t>.</a:t>
            </a:r>
          </a:p>
          <a:p>
            <a:pPr marL="0" indent="0" eaLnBrk="1" fontAlgn="auto" hangingPunct="1">
              <a:lnSpc>
                <a:spcPct val="50000"/>
              </a:lnSpc>
              <a:spcAft>
                <a:spcPts val="0"/>
              </a:spcAft>
              <a:buNone/>
              <a:defRPr/>
            </a:pPr>
            <a:r>
              <a:rPr lang="en-US" dirty="0" smtClean="0">
                <a:latin typeface="Times New Roman" pitchFamily="18" charset="0"/>
                <a:cs typeface="Times New Roman" pitchFamily="18" charset="0"/>
              </a:rPr>
              <a:t> </a:t>
            </a:r>
          </a:p>
          <a:p>
            <a:pPr marL="0" indent="0" eaLnBrk="1" fontAlgn="auto" hangingPunct="1">
              <a:lnSpc>
                <a:spcPct val="50000"/>
              </a:lnSpc>
              <a:spcAft>
                <a:spcPts val="0"/>
              </a:spcAft>
              <a:buNone/>
              <a:defRPr/>
            </a:pPr>
            <a:r>
              <a:rPr lang="en-US" dirty="0">
                <a:latin typeface="Times New Roman" pitchFamily="18" charset="0"/>
                <a:cs typeface="Times New Roman" pitchFamily="18" charset="0"/>
              </a:rPr>
              <a:t>-</a:t>
            </a:r>
            <a:r>
              <a:rPr lang="en-US" dirty="0" err="1" smtClean="0">
                <a:latin typeface="Times New Roman" pitchFamily="18" charset="0"/>
                <a:cs typeface="Times New Roman" pitchFamily="18" charset="0"/>
              </a:rPr>
              <a:t>Dopaminin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yıkımını</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geciktirirler</a:t>
            </a:r>
            <a:r>
              <a:rPr lang="en-US" dirty="0" smtClean="0">
                <a:latin typeface="Times New Roman" pitchFamily="18" charset="0"/>
                <a:cs typeface="Times New Roman" pitchFamily="18" charset="0"/>
              </a:rPr>
              <a:t>. </a:t>
            </a:r>
          </a:p>
          <a:p>
            <a:pPr marL="0" indent="0" eaLnBrk="1" fontAlgn="auto" hangingPunct="1">
              <a:lnSpc>
                <a:spcPct val="50000"/>
              </a:lnSpc>
              <a:spcAft>
                <a:spcPts val="0"/>
              </a:spcAft>
              <a:buNone/>
              <a:defRPr/>
            </a:pPr>
            <a:endParaRPr lang="en-US" dirty="0" smtClean="0">
              <a:latin typeface="Times New Roman" pitchFamily="18" charset="0"/>
              <a:cs typeface="Times New Roman" pitchFamily="18" charset="0"/>
            </a:endParaRPr>
          </a:p>
          <a:p>
            <a:pPr marL="0" indent="0" eaLnBrk="1" fontAlgn="auto" hangingPunct="1">
              <a:lnSpc>
                <a:spcPct val="50000"/>
              </a:lnSpc>
              <a:spcAft>
                <a:spcPts val="0"/>
              </a:spcAft>
              <a:buNone/>
              <a:defRPr/>
            </a:pPr>
            <a:r>
              <a:rPr lang="en-US" dirty="0">
                <a:latin typeface="Times New Roman" pitchFamily="18" charset="0"/>
                <a:cs typeface="Times New Roman" pitchFamily="18" charset="0"/>
              </a:rPr>
              <a:t>-</a:t>
            </a:r>
            <a:r>
              <a:rPr lang="en-US" dirty="0" err="1" smtClean="0">
                <a:latin typeface="Times New Roman" pitchFamily="18" charset="0"/>
                <a:cs typeface="Times New Roman" pitchFamily="18" charset="0"/>
              </a:rPr>
              <a:t>Tek</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başına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zayıf</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etkileri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vardır</a:t>
            </a:r>
            <a:r>
              <a:rPr lang="en-US" dirty="0" smtClean="0">
                <a:latin typeface="Times New Roman" pitchFamily="18" charset="0"/>
                <a:cs typeface="Times New Roman" pitchFamily="18" charset="0"/>
              </a:rPr>
              <a:t>. </a:t>
            </a:r>
          </a:p>
          <a:p>
            <a:pPr marL="0" indent="0" eaLnBrk="1" fontAlgn="auto" hangingPunct="1">
              <a:lnSpc>
                <a:spcPct val="50000"/>
              </a:lnSpc>
              <a:spcAft>
                <a:spcPts val="0"/>
              </a:spcAft>
              <a:buNone/>
              <a:defRPr/>
            </a:pPr>
            <a:endParaRPr lang="en-US" dirty="0" smtClean="0">
              <a:latin typeface="Times New Roman" pitchFamily="18" charset="0"/>
              <a:cs typeface="Times New Roman" pitchFamily="18" charset="0"/>
            </a:endParaRPr>
          </a:p>
          <a:p>
            <a:pPr marL="0" indent="0" eaLnBrk="1" fontAlgn="auto" hangingPunct="1">
              <a:lnSpc>
                <a:spcPct val="80000"/>
              </a:lnSpc>
              <a:spcAft>
                <a:spcPts val="0"/>
              </a:spcAft>
              <a:buNone/>
              <a:defRPr/>
            </a:pPr>
            <a:r>
              <a:rPr lang="en-US" dirty="0">
                <a:latin typeface="Times New Roman" pitchFamily="18" charset="0"/>
                <a:cs typeface="Times New Roman" pitchFamily="18" charset="0"/>
              </a:rPr>
              <a:t>-</a:t>
            </a:r>
            <a:r>
              <a:rPr lang="en-US" dirty="0" smtClean="0">
                <a:latin typeface="Times New Roman" pitchFamily="18" charset="0"/>
                <a:cs typeface="Times New Roman" pitchFamily="18" charset="0"/>
              </a:rPr>
              <a:t>L-dopa </a:t>
            </a:r>
            <a:r>
              <a:rPr lang="en-US" dirty="0" err="1" smtClean="0">
                <a:latin typeface="Times New Roman" pitchFamily="18" charset="0"/>
                <a:cs typeface="Times New Roman" pitchFamily="18" charset="0"/>
              </a:rPr>
              <a:t>tedavisine</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yeterli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yanıt</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vermeyen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hastalarda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birlikte</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kullanılırlar</a:t>
            </a:r>
            <a:r>
              <a:rPr lang="en-US" dirty="0" smtClean="0">
                <a:latin typeface="Times New Roman" pitchFamily="18" charset="0"/>
                <a:cs typeface="Times New Roman" pitchFamily="18" charset="0"/>
              </a:rPr>
              <a:t>. </a:t>
            </a:r>
          </a:p>
          <a:p>
            <a:pPr marL="0" indent="0" eaLnBrk="1" fontAlgn="auto" hangingPunct="1">
              <a:lnSpc>
                <a:spcPct val="50000"/>
              </a:lnSpc>
              <a:spcAft>
                <a:spcPts val="0"/>
              </a:spcAft>
              <a:buNone/>
              <a:defRPr/>
            </a:pPr>
            <a:endParaRPr lang="en-US" dirty="0" smtClean="0">
              <a:latin typeface="Times New Roman" pitchFamily="18" charset="0"/>
              <a:cs typeface="Times New Roman" pitchFamily="18" charset="0"/>
            </a:endParaRPr>
          </a:p>
          <a:p>
            <a:pPr marL="0" indent="0" eaLnBrk="1" fontAlgn="auto" hangingPunct="1">
              <a:lnSpc>
                <a:spcPct val="50000"/>
              </a:lnSpc>
              <a:spcAft>
                <a:spcPts val="0"/>
              </a:spcAft>
              <a:buNone/>
              <a:defRPr/>
            </a:pPr>
            <a:r>
              <a:rPr lang="en-US" dirty="0">
                <a:latin typeface="Times New Roman" pitchFamily="18" charset="0"/>
                <a:cs typeface="Times New Roman" pitchFamily="18" charset="0"/>
              </a:rPr>
              <a:t>-</a:t>
            </a:r>
            <a:r>
              <a:rPr lang="en-US" dirty="0" smtClean="0">
                <a:latin typeface="Times New Roman" pitchFamily="18" charset="0"/>
                <a:cs typeface="Times New Roman" pitchFamily="18" charset="0"/>
              </a:rPr>
              <a:t>L-dopa </a:t>
            </a:r>
            <a:r>
              <a:rPr lang="en-US" dirty="0" err="1" smtClean="0">
                <a:latin typeface="Times New Roman" pitchFamily="18" charset="0"/>
                <a:cs typeface="Times New Roman" pitchFamily="18" charset="0"/>
              </a:rPr>
              <a:t>dozunun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azaltılmasını</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sağlarlar</a:t>
            </a:r>
            <a:r>
              <a:rPr lang="en-US" dirty="0" smtClean="0">
                <a:latin typeface="Times New Roman" pitchFamily="18" charset="0"/>
                <a:cs typeface="Times New Roman" pitchFamily="18" charset="0"/>
              </a:rPr>
              <a:t>.</a:t>
            </a:r>
          </a:p>
          <a:p>
            <a:pPr marL="0" indent="0" eaLnBrk="1" fontAlgn="auto" hangingPunct="1">
              <a:spcAft>
                <a:spcPts val="0"/>
              </a:spcAft>
              <a:buNone/>
              <a:defRPr/>
            </a:pPr>
            <a:endParaRPr lang="en-US" dirty="0" smtClean="0">
              <a:latin typeface="Times New Roman" pitchFamily="18" charset="0"/>
              <a:cs typeface="Times New Roman" pitchFamily="18" charset="0"/>
            </a:endParaRPr>
          </a:p>
        </p:txBody>
      </p:sp>
    </p:spTree>
    <p:extLst>
      <p:ext uri="{BB962C8B-B14F-4D97-AF65-F5344CB8AC3E}">
        <p14:creationId xmlns:p14="http://schemas.microsoft.com/office/powerpoint/2010/main" val="230272737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a:xfrm>
            <a:off x="457200" y="152400"/>
            <a:ext cx="8229600" cy="457200"/>
          </a:xfrm>
        </p:spPr>
        <p:txBody>
          <a:bodyPr/>
          <a:lstStyle/>
          <a:p>
            <a:pPr eaLnBrk="1" hangingPunct="1"/>
            <a:r>
              <a:rPr lang="en-US" sz="2800" b="1" u="sng" dirty="0" smtClean="0">
                <a:latin typeface="Times New Roman" pitchFamily="18" charset="0"/>
                <a:cs typeface="Times New Roman" pitchFamily="18" charset="0"/>
              </a:rPr>
              <a:t/>
            </a:r>
            <a:br>
              <a:rPr lang="en-US" sz="2800" b="1" u="sng" dirty="0" smtClean="0">
                <a:latin typeface="Times New Roman" pitchFamily="18" charset="0"/>
                <a:cs typeface="Times New Roman" pitchFamily="18" charset="0"/>
              </a:rPr>
            </a:b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Monoamin</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oksidaz</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inhibitörleri</a:t>
            </a:r>
            <a:r>
              <a:rPr lang="en-US" sz="3200" b="1" dirty="0" smtClean="0">
                <a:latin typeface="Times New Roman" pitchFamily="18" charset="0"/>
                <a:cs typeface="Times New Roman" pitchFamily="18" charset="0"/>
              </a:rPr>
              <a:t> </a:t>
            </a:r>
            <a:endParaRPr lang="en-US" sz="3200" dirty="0" smtClean="0">
              <a:latin typeface="Times New Roman" pitchFamily="18" charset="0"/>
              <a:cs typeface="Times New Roman" pitchFamily="18" charset="0"/>
            </a:endParaRPr>
          </a:p>
        </p:txBody>
      </p:sp>
      <p:sp>
        <p:nvSpPr>
          <p:cNvPr id="3" name="Content Placeholder 2"/>
          <p:cNvSpPr>
            <a:spLocks noGrp="1"/>
          </p:cNvSpPr>
          <p:nvPr>
            <p:ph idx="1"/>
          </p:nvPr>
        </p:nvSpPr>
        <p:spPr>
          <a:xfrm>
            <a:off x="208569" y="914400"/>
            <a:ext cx="8915400" cy="5791200"/>
          </a:xfrm>
        </p:spPr>
        <p:txBody>
          <a:bodyPr rtlCol="0">
            <a:normAutofit lnSpcReduction="10000"/>
          </a:bodyPr>
          <a:lstStyle/>
          <a:p>
            <a:pPr eaLnBrk="1" fontAlgn="auto" hangingPunct="1">
              <a:spcAft>
                <a:spcPts val="0"/>
              </a:spcAft>
              <a:buFont typeface="Arial" pitchFamily="34" charset="0"/>
              <a:buNone/>
              <a:defRPr/>
            </a:pPr>
            <a:r>
              <a:rPr lang="en-US" b="1" dirty="0" smtClean="0">
                <a:solidFill>
                  <a:srgbClr val="FF0000"/>
                </a:solidFill>
                <a:latin typeface="Times New Roman" pitchFamily="18" charset="0"/>
                <a:cs typeface="Times New Roman" pitchFamily="18" charset="0"/>
              </a:rPr>
              <a:t>Yan  </a:t>
            </a:r>
            <a:r>
              <a:rPr lang="en-US" b="1" dirty="0" err="1" smtClean="0">
                <a:solidFill>
                  <a:srgbClr val="FF0000"/>
                </a:solidFill>
                <a:latin typeface="Times New Roman" pitchFamily="18" charset="0"/>
                <a:cs typeface="Times New Roman" pitchFamily="18" charset="0"/>
              </a:rPr>
              <a:t>Etkileri</a:t>
            </a:r>
            <a:r>
              <a:rPr lang="en-US" b="1" dirty="0" smtClean="0">
                <a:solidFill>
                  <a:srgbClr val="FF0000"/>
                </a:solidFill>
                <a:latin typeface="Times New Roman" pitchFamily="18" charset="0"/>
                <a:cs typeface="Times New Roman" pitchFamily="18" charset="0"/>
              </a:rPr>
              <a:t>:</a:t>
            </a:r>
          </a:p>
          <a:p>
            <a:pPr eaLnBrk="1" fontAlgn="auto" hangingPunct="1">
              <a:spcAft>
                <a:spcPts val="0"/>
              </a:spcAft>
              <a:buFont typeface="Arial" pitchFamily="34" charset="0"/>
              <a:buChar char="•"/>
              <a:defRPr/>
            </a:pPr>
            <a:r>
              <a:rPr lang="tr-TR" dirty="0" err="1" smtClean="0">
                <a:latin typeface="Times New Roman" pitchFamily="18" charset="0"/>
                <a:cs typeface="Times New Roman" pitchFamily="18" charset="0"/>
              </a:rPr>
              <a:t>Selejilin</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metamfetamin</a:t>
            </a:r>
            <a:r>
              <a:rPr lang="tr-TR" dirty="0" smtClean="0">
                <a:latin typeface="Times New Roman" pitchFamily="18" charset="0"/>
                <a:cs typeface="Times New Roman" pitchFamily="18" charset="0"/>
              </a:rPr>
              <a:t> ve amfetamine </a:t>
            </a:r>
            <a:r>
              <a:rPr lang="tr-TR" dirty="0" err="1" smtClean="0">
                <a:latin typeface="Times New Roman" pitchFamily="18" charset="0"/>
                <a:cs typeface="Times New Roman" pitchFamily="18" charset="0"/>
              </a:rPr>
              <a:t>metabolize</a:t>
            </a:r>
            <a:r>
              <a:rPr lang="tr-TR" dirty="0" smtClean="0">
                <a:latin typeface="Times New Roman" pitchFamily="18" charset="0"/>
                <a:cs typeface="Times New Roman" pitchFamily="18" charset="0"/>
              </a:rPr>
              <a:t> olur. Geç saatlerde alınırsa uykusuzluk yapar.  Yüksek dozlarda şiddetli hipertansiyon yapma riski vardır.</a:t>
            </a:r>
            <a:endParaRPr lang="en-US" dirty="0" smtClean="0">
              <a:latin typeface="Times New Roman" pitchFamily="18" charset="0"/>
              <a:cs typeface="Times New Roman" pitchFamily="18" charset="0"/>
            </a:endParaRPr>
          </a:p>
          <a:p>
            <a:pPr eaLnBrk="1" fontAlgn="auto" hangingPunct="1">
              <a:spcAft>
                <a:spcPts val="0"/>
              </a:spcAft>
              <a:buFont typeface="Arial" pitchFamily="34" charset="0"/>
              <a:buNone/>
              <a:defRPr/>
            </a:pPr>
            <a:r>
              <a:rPr lang="en-US" b="1" dirty="0" err="1" smtClean="0">
                <a:solidFill>
                  <a:srgbClr val="FF0000"/>
                </a:solidFill>
                <a:latin typeface="Times New Roman" pitchFamily="18" charset="0"/>
                <a:cs typeface="Times New Roman" pitchFamily="18" charset="0"/>
              </a:rPr>
              <a:t>İlaç</a:t>
            </a:r>
            <a:r>
              <a:rPr lang="en-US" b="1" dirty="0" smtClean="0">
                <a:solidFill>
                  <a:srgbClr val="FF0000"/>
                </a:solidFill>
                <a:latin typeface="Times New Roman" pitchFamily="18" charset="0"/>
                <a:cs typeface="Times New Roman" pitchFamily="18" charset="0"/>
              </a:rPr>
              <a:t> </a:t>
            </a:r>
            <a:r>
              <a:rPr lang="en-US" b="1" dirty="0" err="1" smtClean="0">
                <a:solidFill>
                  <a:srgbClr val="FF0000"/>
                </a:solidFill>
                <a:latin typeface="Times New Roman" pitchFamily="18" charset="0"/>
                <a:cs typeface="Times New Roman" pitchFamily="18" charset="0"/>
              </a:rPr>
              <a:t>Etkileşmeleri</a:t>
            </a:r>
            <a:r>
              <a:rPr lang="en-US" b="1" dirty="0" smtClean="0">
                <a:solidFill>
                  <a:srgbClr val="FF0000"/>
                </a:solidFill>
                <a:latin typeface="Times New Roman" pitchFamily="18" charset="0"/>
                <a:cs typeface="Times New Roman" pitchFamily="18" charset="0"/>
              </a:rPr>
              <a:t>:</a:t>
            </a:r>
          </a:p>
          <a:p>
            <a:pPr eaLnBrk="1" fontAlgn="auto" hangingPunct="1">
              <a:spcAft>
                <a:spcPts val="0"/>
              </a:spcAft>
              <a:buFont typeface="Arial" pitchFamily="34" charset="0"/>
              <a:buChar char="•"/>
              <a:defRPr/>
            </a:pPr>
            <a:r>
              <a:rPr lang="en-US" dirty="0" err="1" smtClean="0">
                <a:latin typeface="Times New Roman" pitchFamily="18" charset="0"/>
                <a:cs typeface="Times New Roman" pitchFamily="18" charset="0"/>
              </a:rPr>
              <a:t>Trisiklik</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antidepresan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ve</a:t>
            </a:r>
            <a:r>
              <a:rPr lang="en-US" dirty="0" smtClean="0">
                <a:latin typeface="Times New Roman" pitchFamily="18" charset="0"/>
                <a:cs typeface="Times New Roman" pitchFamily="18" charset="0"/>
              </a:rPr>
              <a:t> SSRI </a:t>
            </a:r>
            <a:r>
              <a:rPr lang="en-US" dirty="0" err="1" smtClean="0">
                <a:latin typeface="Times New Roman" pitchFamily="18" charset="0"/>
                <a:cs typeface="Times New Roman" pitchFamily="18" charset="0"/>
              </a:rPr>
              <a:t>inhibitörü</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alanlarda</a:t>
            </a:r>
            <a:r>
              <a:rPr lang="en-US" dirty="0" smtClean="0">
                <a:latin typeface="Times New Roman" pitchFamily="18" charset="0"/>
                <a:cs typeface="Times New Roman" pitchFamily="18" charset="0"/>
              </a:rPr>
              <a:t> serotonin </a:t>
            </a:r>
            <a:r>
              <a:rPr lang="en-US" dirty="0" err="1" smtClean="0">
                <a:latin typeface="Times New Roman" pitchFamily="18" charset="0"/>
                <a:cs typeface="Times New Roman" pitchFamily="18" charset="0"/>
              </a:rPr>
              <a:t>sendromu</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gibi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akut</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toksisite</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riski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nedeniyle</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kullanılmamalıdırlar</a:t>
            </a:r>
            <a:r>
              <a:rPr lang="en-US" dirty="0" smtClean="0">
                <a:latin typeface="Times New Roman" pitchFamily="18" charset="0"/>
                <a:cs typeface="Times New Roman" pitchFamily="18" charset="0"/>
              </a:rPr>
              <a:t>.</a:t>
            </a:r>
          </a:p>
          <a:p>
            <a:pPr eaLnBrk="1" fontAlgn="auto" hangingPunct="1">
              <a:spcAft>
                <a:spcPts val="0"/>
              </a:spcAft>
              <a:buFont typeface="Arial" pitchFamily="34" charset="0"/>
              <a:buChar char="•"/>
              <a:defRPr/>
            </a:pPr>
            <a:r>
              <a:rPr lang="en-US" dirty="0" smtClean="0">
                <a:latin typeface="Times New Roman" pitchFamily="18" charset="0"/>
                <a:cs typeface="Times New Roman" pitchFamily="18" charset="0"/>
              </a:rPr>
              <a:t>L-dopa </a:t>
            </a:r>
            <a:r>
              <a:rPr lang="en-US" dirty="0" err="1" smtClean="0">
                <a:latin typeface="Times New Roman" pitchFamily="18" charset="0"/>
                <a:cs typeface="Times New Roman" pitchFamily="18" charset="0"/>
              </a:rPr>
              <a:t>nın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yan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etkileri</a:t>
            </a:r>
            <a:r>
              <a:rPr lang="en-US" dirty="0" smtClean="0">
                <a:latin typeface="Times New Roman" pitchFamily="18" charset="0"/>
                <a:cs typeface="Times New Roman" pitchFamily="18" charset="0"/>
              </a:rPr>
              <a:t> </a:t>
            </a:r>
            <a:r>
              <a:rPr lang="en-US" dirty="0">
                <a:latin typeface="Times New Roman" pitchFamily="18" charset="0"/>
                <a:cs typeface="Times New Roman" pitchFamily="18" charset="0"/>
              </a:rPr>
              <a:t> </a:t>
            </a:r>
            <a:r>
              <a:rPr lang="en-US" dirty="0" err="1" smtClean="0">
                <a:latin typeface="Times New Roman" pitchFamily="18" charset="0"/>
                <a:cs typeface="Times New Roman" pitchFamily="18" charset="0"/>
              </a:rPr>
              <a:t>selejilin</a:t>
            </a:r>
            <a:r>
              <a:rPr lang="tr-TR" dirty="0" smtClean="0">
                <a:latin typeface="Times New Roman" pitchFamily="18" charset="0"/>
                <a:cs typeface="Times New Roman" pitchFamily="18" charset="0"/>
              </a:rPr>
              <a:t> ve </a:t>
            </a:r>
            <a:r>
              <a:rPr lang="tr-TR" dirty="0" err="1" smtClean="0">
                <a:latin typeface="Times New Roman" pitchFamily="18" charset="0"/>
                <a:cs typeface="Times New Roman" pitchFamily="18" charset="0"/>
              </a:rPr>
              <a:t>rasajilin</a:t>
            </a:r>
            <a:r>
              <a:rPr lang="tr-TR" dirty="0" smtClean="0">
                <a:latin typeface="Times New Roman" pitchFamily="18" charset="0"/>
                <a:cs typeface="Times New Roman" pitchFamily="18" charset="0"/>
              </a:rPr>
              <a:t> ile artabilir.</a:t>
            </a:r>
            <a:endParaRPr lang="en-US" dirty="0">
              <a:latin typeface="Times New Roman" pitchFamily="18" charset="0"/>
              <a:cs typeface="Times New Roman" pitchFamily="18" charset="0"/>
            </a:endParaRPr>
          </a:p>
          <a:p>
            <a:pPr marL="0" indent="0" eaLnBrk="1" fontAlgn="auto" hangingPunct="1">
              <a:spcAft>
                <a:spcPts val="0"/>
              </a:spcAft>
              <a:buNone/>
              <a:defRPr/>
            </a:pPr>
            <a:endParaRPr lang="en-US" dirty="0" smtClean="0">
              <a:latin typeface="Times New Roman" pitchFamily="18" charset="0"/>
              <a:cs typeface="Times New Roman" pitchFamily="18" charset="0"/>
            </a:endParaRPr>
          </a:p>
        </p:txBody>
      </p:sp>
    </p:spTree>
    <p:extLst>
      <p:ext uri="{BB962C8B-B14F-4D97-AF65-F5344CB8AC3E}">
        <p14:creationId xmlns:p14="http://schemas.microsoft.com/office/powerpoint/2010/main" val="18004994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title"/>
          </p:nvPr>
        </p:nvSpPr>
        <p:spPr>
          <a:xfrm>
            <a:off x="152400" y="274638"/>
            <a:ext cx="8839200" cy="639762"/>
          </a:xfrm>
        </p:spPr>
        <p:txBody>
          <a:bodyPr/>
          <a:lstStyle/>
          <a:p>
            <a:pPr eaLnBrk="1" hangingPunct="1"/>
            <a:r>
              <a:rPr lang="en-US" sz="2800" b="1" u="sng" dirty="0" smtClean="0">
                <a:latin typeface="Times New Roman" pitchFamily="18" charset="0"/>
                <a:cs typeface="Times New Roman" pitchFamily="18" charset="0"/>
              </a:rPr>
              <a:t/>
            </a:r>
            <a:br>
              <a:rPr lang="en-US" sz="2800" b="1" u="sng" dirty="0" smtClean="0">
                <a:latin typeface="Times New Roman" pitchFamily="18" charset="0"/>
                <a:cs typeface="Times New Roman" pitchFamily="18" charset="0"/>
              </a:rPr>
            </a:br>
            <a:r>
              <a:rPr lang="en-US" sz="3200" b="1" dirty="0" err="1">
                <a:latin typeface="Times New Roman" pitchFamily="18" charset="0"/>
                <a:cs typeface="Times New Roman" pitchFamily="18" charset="0"/>
              </a:rPr>
              <a:t>K</a:t>
            </a:r>
            <a:r>
              <a:rPr lang="en-US" sz="3200" b="1" dirty="0" err="1" smtClean="0">
                <a:latin typeface="Times New Roman" pitchFamily="18" charset="0"/>
                <a:cs typeface="Times New Roman" pitchFamily="18" charset="0"/>
              </a:rPr>
              <a:t>ateşol</a:t>
            </a:r>
            <a:r>
              <a:rPr lang="en-US" sz="3200" b="1" dirty="0" smtClean="0">
                <a:latin typeface="Times New Roman" pitchFamily="18" charset="0"/>
                <a:cs typeface="Times New Roman" pitchFamily="18" charset="0"/>
              </a:rPr>
              <a:t> O </a:t>
            </a:r>
            <a:r>
              <a:rPr lang="en-US" sz="3200" b="1" dirty="0" err="1" smtClean="0">
                <a:latin typeface="Times New Roman" pitchFamily="18" charset="0"/>
                <a:cs typeface="Times New Roman" pitchFamily="18" charset="0"/>
              </a:rPr>
              <a:t>metil</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transferaz</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inhibitörleri</a:t>
            </a:r>
            <a:r>
              <a:rPr lang="en-US" sz="3200" b="1" dirty="0" smtClean="0">
                <a:latin typeface="Times New Roman" pitchFamily="18" charset="0"/>
                <a:cs typeface="Times New Roman" pitchFamily="18" charset="0"/>
              </a:rPr>
              <a:t> (COMT)  </a:t>
            </a:r>
            <a:endParaRPr lang="en-US" sz="3200" dirty="0" smtClean="0">
              <a:latin typeface="Times New Roman" pitchFamily="18" charset="0"/>
              <a:cs typeface="Times New Roman" pitchFamily="18" charset="0"/>
            </a:endParaRPr>
          </a:p>
        </p:txBody>
      </p:sp>
      <p:sp>
        <p:nvSpPr>
          <p:cNvPr id="3" name="Content Placeholder 2"/>
          <p:cNvSpPr>
            <a:spLocks noGrp="1"/>
          </p:cNvSpPr>
          <p:nvPr>
            <p:ph idx="1"/>
          </p:nvPr>
        </p:nvSpPr>
        <p:spPr>
          <a:xfrm>
            <a:off x="76200" y="1219200"/>
            <a:ext cx="8839200" cy="5486400"/>
          </a:xfrm>
        </p:spPr>
        <p:txBody>
          <a:bodyPr rtlCol="0">
            <a:normAutofit fontScale="92500" lnSpcReduction="20000"/>
          </a:bodyPr>
          <a:lstStyle/>
          <a:p>
            <a:pPr eaLnBrk="1" fontAlgn="auto" hangingPunct="1">
              <a:spcAft>
                <a:spcPts val="0"/>
              </a:spcAft>
              <a:buFont typeface="Arial" pitchFamily="34" charset="0"/>
              <a:buNone/>
              <a:defRPr/>
            </a:pPr>
            <a:r>
              <a:rPr lang="en-US" b="1" dirty="0" err="1" smtClean="0">
                <a:solidFill>
                  <a:srgbClr val="FF0000"/>
                </a:solidFill>
                <a:latin typeface="Times New Roman" pitchFamily="18" charset="0"/>
                <a:cs typeface="Times New Roman" pitchFamily="18" charset="0"/>
              </a:rPr>
              <a:t>Tolkapon</a:t>
            </a:r>
            <a:r>
              <a:rPr lang="tr-TR" b="1" dirty="0" smtClean="0">
                <a:solidFill>
                  <a:srgbClr val="FF0000"/>
                </a:solidFill>
                <a:latin typeface="Times New Roman" pitchFamily="18" charset="0"/>
                <a:cs typeface="Times New Roman" pitchFamily="18" charset="0"/>
              </a:rPr>
              <a:t> ve </a:t>
            </a:r>
            <a:r>
              <a:rPr lang="tr-TR" b="1" dirty="0" err="1" smtClean="0">
                <a:solidFill>
                  <a:srgbClr val="FF0000"/>
                </a:solidFill>
                <a:latin typeface="Times New Roman" pitchFamily="18" charset="0"/>
                <a:cs typeface="Times New Roman" pitchFamily="18" charset="0"/>
              </a:rPr>
              <a:t>Entakapon</a:t>
            </a:r>
            <a:endParaRPr lang="en-US" b="1" dirty="0" smtClean="0">
              <a:solidFill>
                <a:srgbClr val="FF0000"/>
              </a:solidFill>
              <a:latin typeface="Times New Roman" pitchFamily="18" charset="0"/>
              <a:cs typeface="Times New Roman" pitchFamily="18" charset="0"/>
            </a:endParaRPr>
          </a:p>
          <a:p>
            <a:pPr eaLnBrk="1" fontAlgn="auto" hangingPunct="1">
              <a:spcAft>
                <a:spcPts val="0"/>
              </a:spcAft>
              <a:buFont typeface="Arial" pitchFamily="34" charset="0"/>
              <a:buChar char="•"/>
              <a:defRPr/>
            </a:pPr>
            <a:r>
              <a:rPr lang="en-US" b="1" dirty="0" err="1" smtClean="0">
                <a:solidFill>
                  <a:srgbClr val="FF0000"/>
                </a:solidFill>
                <a:latin typeface="Times New Roman" pitchFamily="18" charset="0"/>
                <a:cs typeface="Times New Roman" pitchFamily="18" charset="0"/>
              </a:rPr>
              <a:t>Etki</a:t>
            </a:r>
            <a:r>
              <a:rPr lang="en-US" b="1" dirty="0" smtClean="0">
                <a:solidFill>
                  <a:srgbClr val="FF0000"/>
                </a:solidFill>
                <a:latin typeface="Times New Roman" pitchFamily="18" charset="0"/>
                <a:cs typeface="Times New Roman" pitchFamily="18" charset="0"/>
              </a:rPr>
              <a:t> </a:t>
            </a:r>
            <a:r>
              <a:rPr lang="en-US" b="1" dirty="0" err="1" smtClean="0">
                <a:solidFill>
                  <a:srgbClr val="FF0000"/>
                </a:solidFill>
                <a:latin typeface="Times New Roman" pitchFamily="18" charset="0"/>
                <a:cs typeface="Times New Roman" pitchFamily="18" charset="0"/>
              </a:rPr>
              <a:t>Mekanizmaları</a:t>
            </a:r>
            <a:r>
              <a:rPr lang="en-US" b="1" dirty="0" smtClean="0">
                <a:solidFill>
                  <a:srgbClr val="FF0000"/>
                </a:solidFill>
                <a:latin typeface="Times New Roman" pitchFamily="18" charset="0"/>
                <a:cs typeface="Times New Roman" pitchFamily="18" charset="0"/>
              </a:rPr>
              <a:t>:</a:t>
            </a:r>
          </a:p>
          <a:p>
            <a:pPr marL="514350" indent="-514350" eaLnBrk="1" fontAlgn="auto" hangingPunct="1">
              <a:spcAft>
                <a:spcPts val="0"/>
              </a:spcAft>
              <a:buFont typeface="+mj-lt"/>
              <a:buAutoNum type="arabicPeriod"/>
              <a:defRPr/>
            </a:pPr>
            <a:r>
              <a:rPr lang="en-US" b="1"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COMT </a:t>
            </a:r>
            <a:r>
              <a:rPr lang="en-US" dirty="0" err="1" smtClean="0">
                <a:latin typeface="Times New Roman" pitchFamily="18" charset="0"/>
                <a:cs typeface="Times New Roman" pitchFamily="18" charset="0"/>
              </a:rPr>
              <a:t>enzimini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inhibe</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ederek</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dopanın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metildopaya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dönüşümünü</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inhibe</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ederler</a:t>
            </a:r>
            <a:r>
              <a:rPr lang="en-US" dirty="0" smtClean="0">
                <a:latin typeface="Times New Roman" pitchFamily="18" charset="0"/>
                <a:cs typeface="Times New Roman" pitchFamily="18" charset="0"/>
              </a:rPr>
              <a:t>. </a:t>
            </a:r>
          </a:p>
          <a:p>
            <a:pPr marL="0" indent="0" eaLnBrk="1" fontAlgn="auto" hangingPunct="1">
              <a:spcAft>
                <a:spcPts val="0"/>
              </a:spcAft>
              <a:buNone/>
              <a:defRPr/>
            </a:pPr>
            <a:endParaRPr lang="en-US" dirty="0" smtClean="0">
              <a:latin typeface="Times New Roman" pitchFamily="18" charset="0"/>
              <a:cs typeface="Times New Roman" pitchFamily="18" charset="0"/>
            </a:endParaRPr>
          </a:p>
          <a:p>
            <a:pPr marL="514350" indent="-514350" eaLnBrk="1" fontAlgn="auto" hangingPunct="1">
              <a:spcAft>
                <a:spcPts val="0"/>
              </a:spcAft>
              <a:buFont typeface="+mj-lt"/>
              <a:buAutoNum type="arabicPeriod"/>
              <a:defRPr/>
            </a:pPr>
            <a:r>
              <a:rPr lang="en-US" dirty="0" smtClean="0">
                <a:latin typeface="Times New Roman" pitchFamily="18" charset="0"/>
                <a:cs typeface="Times New Roman" pitchFamily="18" charset="0"/>
              </a:rPr>
              <a:t>L-</a:t>
            </a:r>
            <a:r>
              <a:rPr lang="en-US" dirty="0" err="1" smtClean="0">
                <a:latin typeface="Times New Roman" pitchFamily="18" charset="0"/>
                <a:cs typeface="Times New Roman" pitchFamily="18" charset="0"/>
              </a:rPr>
              <a:t>dopa’nın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periferal</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metabolizmasını</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azaltarak</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etki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süresini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uzatırlar</a:t>
            </a:r>
            <a:r>
              <a:rPr lang="en-US" dirty="0" smtClean="0">
                <a:latin typeface="Times New Roman" pitchFamily="18" charset="0"/>
                <a:cs typeface="Times New Roman" pitchFamily="18" charset="0"/>
              </a:rPr>
              <a:t>. </a:t>
            </a:r>
          </a:p>
          <a:p>
            <a:pPr marL="519113" indent="-465138" eaLnBrk="1" fontAlgn="auto" hangingPunct="1">
              <a:spcAft>
                <a:spcPts val="0"/>
              </a:spcAft>
              <a:buFont typeface="Arial" pitchFamily="34" charset="0"/>
              <a:buChar char="•"/>
              <a:defRPr/>
            </a:pPr>
            <a:endParaRPr lang="tr-TR" dirty="0" smtClean="0">
              <a:latin typeface="Times New Roman" pitchFamily="18" charset="0"/>
              <a:cs typeface="Times New Roman" pitchFamily="18" charset="0"/>
            </a:endParaRPr>
          </a:p>
          <a:p>
            <a:pPr marL="519113" indent="-465138" eaLnBrk="1" fontAlgn="auto" hangingPunct="1">
              <a:spcAft>
                <a:spcPts val="0"/>
              </a:spcAft>
              <a:buFont typeface="Arial" pitchFamily="34" charset="0"/>
              <a:buChar char="•"/>
              <a:defRPr/>
            </a:pPr>
            <a:r>
              <a:rPr lang="tr-TR" dirty="0" smtClean="0">
                <a:latin typeface="Times New Roman" pitchFamily="18" charset="0"/>
                <a:cs typeface="Times New Roman" pitchFamily="18" charset="0"/>
              </a:rPr>
              <a:t>Sadece </a:t>
            </a:r>
            <a:r>
              <a:rPr lang="tr-TR" dirty="0" err="1" smtClean="0">
                <a:latin typeface="Times New Roman" pitchFamily="18" charset="0"/>
                <a:cs typeface="Times New Roman" pitchFamily="18" charset="0"/>
              </a:rPr>
              <a:t>Tolkapon</a:t>
            </a:r>
            <a:r>
              <a:rPr lang="tr-TR" dirty="0" smtClean="0">
                <a:latin typeface="Times New Roman" pitchFamily="18" charset="0"/>
                <a:cs typeface="Times New Roman" pitchFamily="18" charset="0"/>
              </a:rPr>
              <a:t> kan-beyin engelini geçer.</a:t>
            </a:r>
          </a:p>
          <a:p>
            <a:pPr marL="53975" indent="0" eaLnBrk="1" fontAlgn="auto" hangingPunct="1">
              <a:spcAft>
                <a:spcPts val="0"/>
              </a:spcAft>
              <a:buNone/>
              <a:defRPr/>
            </a:pPr>
            <a:endParaRPr lang="tr-TR" dirty="0" smtClean="0">
              <a:latin typeface="Times New Roman" pitchFamily="18" charset="0"/>
              <a:cs typeface="Times New Roman" pitchFamily="18" charset="0"/>
            </a:endParaRPr>
          </a:p>
          <a:p>
            <a:pPr marL="519113" indent="-465138" eaLnBrk="1" fontAlgn="auto" hangingPunct="1">
              <a:spcAft>
                <a:spcPts val="0"/>
              </a:spcAft>
              <a:buFont typeface="Arial" pitchFamily="34" charset="0"/>
              <a:buChar char="•"/>
              <a:defRPr/>
            </a:pPr>
            <a:r>
              <a:rPr lang="en-US" dirty="0" smtClean="0">
                <a:latin typeface="Times New Roman" pitchFamily="18" charset="0"/>
                <a:cs typeface="Times New Roman" pitchFamily="18" charset="0"/>
              </a:rPr>
              <a:t>L-dopa </a:t>
            </a:r>
            <a:r>
              <a:rPr lang="en-US" dirty="0" err="1" smtClean="0">
                <a:latin typeface="Times New Roman" pitchFamily="18" charset="0"/>
                <a:cs typeface="Times New Roman" pitchFamily="18" charset="0"/>
              </a:rPr>
              <a:t>alan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hastalarda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dozu</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ve</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yanıttaki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dalgalanmayı</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azaltmak</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için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kullanılırlar</a:t>
            </a:r>
            <a:r>
              <a:rPr lang="en-US" dirty="0" smtClean="0">
                <a:latin typeface="Times New Roman" pitchFamily="18" charset="0"/>
                <a:cs typeface="Times New Roman" pitchFamily="18" charset="0"/>
              </a:rPr>
              <a:t>.</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226" name="Rectangle 2"/>
          <p:cNvSpPr>
            <a:spLocks noGrp="1" noChangeArrowheads="1"/>
          </p:cNvSpPr>
          <p:nvPr>
            <p:ph type="title"/>
          </p:nvPr>
        </p:nvSpPr>
        <p:spPr>
          <a:xfrm>
            <a:off x="457200" y="152400"/>
            <a:ext cx="8229600" cy="685800"/>
          </a:xfrm>
        </p:spPr>
        <p:txBody>
          <a:bodyPr/>
          <a:lstStyle/>
          <a:p>
            <a:r>
              <a:rPr lang="en-US" dirty="0">
                <a:solidFill>
                  <a:srgbClr val="FF0000"/>
                </a:solidFill>
              </a:rPr>
              <a:t>COMT </a:t>
            </a:r>
            <a:r>
              <a:rPr lang="en-US" dirty="0" err="1" smtClean="0">
                <a:solidFill>
                  <a:srgbClr val="FF0000"/>
                </a:solidFill>
              </a:rPr>
              <a:t>inhibitörleri</a:t>
            </a:r>
            <a:endParaRPr lang="en-US" dirty="0">
              <a:solidFill>
                <a:srgbClr val="FF0000"/>
              </a:solidFill>
            </a:endParaRPr>
          </a:p>
        </p:txBody>
      </p:sp>
      <p:sp>
        <p:nvSpPr>
          <p:cNvPr id="180227" name="Rectangle 3"/>
          <p:cNvSpPr>
            <a:spLocks noGrp="1" noChangeArrowheads="1"/>
          </p:cNvSpPr>
          <p:nvPr>
            <p:ph type="body" idx="1"/>
          </p:nvPr>
        </p:nvSpPr>
        <p:spPr>
          <a:xfrm>
            <a:off x="457200" y="838200"/>
            <a:ext cx="8229600" cy="5364163"/>
          </a:xfrm>
        </p:spPr>
        <p:txBody>
          <a:bodyPr/>
          <a:lstStyle/>
          <a:p>
            <a:pPr>
              <a:lnSpc>
                <a:spcPct val="90000"/>
              </a:lnSpc>
            </a:pPr>
            <a:r>
              <a:rPr lang="en-US" dirty="0" err="1" smtClean="0"/>
              <a:t>Sadece</a:t>
            </a:r>
            <a:r>
              <a:rPr lang="en-US" dirty="0" smtClean="0"/>
              <a:t> </a:t>
            </a:r>
            <a:r>
              <a:rPr lang="en-US" dirty="0" err="1" smtClean="0"/>
              <a:t>Sinemet</a:t>
            </a:r>
            <a:r>
              <a:rPr lang="en-US" dirty="0" smtClean="0"/>
              <a:t> </a:t>
            </a:r>
            <a:r>
              <a:rPr lang="en-US" dirty="0" err="1" smtClean="0"/>
              <a:t>ile</a:t>
            </a:r>
            <a:r>
              <a:rPr lang="en-US" dirty="0" smtClean="0"/>
              <a:t> </a:t>
            </a:r>
            <a:r>
              <a:rPr lang="en-US" dirty="0" err="1" smtClean="0"/>
              <a:t>kombine</a:t>
            </a:r>
            <a:r>
              <a:rPr lang="en-US" dirty="0" smtClean="0"/>
              <a:t> </a:t>
            </a:r>
            <a:r>
              <a:rPr lang="en-US" dirty="0" err="1" smtClean="0"/>
              <a:t>olarak</a:t>
            </a:r>
            <a:r>
              <a:rPr lang="en-US" dirty="0" smtClean="0"/>
              <a:t> </a:t>
            </a:r>
            <a:r>
              <a:rPr lang="en-US" dirty="0" err="1" smtClean="0"/>
              <a:t>kullanılırlar</a:t>
            </a:r>
            <a:r>
              <a:rPr lang="en-US" dirty="0" smtClean="0"/>
              <a:t> (L-dopa/</a:t>
            </a:r>
            <a:r>
              <a:rPr lang="en-US" dirty="0" err="1" smtClean="0"/>
              <a:t>Karbidopa</a:t>
            </a:r>
            <a:r>
              <a:rPr lang="en-US" dirty="0" smtClean="0"/>
              <a:t>/</a:t>
            </a:r>
            <a:r>
              <a:rPr lang="en-US" dirty="0" err="1" smtClean="0"/>
              <a:t>Entakapon</a:t>
            </a:r>
            <a:r>
              <a:rPr lang="en-US" dirty="0" smtClean="0"/>
              <a:t>, </a:t>
            </a:r>
            <a:r>
              <a:rPr lang="en-US" dirty="0" err="1" smtClean="0">
                <a:solidFill>
                  <a:srgbClr val="0000FF"/>
                </a:solidFill>
              </a:rPr>
              <a:t>Stalevo</a:t>
            </a:r>
            <a:r>
              <a:rPr lang="en-US" dirty="0" smtClean="0">
                <a:solidFill>
                  <a:srgbClr val="0000FF"/>
                </a:solidFill>
              </a:rPr>
              <a:t>)</a:t>
            </a:r>
            <a:r>
              <a:rPr lang="en-US" dirty="0" smtClean="0"/>
              <a:t>.</a:t>
            </a:r>
          </a:p>
          <a:p>
            <a:pPr marL="0" indent="0">
              <a:lnSpc>
                <a:spcPct val="90000"/>
              </a:lnSpc>
              <a:buNone/>
            </a:pPr>
            <a:endParaRPr lang="en-US" dirty="0"/>
          </a:p>
          <a:p>
            <a:pPr>
              <a:lnSpc>
                <a:spcPct val="90000"/>
              </a:lnSpc>
            </a:pPr>
            <a:r>
              <a:rPr lang="en-US" dirty="0" smtClean="0">
                <a:latin typeface="Times New Roman" pitchFamily="18" charset="0"/>
                <a:cs typeface="Times New Roman" pitchFamily="18" charset="0"/>
              </a:rPr>
              <a:t>Yan </a:t>
            </a:r>
            <a:r>
              <a:rPr lang="en-US" dirty="0" err="1" smtClean="0">
                <a:latin typeface="Times New Roman" pitchFamily="18" charset="0"/>
                <a:cs typeface="Times New Roman" pitchFamily="18" charset="0"/>
              </a:rPr>
              <a:t>etkileri</a:t>
            </a:r>
            <a:r>
              <a:rPr lang="en-US" dirty="0" smtClean="0">
                <a:latin typeface="Times New Roman" pitchFamily="18" charset="0"/>
                <a:cs typeface="Times New Roman" pitchFamily="18" charset="0"/>
              </a:rPr>
              <a:t> L-dopa </a:t>
            </a:r>
            <a:r>
              <a:rPr lang="en-US" dirty="0" err="1" smtClean="0">
                <a:latin typeface="Times New Roman" pitchFamily="18" charset="0"/>
                <a:cs typeface="Times New Roman" pitchFamily="18" charset="0"/>
              </a:rPr>
              <a:t>gibidir</a:t>
            </a:r>
            <a:r>
              <a:rPr lang="en-US" dirty="0" smtClean="0">
                <a:latin typeface="Times New Roman" pitchFamily="18" charset="0"/>
                <a:cs typeface="Times New Roman" pitchFamily="18" charset="0"/>
              </a:rPr>
              <a:t>.</a:t>
            </a:r>
          </a:p>
          <a:p>
            <a:pPr marL="0" indent="0">
              <a:lnSpc>
                <a:spcPct val="90000"/>
              </a:lnSpc>
              <a:buNone/>
            </a:pPr>
            <a:endParaRPr lang="en-US" dirty="0" smtClean="0">
              <a:latin typeface="Times New Roman" pitchFamily="18" charset="0"/>
              <a:cs typeface="Times New Roman" pitchFamily="18" charset="0"/>
            </a:endParaRPr>
          </a:p>
          <a:p>
            <a:pPr>
              <a:lnSpc>
                <a:spcPct val="90000"/>
              </a:lnSpc>
              <a:buNone/>
            </a:pPr>
            <a:r>
              <a:rPr lang="tr-TR" dirty="0" smtClean="0"/>
              <a:t>   </a:t>
            </a:r>
            <a:r>
              <a:rPr lang="en-US" dirty="0" err="1" smtClean="0"/>
              <a:t>Diyare</a:t>
            </a:r>
            <a:r>
              <a:rPr lang="tr-TR" dirty="0" smtClean="0"/>
              <a:t>,</a:t>
            </a:r>
            <a:r>
              <a:rPr lang="tr-TR" dirty="0" err="1" smtClean="0"/>
              <a:t>postural</a:t>
            </a:r>
            <a:r>
              <a:rPr lang="tr-TR" dirty="0" smtClean="0"/>
              <a:t> hipotansiyon</a:t>
            </a:r>
            <a:r>
              <a:rPr lang="en-US" dirty="0" smtClean="0"/>
              <a:t>,</a:t>
            </a:r>
            <a:r>
              <a:rPr lang="tr-TR" dirty="0" smtClean="0"/>
              <a:t>bulantı, </a:t>
            </a:r>
            <a:r>
              <a:rPr lang="tr-TR" dirty="0" err="1" smtClean="0"/>
              <a:t>anorexia</a:t>
            </a:r>
            <a:r>
              <a:rPr lang="tr-TR" dirty="0" smtClean="0"/>
              <a:t>, </a:t>
            </a:r>
            <a:r>
              <a:rPr lang="tr-TR" dirty="0" err="1" smtClean="0"/>
              <a:t>diskinezi</a:t>
            </a:r>
            <a:r>
              <a:rPr lang="tr-TR" dirty="0" smtClean="0"/>
              <a:t>, </a:t>
            </a:r>
            <a:r>
              <a:rPr lang="tr-TR" dirty="0" err="1" smtClean="0"/>
              <a:t>halusinasyonlar</a:t>
            </a:r>
            <a:r>
              <a:rPr lang="tr-TR" dirty="0" smtClean="0"/>
              <a:t> ve uyku bozuklukları</a:t>
            </a:r>
          </a:p>
          <a:p>
            <a:pPr>
              <a:lnSpc>
                <a:spcPct val="90000"/>
              </a:lnSpc>
              <a:buNone/>
            </a:pPr>
            <a:r>
              <a:rPr lang="tr-TR" dirty="0" smtClean="0"/>
              <a:t> </a:t>
            </a:r>
          </a:p>
          <a:p>
            <a:pPr>
              <a:lnSpc>
                <a:spcPct val="90000"/>
              </a:lnSpc>
            </a:pPr>
            <a:r>
              <a:rPr lang="en-US" dirty="0" smtClean="0"/>
              <a:t> </a:t>
            </a:r>
            <a:r>
              <a:rPr lang="en-US" dirty="0" err="1" smtClean="0"/>
              <a:t>Tolkapon</a:t>
            </a:r>
            <a:r>
              <a:rPr lang="en-US" dirty="0" smtClean="0"/>
              <a:t> </a:t>
            </a:r>
            <a:r>
              <a:rPr lang="en-US" dirty="0" err="1" smtClean="0">
                <a:sym typeface="Wingdings" pitchFamily="2" charset="2"/>
              </a:rPr>
              <a:t>hepatik</a:t>
            </a:r>
            <a:r>
              <a:rPr lang="en-US" dirty="0" smtClean="0">
                <a:sym typeface="Wingdings" pitchFamily="2" charset="2"/>
              </a:rPr>
              <a:t>  </a:t>
            </a:r>
            <a:r>
              <a:rPr lang="en-US" dirty="0" err="1" smtClean="0">
                <a:sym typeface="Wingdings" pitchFamily="2" charset="2"/>
              </a:rPr>
              <a:t>toksisitesi</a:t>
            </a:r>
            <a:r>
              <a:rPr lang="en-US" dirty="0" smtClean="0">
                <a:sym typeface="Wingdings" pitchFamily="2" charset="2"/>
              </a:rPr>
              <a:t> </a:t>
            </a:r>
            <a:r>
              <a:rPr lang="en-US" dirty="0" err="1" smtClean="0">
                <a:sym typeface="Wingdings" pitchFamily="2" charset="2"/>
              </a:rPr>
              <a:t>vardır</a:t>
            </a:r>
            <a:r>
              <a:rPr lang="en-US" dirty="0" smtClean="0">
                <a:sym typeface="Wingdings" pitchFamily="2" charset="2"/>
              </a:rPr>
              <a:t>. </a:t>
            </a:r>
            <a:r>
              <a:rPr lang="en-US" dirty="0" err="1" smtClean="0">
                <a:sym typeface="Wingdings" pitchFamily="2" charset="2"/>
              </a:rPr>
              <a:t>Karaciğer</a:t>
            </a:r>
            <a:r>
              <a:rPr lang="en-US" dirty="0" smtClean="0">
                <a:sym typeface="Wingdings" pitchFamily="2" charset="2"/>
              </a:rPr>
              <a:t> </a:t>
            </a:r>
            <a:r>
              <a:rPr lang="en-US" dirty="0" err="1" smtClean="0">
                <a:sym typeface="Wingdings" pitchFamily="2" charset="2"/>
              </a:rPr>
              <a:t>enzim</a:t>
            </a:r>
            <a:r>
              <a:rPr lang="en-US" dirty="0" smtClean="0">
                <a:sym typeface="Wingdings" pitchFamily="2" charset="2"/>
              </a:rPr>
              <a:t> </a:t>
            </a:r>
            <a:r>
              <a:rPr lang="en-US" dirty="0" err="1" smtClean="0">
                <a:sym typeface="Wingdings" pitchFamily="2" charset="2"/>
              </a:rPr>
              <a:t>düzeyleri</a:t>
            </a:r>
            <a:r>
              <a:rPr lang="en-US" dirty="0" smtClean="0">
                <a:sym typeface="Wingdings" pitchFamily="2" charset="2"/>
              </a:rPr>
              <a:t> </a:t>
            </a:r>
            <a:r>
              <a:rPr lang="en-US" dirty="0" err="1" smtClean="0">
                <a:sym typeface="Wingdings" pitchFamily="2" charset="2"/>
              </a:rPr>
              <a:t>takip</a:t>
            </a:r>
            <a:r>
              <a:rPr lang="en-US" dirty="0" smtClean="0">
                <a:sym typeface="Wingdings" pitchFamily="2" charset="2"/>
              </a:rPr>
              <a:t> </a:t>
            </a:r>
            <a:r>
              <a:rPr lang="en-US" dirty="0" err="1" smtClean="0">
                <a:sym typeface="Wingdings" pitchFamily="2" charset="2"/>
              </a:rPr>
              <a:t>edilmelidir</a:t>
            </a:r>
            <a:r>
              <a:rPr lang="en-US" dirty="0" smtClean="0">
                <a:sym typeface="Wingdings" pitchFamily="2" charset="2"/>
              </a:rPr>
              <a:t>.</a:t>
            </a:r>
            <a:endParaRPr lang="en-US" dirty="0"/>
          </a:p>
        </p:txBody>
      </p:sp>
    </p:spTree>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a:xfrm>
            <a:off x="228600" y="25809"/>
            <a:ext cx="8763000" cy="1143000"/>
          </a:xfrm>
        </p:spPr>
        <p:txBody>
          <a:bodyPr/>
          <a:lstStyle/>
          <a:p>
            <a:pPr eaLnBrk="1" hangingPunct="1"/>
            <a:r>
              <a:rPr lang="en-US" sz="3200" b="1" dirty="0" err="1" smtClean="0">
                <a:solidFill>
                  <a:schemeClr val="accent2"/>
                </a:solidFill>
                <a:latin typeface="Times New Roman" pitchFamily="18" charset="0"/>
                <a:cs typeface="Times New Roman" pitchFamily="18" charset="0"/>
              </a:rPr>
              <a:t>Dopamin</a:t>
            </a:r>
            <a:r>
              <a:rPr lang="en-US" sz="3200" b="1" dirty="0" smtClean="0">
                <a:solidFill>
                  <a:schemeClr val="accent2"/>
                </a:solidFill>
                <a:latin typeface="Times New Roman" pitchFamily="18" charset="0"/>
                <a:cs typeface="Times New Roman" pitchFamily="18" charset="0"/>
              </a:rPr>
              <a:t> </a:t>
            </a:r>
            <a:r>
              <a:rPr lang="en-US" sz="3200" b="1" dirty="0" err="1" smtClean="0">
                <a:solidFill>
                  <a:schemeClr val="accent2"/>
                </a:solidFill>
                <a:latin typeface="Times New Roman" pitchFamily="18" charset="0"/>
                <a:cs typeface="Times New Roman" pitchFamily="18" charset="0"/>
              </a:rPr>
              <a:t>reseptör</a:t>
            </a:r>
            <a:r>
              <a:rPr lang="en-US" sz="3200" b="1" dirty="0" smtClean="0">
                <a:solidFill>
                  <a:schemeClr val="accent2"/>
                </a:solidFill>
                <a:latin typeface="Times New Roman" pitchFamily="18" charset="0"/>
                <a:cs typeface="Times New Roman" pitchFamily="18" charset="0"/>
              </a:rPr>
              <a:t> </a:t>
            </a:r>
            <a:r>
              <a:rPr lang="en-US" sz="3200" b="1" dirty="0" err="1" smtClean="0">
                <a:solidFill>
                  <a:schemeClr val="accent2"/>
                </a:solidFill>
                <a:latin typeface="Times New Roman" pitchFamily="18" charset="0"/>
                <a:cs typeface="Times New Roman" pitchFamily="18" charset="0"/>
              </a:rPr>
              <a:t>agonistleri</a:t>
            </a:r>
            <a:r>
              <a:rPr lang="en-US" sz="3200" b="1" dirty="0" smtClean="0">
                <a:solidFill>
                  <a:schemeClr val="accent2"/>
                </a:solidFill>
                <a:latin typeface="Times New Roman" pitchFamily="18" charset="0"/>
                <a:cs typeface="Times New Roman" pitchFamily="18" charset="0"/>
              </a:rPr>
              <a:t>  </a:t>
            </a:r>
            <a:endParaRPr lang="en-US" sz="3200" dirty="0" smtClean="0">
              <a:solidFill>
                <a:schemeClr val="accent2"/>
              </a:solidFill>
              <a:latin typeface="Times New Roman" pitchFamily="18" charset="0"/>
              <a:cs typeface="Times New Roman" pitchFamily="18" charset="0"/>
            </a:endParaRPr>
          </a:p>
        </p:txBody>
      </p:sp>
      <p:sp>
        <p:nvSpPr>
          <p:cNvPr id="3" name="Content Placeholder 2"/>
          <p:cNvSpPr>
            <a:spLocks noGrp="1"/>
          </p:cNvSpPr>
          <p:nvPr>
            <p:ph idx="1"/>
          </p:nvPr>
        </p:nvSpPr>
        <p:spPr>
          <a:xfrm>
            <a:off x="152400" y="1219200"/>
            <a:ext cx="8839200" cy="4906963"/>
          </a:xfrm>
        </p:spPr>
        <p:txBody>
          <a:bodyPr rtlCol="0">
            <a:normAutofit lnSpcReduction="10000"/>
          </a:bodyPr>
          <a:lstStyle/>
          <a:p>
            <a:pPr eaLnBrk="1" fontAlgn="auto" hangingPunct="1">
              <a:spcAft>
                <a:spcPts val="0"/>
              </a:spcAft>
              <a:buFont typeface="Arial" pitchFamily="34" charset="0"/>
              <a:buChar char="•"/>
              <a:defRPr/>
            </a:pPr>
            <a:r>
              <a:rPr lang="tr-TR" sz="3600" dirty="0" err="1" smtClean="0">
                <a:latin typeface="Times New Roman" pitchFamily="18" charset="0"/>
                <a:cs typeface="Times New Roman" pitchFamily="18" charset="0"/>
              </a:rPr>
              <a:t>Dopamin</a:t>
            </a:r>
            <a:r>
              <a:rPr lang="tr-TR" sz="3600" dirty="0" smtClean="0">
                <a:latin typeface="Times New Roman" pitchFamily="18" charset="0"/>
                <a:cs typeface="Times New Roman" pitchFamily="18" charset="0"/>
              </a:rPr>
              <a:t> </a:t>
            </a:r>
            <a:r>
              <a:rPr lang="tr-TR" sz="3600" dirty="0" err="1" smtClean="0">
                <a:latin typeface="Times New Roman" pitchFamily="18" charset="0"/>
                <a:cs typeface="Times New Roman" pitchFamily="18" charset="0"/>
              </a:rPr>
              <a:t>agonistleri</a:t>
            </a:r>
            <a:r>
              <a:rPr lang="tr-TR" sz="3600" dirty="0" smtClean="0">
                <a:latin typeface="Times New Roman" pitchFamily="18" charset="0"/>
                <a:cs typeface="Times New Roman" pitchFamily="18" charset="0"/>
              </a:rPr>
              <a:t> hafif ve orta şiddette belirti gösteren hastalarda birinci sıra ilaçlardır.</a:t>
            </a:r>
          </a:p>
          <a:p>
            <a:pPr marL="0" indent="0" eaLnBrk="1" fontAlgn="auto" hangingPunct="1">
              <a:spcAft>
                <a:spcPts val="0"/>
              </a:spcAft>
              <a:buNone/>
              <a:defRPr/>
            </a:pPr>
            <a:endParaRPr lang="tr-TR" sz="3600" dirty="0" smtClean="0">
              <a:latin typeface="Times New Roman" pitchFamily="18" charset="0"/>
              <a:cs typeface="Times New Roman" pitchFamily="18" charset="0"/>
            </a:endParaRPr>
          </a:p>
          <a:p>
            <a:pPr eaLnBrk="1" fontAlgn="auto" hangingPunct="1">
              <a:spcAft>
                <a:spcPts val="0"/>
              </a:spcAft>
              <a:buFont typeface="Arial" pitchFamily="34" charset="0"/>
              <a:buChar char="•"/>
              <a:defRPr/>
            </a:pPr>
            <a:r>
              <a:rPr lang="tr-TR" sz="3600" dirty="0" err="1" smtClean="0">
                <a:latin typeface="Times New Roman" pitchFamily="18" charset="0"/>
                <a:cs typeface="Times New Roman" pitchFamily="18" charset="0"/>
              </a:rPr>
              <a:t>Striatumdaki</a:t>
            </a:r>
            <a:r>
              <a:rPr lang="tr-TR" sz="3600" dirty="0" smtClean="0">
                <a:latin typeface="Times New Roman" pitchFamily="18" charset="0"/>
                <a:cs typeface="Times New Roman" pitchFamily="18" charset="0"/>
              </a:rPr>
              <a:t> </a:t>
            </a:r>
            <a:r>
              <a:rPr lang="tr-TR" sz="3600" dirty="0" err="1" smtClean="0">
                <a:latin typeface="Times New Roman" pitchFamily="18" charset="0"/>
                <a:cs typeface="Times New Roman" pitchFamily="18" charset="0"/>
              </a:rPr>
              <a:t>dopamin</a:t>
            </a:r>
            <a:r>
              <a:rPr lang="tr-TR" sz="3600" dirty="0" smtClean="0">
                <a:latin typeface="Times New Roman" pitchFamily="18" charset="0"/>
                <a:cs typeface="Times New Roman" pitchFamily="18" charset="0"/>
              </a:rPr>
              <a:t> reseptörleri doğrudan aktive ederek etki gösterirler.</a:t>
            </a:r>
          </a:p>
          <a:p>
            <a:pPr marL="0" indent="0" eaLnBrk="1" fontAlgn="auto" hangingPunct="1">
              <a:spcAft>
                <a:spcPts val="0"/>
              </a:spcAft>
              <a:buNone/>
              <a:defRPr/>
            </a:pPr>
            <a:endParaRPr lang="tr-TR" sz="3600" dirty="0" smtClean="0">
              <a:latin typeface="Times New Roman" pitchFamily="18" charset="0"/>
              <a:cs typeface="Times New Roman" pitchFamily="18" charset="0"/>
            </a:endParaRPr>
          </a:p>
          <a:p>
            <a:pPr eaLnBrk="1" fontAlgn="auto" hangingPunct="1">
              <a:spcAft>
                <a:spcPts val="0"/>
              </a:spcAft>
              <a:buFont typeface="Arial" pitchFamily="34" charset="0"/>
              <a:buChar char="•"/>
              <a:defRPr/>
            </a:pPr>
            <a:r>
              <a:rPr lang="tr-TR" sz="3600" dirty="0" smtClean="0">
                <a:latin typeface="Times New Roman" pitchFamily="18" charset="0"/>
                <a:cs typeface="Times New Roman" pitchFamily="18" charset="0"/>
              </a:rPr>
              <a:t> L-</a:t>
            </a:r>
            <a:r>
              <a:rPr lang="tr-TR" sz="3600" dirty="0" err="1" smtClean="0">
                <a:latin typeface="Times New Roman" pitchFamily="18" charset="0"/>
                <a:cs typeface="Times New Roman" pitchFamily="18" charset="0"/>
              </a:rPr>
              <a:t>dopa</a:t>
            </a:r>
            <a:r>
              <a:rPr lang="tr-TR" sz="3600" dirty="0" smtClean="0">
                <a:latin typeface="Times New Roman" pitchFamily="18" charset="0"/>
                <a:cs typeface="Times New Roman" pitchFamily="18" charset="0"/>
              </a:rPr>
              <a:t> dan daha az etkilidirler.</a:t>
            </a:r>
          </a:p>
          <a:p>
            <a:pPr eaLnBrk="1" fontAlgn="auto" hangingPunct="1">
              <a:spcAft>
                <a:spcPts val="0"/>
              </a:spcAft>
              <a:buNone/>
              <a:defRPr/>
            </a:pPr>
            <a:endParaRPr lang="en-US" dirty="0" smtClean="0">
              <a:latin typeface="Times New Roman" pitchFamily="18" charset="0"/>
              <a:cs typeface="Times New Roman" pitchFamily="18" charset="0"/>
            </a:endParaRPr>
          </a:p>
          <a:p>
            <a:pPr eaLnBrk="1" fontAlgn="auto" hangingPunct="1">
              <a:spcAft>
                <a:spcPts val="0"/>
              </a:spcAft>
              <a:buFont typeface="Arial" pitchFamily="34" charset="0"/>
              <a:buNone/>
              <a:defRPr/>
            </a:pPr>
            <a:endParaRPr lang="en-US"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a:xfrm>
            <a:off x="152400" y="274638"/>
            <a:ext cx="8534400" cy="715962"/>
          </a:xfrm>
        </p:spPr>
        <p:txBody>
          <a:bodyPr/>
          <a:lstStyle/>
          <a:p>
            <a:pPr eaLnBrk="1" hangingPunct="1"/>
            <a:r>
              <a:rPr lang="en-US" sz="3200" b="1" dirty="0" err="1" smtClean="0">
                <a:solidFill>
                  <a:schemeClr val="accent2"/>
                </a:solidFill>
                <a:latin typeface="Times New Roman" pitchFamily="18" charset="0"/>
                <a:cs typeface="Times New Roman" pitchFamily="18" charset="0"/>
              </a:rPr>
              <a:t>Dopamin</a:t>
            </a:r>
            <a:r>
              <a:rPr lang="en-US" sz="3200" b="1" dirty="0" smtClean="0">
                <a:solidFill>
                  <a:schemeClr val="accent2"/>
                </a:solidFill>
                <a:latin typeface="Times New Roman" pitchFamily="18" charset="0"/>
                <a:cs typeface="Times New Roman" pitchFamily="18" charset="0"/>
              </a:rPr>
              <a:t> </a:t>
            </a:r>
            <a:r>
              <a:rPr lang="en-US" sz="3200" b="1" dirty="0" err="1" smtClean="0">
                <a:solidFill>
                  <a:schemeClr val="accent2"/>
                </a:solidFill>
                <a:latin typeface="Times New Roman" pitchFamily="18" charset="0"/>
                <a:cs typeface="Times New Roman" pitchFamily="18" charset="0"/>
              </a:rPr>
              <a:t>reseptör</a:t>
            </a:r>
            <a:r>
              <a:rPr lang="en-US" sz="3200" b="1" dirty="0" smtClean="0">
                <a:solidFill>
                  <a:schemeClr val="accent2"/>
                </a:solidFill>
                <a:latin typeface="Times New Roman" pitchFamily="18" charset="0"/>
                <a:cs typeface="Times New Roman" pitchFamily="18" charset="0"/>
              </a:rPr>
              <a:t> </a:t>
            </a:r>
            <a:r>
              <a:rPr lang="en-US" sz="3200" b="1" dirty="0" err="1" smtClean="0">
                <a:solidFill>
                  <a:schemeClr val="accent2"/>
                </a:solidFill>
                <a:latin typeface="Times New Roman" pitchFamily="18" charset="0"/>
                <a:cs typeface="Times New Roman" pitchFamily="18" charset="0"/>
              </a:rPr>
              <a:t>agonistleri</a:t>
            </a:r>
            <a:r>
              <a:rPr lang="en-US" sz="3200" b="1" dirty="0" smtClean="0">
                <a:solidFill>
                  <a:schemeClr val="accent2"/>
                </a:solidFill>
                <a:latin typeface="Times New Roman" pitchFamily="18" charset="0"/>
                <a:cs typeface="Times New Roman" pitchFamily="18" charset="0"/>
              </a:rPr>
              <a:t>  </a:t>
            </a:r>
            <a:endParaRPr lang="en-US" sz="3200" dirty="0" smtClean="0">
              <a:solidFill>
                <a:schemeClr val="accent2"/>
              </a:solidFill>
              <a:latin typeface="Times New Roman" pitchFamily="18" charset="0"/>
              <a:cs typeface="Times New Roman" pitchFamily="18" charset="0"/>
            </a:endParaRPr>
          </a:p>
        </p:txBody>
      </p:sp>
      <p:sp>
        <p:nvSpPr>
          <p:cNvPr id="3" name="Content Placeholder 2"/>
          <p:cNvSpPr>
            <a:spLocks noGrp="1"/>
          </p:cNvSpPr>
          <p:nvPr>
            <p:ph idx="1"/>
          </p:nvPr>
        </p:nvSpPr>
        <p:spPr>
          <a:xfrm>
            <a:off x="152400" y="1219200"/>
            <a:ext cx="8839200" cy="5486400"/>
          </a:xfrm>
        </p:spPr>
        <p:txBody>
          <a:bodyPr rtlCol="0">
            <a:normAutofit/>
          </a:bodyPr>
          <a:lstStyle/>
          <a:p>
            <a:pPr eaLnBrk="1" fontAlgn="auto" hangingPunct="1">
              <a:spcAft>
                <a:spcPts val="0"/>
              </a:spcAft>
              <a:buNone/>
              <a:defRPr/>
            </a:pPr>
            <a:r>
              <a:rPr lang="tr-TR" b="1" dirty="0" smtClean="0">
                <a:latin typeface="Times New Roman" pitchFamily="18" charset="0"/>
                <a:cs typeface="Times New Roman" pitchFamily="18" charset="0"/>
              </a:rPr>
              <a:t>Avantajları</a:t>
            </a:r>
            <a:endParaRPr lang="en-US" b="1" dirty="0" smtClean="0">
              <a:latin typeface="Times New Roman" pitchFamily="18" charset="0"/>
              <a:cs typeface="Times New Roman" pitchFamily="18" charset="0"/>
            </a:endParaRPr>
          </a:p>
          <a:p>
            <a:pPr eaLnBrk="1" fontAlgn="auto" hangingPunct="1">
              <a:spcAft>
                <a:spcPts val="0"/>
              </a:spcAft>
              <a:buFont typeface="Arial" pitchFamily="34" charset="0"/>
              <a:buChar char="•"/>
              <a:defRPr/>
            </a:pPr>
            <a:r>
              <a:rPr lang="tr-TR" dirty="0" smtClean="0">
                <a:latin typeface="Times New Roman" pitchFamily="18" charset="0"/>
                <a:cs typeface="Times New Roman" pitchFamily="18" charset="0"/>
              </a:rPr>
              <a:t>Etkileri </a:t>
            </a:r>
            <a:r>
              <a:rPr lang="tr-TR" dirty="0" err="1" smtClean="0">
                <a:latin typeface="Times New Roman" pitchFamily="18" charset="0"/>
                <a:cs typeface="Times New Roman" pitchFamily="18" charset="0"/>
              </a:rPr>
              <a:t>enzimatik</a:t>
            </a:r>
            <a:r>
              <a:rPr lang="tr-TR" dirty="0" smtClean="0">
                <a:latin typeface="Times New Roman" pitchFamily="18" charset="0"/>
                <a:cs typeface="Times New Roman" pitchFamily="18" charset="0"/>
              </a:rPr>
              <a:t> dönüşüme bağlı değildir.</a:t>
            </a:r>
          </a:p>
          <a:p>
            <a:pPr eaLnBrk="1" fontAlgn="auto" hangingPunct="1">
              <a:spcAft>
                <a:spcPts val="0"/>
              </a:spcAft>
              <a:buFont typeface="Arial" pitchFamily="34" charset="0"/>
              <a:buChar char="•"/>
              <a:defRPr/>
            </a:pPr>
            <a:r>
              <a:rPr lang="tr-TR" dirty="0" smtClean="0">
                <a:latin typeface="Times New Roman" pitchFamily="18" charset="0"/>
                <a:cs typeface="Times New Roman" pitchFamily="18" charset="0"/>
              </a:rPr>
              <a:t> Potansiyel </a:t>
            </a:r>
            <a:r>
              <a:rPr lang="tr-TR" dirty="0" err="1" smtClean="0">
                <a:latin typeface="Times New Roman" pitchFamily="18" charset="0"/>
                <a:cs typeface="Times New Roman" pitchFamily="18" charset="0"/>
              </a:rPr>
              <a:t>toksik</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metabolitlere</a:t>
            </a:r>
            <a:r>
              <a:rPr lang="tr-TR" dirty="0" smtClean="0">
                <a:latin typeface="Times New Roman" pitchFamily="18" charset="0"/>
                <a:cs typeface="Times New Roman" pitchFamily="18" charset="0"/>
              </a:rPr>
              <a:t> dönmezler.</a:t>
            </a:r>
          </a:p>
          <a:p>
            <a:pPr eaLnBrk="1" fontAlgn="auto" hangingPunct="1">
              <a:spcAft>
                <a:spcPts val="0"/>
              </a:spcAft>
              <a:buFont typeface="Arial" pitchFamily="34" charset="0"/>
              <a:buChar char="•"/>
              <a:defRPr/>
            </a:pPr>
            <a:r>
              <a:rPr lang="tr-TR" dirty="0" smtClean="0">
                <a:latin typeface="Times New Roman" pitchFamily="18" charset="0"/>
                <a:cs typeface="Times New Roman" pitchFamily="18" charset="0"/>
              </a:rPr>
              <a:t>Kan-beyin geçişi ve </a:t>
            </a:r>
            <a:r>
              <a:rPr lang="tr-TR" dirty="0" err="1" smtClean="0">
                <a:latin typeface="Times New Roman" pitchFamily="18" charset="0"/>
                <a:cs typeface="Times New Roman" pitchFamily="18" charset="0"/>
              </a:rPr>
              <a:t>barsaktan</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absorbsiyon</a:t>
            </a:r>
            <a:r>
              <a:rPr lang="tr-TR" dirty="0" smtClean="0">
                <a:latin typeface="Times New Roman" pitchFamily="18" charset="0"/>
                <a:cs typeface="Times New Roman" pitchFamily="18" charset="0"/>
              </a:rPr>
              <a:t> için diyetteki proteinlerle yarışmazlar. </a:t>
            </a:r>
          </a:p>
          <a:p>
            <a:pPr eaLnBrk="1" fontAlgn="auto" hangingPunct="1">
              <a:spcAft>
                <a:spcPts val="0"/>
              </a:spcAft>
              <a:buFont typeface="Arial" pitchFamily="34" charset="0"/>
              <a:buChar char="•"/>
              <a:defRPr/>
            </a:pPr>
            <a:r>
              <a:rPr lang="tr-TR" dirty="0" smtClean="0">
                <a:latin typeface="Times New Roman" pitchFamily="18" charset="0"/>
                <a:cs typeface="Times New Roman" pitchFamily="18" charset="0"/>
              </a:rPr>
              <a:t>Uzun süre kullanıldıklarında yanıtta azalma ve </a:t>
            </a:r>
            <a:r>
              <a:rPr lang="tr-TR" dirty="0" err="1" smtClean="0">
                <a:latin typeface="Times New Roman" pitchFamily="18" charset="0"/>
                <a:cs typeface="Times New Roman" pitchFamily="18" charset="0"/>
              </a:rPr>
              <a:t>diskinezi</a:t>
            </a:r>
            <a:r>
              <a:rPr lang="tr-TR" dirty="0" smtClean="0">
                <a:latin typeface="Times New Roman" pitchFamily="18" charset="0"/>
                <a:cs typeface="Times New Roman" pitchFamily="18" charset="0"/>
              </a:rPr>
              <a:t> oluşma olasılığı azdır. </a:t>
            </a:r>
          </a:p>
          <a:p>
            <a:pPr marL="0" indent="0" eaLnBrk="1" fontAlgn="auto" hangingPunct="1">
              <a:spcAft>
                <a:spcPts val="0"/>
              </a:spcAft>
              <a:buNone/>
              <a:defRPr/>
            </a:pPr>
            <a:endParaRPr lang="en-US"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p:txBody>
          <a:bodyPr/>
          <a:lstStyle/>
          <a:p>
            <a:pPr eaLnBrk="1" hangingPunct="1"/>
            <a:r>
              <a:rPr lang="en-US" sz="3200" b="1" dirty="0" err="1" smtClean="0">
                <a:solidFill>
                  <a:schemeClr val="accent2"/>
                </a:solidFill>
                <a:latin typeface="Times New Roman" pitchFamily="18" charset="0"/>
                <a:cs typeface="Times New Roman" pitchFamily="18" charset="0"/>
              </a:rPr>
              <a:t>Dopamin</a:t>
            </a:r>
            <a:r>
              <a:rPr lang="en-US" sz="3200" b="1" dirty="0" smtClean="0">
                <a:solidFill>
                  <a:schemeClr val="accent2"/>
                </a:solidFill>
                <a:latin typeface="Times New Roman" pitchFamily="18" charset="0"/>
                <a:cs typeface="Times New Roman" pitchFamily="18" charset="0"/>
              </a:rPr>
              <a:t> </a:t>
            </a:r>
            <a:r>
              <a:rPr lang="en-US" sz="3200" b="1" dirty="0" err="1" smtClean="0">
                <a:solidFill>
                  <a:schemeClr val="accent2"/>
                </a:solidFill>
                <a:latin typeface="Times New Roman" pitchFamily="18" charset="0"/>
                <a:cs typeface="Times New Roman" pitchFamily="18" charset="0"/>
              </a:rPr>
              <a:t>reseptör</a:t>
            </a:r>
            <a:r>
              <a:rPr lang="en-US" sz="3200" b="1" dirty="0" smtClean="0">
                <a:solidFill>
                  <a:schemeClr val="accent2"/>
                </a:solidFill>
                <a:latin typeface="Times New Roman" pitchFamily="18" charset="0"/>
                <a:cs typeface="Times New Roman" pitchFamily="18" charset="0"/>
              </a:rPr>
              <a:t> </a:t>
            </a:r>
            <a:r>
              <a:rPr lang="en-US" sz="3200" b="1" dirty="0" err="1" smtClean="0">
                <a:solidFill>
                  <a:schemeClr val="accent2"/>
                </a:solidFill>
                <a:latin typeface="Times New Roman" pitchFamily="18" charset="0"/>
                <a:cs typeface="Times New Roman" pitchFamily="18" charset="0"/>
              </a:rPr>
              <a:t>agonistleri</a:t>
            </a:r>
            <a:r>
              <a:rPr lang="en-US" sz="3200" b="1" dirty="0" smtClean="0">
                <a:solidFill>
                  <a:schemeClr val="accent2"/>
                </a:solidFill>
                <a:latin typeface="Times New Roman" pitchFamily="18" charset="0"/>
                <a:cs typeface="Times New Roman" pitchFamily="18" charset="0"/>
              </a:rPr>
              <a:t> </a:t>
            </a:r>
            <a:endParaRPr lang="en-US" sz="3200" dirty="0" smtClean="0">
              <a:solidFill>
                <a:schemeClr val="accent2"/>
              </a:solidFill>
              <a:latin typeface="Times New Roman" pitchFamily="18" charset="0"/>
              <a:cs typeface="Times New Roman" pitchFamily="18" charset="0"/>
            </a:endParaRPr>
          </a:p>
        </p:txBody>
      </p:sp>
      <p:sp>
        <p:nvSpPr>
          <p:cNvPr id="3" name="Content Placeholder 2"/>
          <p:cNvSpPr>
            <a:spLocks noGrp="1"/>
          </p:cNvSpPr>
          <p:nvPr>
            <p:ph idx="1"/>
          </p:nvPr>
        </p:nvSpPr>
        <p:spPr>
          <a:xfrm>
            <a:off x="152400" y="1600200"/>
            <a:ext cx="8839200" cy="4525963"/>
          </a:xfrm>
        </p:spPr>
        <p:txBody>
          <a:bodyPr rtlCol="0">
            <a:normAutofit/>
          </a:bodyPr>
          <a:lstStyle/>
          <a:p>
            <a:pPr marL="0" indent="0" eaLnBrk="1" fontAlgn="auto" hangingPunct="1">
              <a:spcAft>
                <a:spcPts val="0"/>
              </a:spcAft>
              <a:buNone/>
              <a:defRPr/>
            </a:pPr>
            <a:r>
              <a:rPr lang="tr-TR" dirty="0" smtClean="0">
                <a:solidFill>
                  <a:schemeClr val="accent2"/>
                </a:solidFill>
                <a:latin typeface="Times New Roman" pitchFamily="18" charset="0"/>
                <a:cs typeface="Times New Roman" pitchFamily="18" charset="0"/>
              </a:rPr>
              <a:t>Yan Etkileri</a:t>
            </a:r>
          </a:p>
          <a:p>
            <a:pPr eaLnBrk="1" fontAlgn="auto" hangingPunct="1">
              <a:lnSpc>
                <a:spcPct val="150000"/>
              </a:lnSpc>
              <a:spcAft>
                <a:spcPts val="0"/>
              </a:spcAft>
              <a:buFont typeface="Arial" pitchFamily="34" charset="0"/>
              <a:buChar char="•"/>
              <a:defRPr/>
            </a:pPr>
            <a:r>
              <a:rPr lang="tr-TR" dirty="0" err="1" smtClean="0">
                <a:latin typeface="Times New Roman" pitchFamily="18" charset="0"/>
                <a:cs typeface="Times New Roman" pitchFamily="18" charset="0"/>
              </a:rPr>
              <a:t>Halusinasyonlar</a:t>
            </a:r>
            <a:endParaRPr lang="tr-TR" dirty="0" smtClean="0">
              <a:latin typeface="Times New Roman" pitchFamily="18" charset="0"/>
              <a:cs typeface="Times New Roman" pitchFamily="18" charset="0"/>
            </a:endParaRPr>
          </a:p>
          <a:p>
            <a:pPr eaLnBrk="1" fontAlgn="auto" hangingPunct="1">
              <a:lnSpc>
                <a:spcPct val="150000"/>
              </a:lnSpc>
              <a:spcAft>
                <a:spcPts val="0"/>
              </a:spcAft>
              <a:buFont typeface="Arial" pitchFamily="34" charset="0"/>
              <a:buChar char="•"/>
              <a:defRPr/>
            </a:pPr>
            <a:r>
              <a:rPr lang="tr-TR" dirty="0" err="1" smtClean="0">
                <a:latin typeface="Times New Roman" pitchFamily="18" charset="0"/>
                <a:cs typeface="Times New Roman" pitchFamily="18" charset="0"/>
              </a:rPr>
              <a:t>Güniçi</a:t>
            </a:r>
            <a:r>
              <a:rPr lang="tr-TR" dirty="0" smtClean="0">
                <a:latin typeface="Times New Roman" pitchFamily="18" charset="0"/>
                <a:cs typeface="Times New Roman" pitchFamily="18" charset="0"/>
              </a:rPr>
              <a:t> uyku hali</a:t>
            </a:r>
          </a:p>
          <a:p>
            <a:pPr eaLnBrk="1" fontAlgn="auto" hangingPunct="1">
              <a:lnSpc>
                <a:spcPct val="150000"/>
              </a:lnSpc>
              <a:spcAft>
                <a:spcPts val="0"/>
              </a:spcAft>
              <a:buFont typeface="Arial" pitchFamily="34" charset="0"/>
              <a:buChar char="•"/>
              <a:defRPr/>
            </a:pPr>
            <a:r>
              <a:rPr lang="tr-TR" dirty="0" err="1" smtClean="0">
                <a:latin typeface="Times New Roman" pitchFamily="18" charset="0"/>
                <a:cs typeface="Times New Roman" pitchFamily="18" charset="0"/>
              </a:rPr>
              <a:t>Postural</a:t>
            </a:r>
            <a:r>
              <a:rPr lang="tr-TR" dirty="0" smtClean="0">
                <a:latin typeface="Times New Roman" pitchFamily="18" charset="0"/>
                <a:cs typeface="Times New Roman" pitchFamily="18" charset="0"/>
              </a:rPr>
              <a:t> hipotansiyon</a:t>
            </a:r>
          </a:p>
          <a:p>
            <a:pPr marL="0" indent="0" eaLnBrk="1" fontAlgn="auto" hangingPunct="1">
              <a:spcAft>
                <a:spcPts val="0"/>
              </a:spcAft>
              <a:buNone/>
              <a:defRPr/>
            </a:pPr>
            <a:endParaRPr lang="en-US"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8" name="Rectangle 6"/>
          <p:cNvSpPr>
            <a:spLocks noChangeArrowheads="1"/>
          </p:cNvSpPr>
          <p:nvPr/>
        </p:nvSpPr>
        <p:spPr bwMode="auto">
          <a:xfrm>
            <a:off x="381000" y="468868"/>
            <a:ext cx="8305800" cy="5262979"/>
          </a:xfrm>
          <a:prstGeom prst="rect">
            <a:avLst/>
          </a:prstGeom>
          <a:noFill/>
          <a:ln w="9525">
            <a:noFill/>
            <a:miter lim="800000"/>
            <a:headEnd/>
            <a:tailEnd/>
          </a:ln>
        </p:spPr>
        <p:txBody>
          <a:bodyPr wrap="square" anchor="ctr">
            <a:spAutoFit/>
          </a:bodyPr>
          <a:lstStyle/>
          <a:p>
            <a:pPr algn="l"/>
            <a:r>
              <a:rPr lang="tr-TR" sz="2400" b="1" dirty="0" err="1" smtClean="0">
                <a:solidFill>
                  <a:srgbClr val="C00000"/>
                </a:solidFill>
              </a:rPr>
              <a:t>Etyolojisi</a:t>
            </a:r>
            <a:r>
              <a:rPr lang="tr-TR" sz="2400" b="1" dirty="0" smtClean="0">
                <a:solidFill>
                  <a:srgbClr val="C00000"/>
                </a:solidFill>
              </a:rPr>
              <a:t>:</a:t>
            </a:r>
          </a:p>
          <a:p>
            <a:pPr algn="l"/>
            <a:endParaRPr lang="tr-TR" sz="2400" b="1" dirty="0" smtClean="0">
              <a:solidFill>
                <a:srgbClr val="C00000"/>
              </a:solidFill>
            </a:endParaRPr>
          </a:p>
          <a:p>
            <a:pPr algn="l"/>
            <a:r>
              <a:rPr lang="tr-TR" sz="2400" b="1" dirty="0" smtClean="0"/>
              <a:t>Parkinson hastalığının başlıca nedeni </a:t>
            </a:r>
            <a:r>
              <a:rPr lang="tr-TR" sz="2400" b="1" dirty="0" err="1" smtClean="0"/>
              <a:t>dopaminerjik</a:t>
            </a:r>
            <a:r>
              <a:rPr lang="tr-TR" sz="2400" b="1" dirty="0" smtClean="0"/>
              <a:t> </a:t>
            </a:r>
            <a:r>
              <a:rPr lang="tr-TR" sz="2400" b="1" dirty="0" err="1" smtClean="0"/>
              <a:t>nigrostriatal</a:t>
            </a:r>
            <a:r>
              <a:rPr lang="tr-TR" sz="2400" b="1" dirty="0" smtClean="0"/>
              <a:t> yolağın kaybıdır.</a:t>
            </a:r>
          </a:p>
          <a:p>
            <a:pPr algn="l"/>
            <a:endParaRPr lang="tr-TR" sz="2400" b="1" dirty="0" smtClean="0"/>
          </a:p>
          <a:p>
            <a:pPr algn="l"/>
            <a:r>
              <a:rPr lang="tr-TR" sz="2400" b="1" dirty="0" err="1" smtClean="0"/>
              <a:t>Striatumdaki</a:t>
            </a:r>
            <a:r>
              <a:rPr lang="tr-TR" sz="2400" b="1" dirty="0" smtClean="0"/>
              <a:t> </a:t>
            </a:r>
            <a:r>
              <a:rPr lang="tr-TR" sz="2400" b="1" dirty="0" err="1" smtClean="0"/>
              <a:t>dopamin</a:t>
            </a:r>
            <a:r>
              <a:rPr lang="tr-TR" sz="2400" b="1" dirty="0" smtClean="0"/>
              <a:t> eksikliği nedeniyle</a:t>
            </a:r>
            <a:r>
              <a:rPr lang="tr-TR" sz="2400" b="1" dirty="0"/>
              <a:t> </a:t>
            </a:r>
            <a:r>
              <a:rPr lang="tr-TR" sz="2400" b="1" dirty="0" err="1" smtClean="0"/>
              <a:t>dopaminerjik</a:t>
            </a:r>
            <a:r>
              <a:rPr lang="tr-TR" sz="2400" b="1" dirty="0" smtClean="0"/>
              <a:t> </a:t>
            </a:r>
            <a:r>
              <a:rPr lang="en-US" sz="2400" b="1" dirty="0" smtClean="0"/>
              <a:t> (inhibit</a:t>
            </a:r>
            <a:r>
              <a:rPr lang="tr-TR" sz="2400" b="1" dirty="0" smtClean="0"/>
              <a:t>ör</a:t>
            </a:r>
            <a:r>
              <a:rPr lang="en-US" sz="2400" b="1" dirty="0" smtClean="0"/>
              <a:t>) </a:t>
            </a:r>
            <a:r>
              <a:rPr lang="tr-TR" sz="2400" b="1" dirty="0" smtClean="0"/>
              <a:t>ve</a:t>
            </a:r>
            <a:r>
              <a:rPr lang="en-US" sz="2400" b="1" dirty="0" smtClean="0"/>
              <a:t> </a:t>
            </a:r>
            <a:r>
              <a:rPr lang="tr-TR" sz="2400" b="1" dirty="0" err="1" smtClean="0"/>
              <a:t>kolinerjik</a:t>
            </a:r>
            <a:r>
              <a:rPr lang="en-US" sz="2400" b="1" dirty="0" smtClean="0"/>
              <a:t> (e</a:t>
            </a:r>
            <a:r>
              <a:rPr lang="tr-TR" sz="2400" b="1" dirty="0" err="1" smtClean="0"/>
              <a:t>k</a:t>
            </a:r>
            <a:r>
              <a:rPr lang="tr-TR" sz="2400" b="1" dirty="0" err="1"/>
              <a:t>s</a:t>
            </a:r>
            <a:r>
              <a:rPr lang="en-US" sz="2400" b="1" dirty="0" err="1" smtClean="0"/>
              <a:t>itat</a:t>
            </a:r>
            <a:r>
              <a:rPr lang="tr-TR" sz="2400" b="1" dirty="0" smtClean="0"/>
              <a:t>ör</a:t>
            </a:r>
            <a:r>
              <a:rPr lang="en-US" sz="2400" b="1" dirty="0" smtClean="0"/>
              <a:t>) </a:t>
            </a:r>
            <a:r>
              <a:rPr lang="tr-TR" sz="2400" b="1" dirty="0" smtClean="0"/>
              <a:t>sistem arasında dengesizlik oluşur. </a:t>
            </a:r>
          </a:p>
          <a:p>
            <a:pPr algn="l"/>
            <a:endParaRPr lang="tr-TR" sz="2400" b="1" dirty="0"/>
          </a:p>
          <a:p>
            <a:pPr algn="l"/>
            <a:r>
              <a:rPr lang="tr-TR" sz="2400" b="1" dirty="0" smtClean="0"/>
              <a:t>Bu durum </a:t>
            </a:r>
            <a:r>
              <a:rPr lang="tr-TR" sz="2400" b="1" dirty="0" err="1" smtClean="0"/>
              <a:t>striatumda</a:t>
            </a:r>
            <a:r>
              <a:rPr lang="tr-TR" sz="2400" b="1" dirty="0" smtClean="0"/>
              <a:t> GABA </a:t>
            </a:r>
            <a:r>
              <a:rPr lang="tr-TR" sz="2400" b="1" dirty="0" err="1" smtClean="0"/>
              <a:t>erjik</a:t>
            </a:r>
            <a:r>
              <a:rPr lang="tr-TR" sz="2400" b="1" dirty="0" smtClean="0"/>
              <a:t> nöronlar üzerinde </a:t>
            </a:r>
            <a:r>
              <a:rPr lang="tr-TR" sz="2400" b="1" dirty="0" err="1" smtClean="0"/>
              <a:t>kolinerjik</a:t>
            </a:r>
            <a:r>
              <a:rPr lang="tr-TR" sz="2400" b="1" dirty="0" smtClean="0"/>
              <a:t> nöronların etkisinin artmasına neden olur.</a:t>
            </a:r>
            <a:r>
              <a:rPr lang="en-US" sz="2400" b="1" dirty="0" smtClean="0"/>
              <a:t> </a:t>
            </a:r>
          </a:p>
          <a:p>
            <a:pPr algn="l">
              <a:buFont typeface="Wingdings" pitchFamily="2" charset="2"/>
              <a:buNone/>
            </a:pPr>
            <a:endParaRPr lang="en-US" sz="2400" b="1" dirty="0"/>
          </a:p>
          <a:p>
            <a:pPr algn="l"/>
            <a:r>
              <a:rPr lang="tr-TR" sz="2400" b="1" dirty="0" smtClean="0"/>
              <a:t>Parkinson belirtilerinin başlaması için </a:t>
            </a:r>
            <a:r>
              <a:rPr lang="tr-TR" sz="2400" b="1" dirty="0" err="1" smtClean="0"/>
              <a:t>dopamin</a:t>
            </a:r>
            <a:r>
              <a:rPr lang="tr-TR" sz="2400" b="1" dirty="0" smtClean="0"/>
              <a:t> üreten hücrelerin %</a:t>
            </a:r>
            <a:r>
              <a:rPr lang="en-US" sz="2400" b="1" dirty="0" smtClean="0"/>
              <a:t>80</a:t>
            </a:r>
            <a:r>
              <a:rPr lang="tr-TR" sz="2400" b="1" dirty="0" smtClean="0"/>
              <a:t> düzeyinde kaybolması gerekir.</a:t>
            </a:r>
            <a:endParaRPr lang="en-US" sz="2400" b="1" dirty="0"/>
          </a:p>
        </p:txBody>
      </p:sp>
    </p:spTree>
    <p:extLst>
      <p:ext uri="{BB962C8B-B14F-4D97-AF65-F5344CB8AC3E}">
        <p14:creationId xmlns:p14="http://schemas.microsoft.com/office/powerpoint/2010/main" val="3953116801"/>
      </p:ext>
    </p:extLst>
  </p:cSld>
  <p:clrMapOvr>
    <a:masterClrMapping/>
  </p:clrMapOv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a:xfrm>
            <a:off x="228600" y="274638"/>
            <a:ext cx="8763000" cy="792162"/>
          </a:xfrm>
        </p:spPr>
        <p:txBody>
          <a:bodyPr/>
          <a:lstStyle/>
          <a:p>
            <a:pPr eaLnBrk="1" hangingPunct="1"/>
            <a:r>
              <a:rPr lang="en-US" sz="3200" b="1" dirty="0" err="1" smtClean="0">
                <a:solidFill>
                  <a:schemeClr val="accent2"/>
                </a:solidFill>
                <a:latin typeface="Times New Roman" pitchFamily="18" charset="0"/>
                <a:cs typeface="Times New Roman" pitchFamily="18" charset="0"/>
              </a:rPr>
              <a:t>Dopamin</a:t>
            </a:r>
            <a:r>
              <a:rPr lang="en-US" sz="3200" b="1" dirty="0" smtClean="0">
                <a:solidFill>
                  <a:schemeClr val="accent2"/>
                </a:solidFill>
                <a:latin typeface="Times New Roman" pitchFamily="18" charset="0"/>
                <a:cs typeface="Times New Roman" pitchFamily="18" charset="0"/>
              </a:rPr>
              <a:t> </a:t>
            </a:r>
            <a:r>
              <a:rPr lang="en-US" sz="3200" b="1" dirty="0" err="1" smtClean="0">
                <a:solidFill>
                  <a:schemeClr val="accent2"/>
                </a:solidFill>
                <a:latin typeface="Times New Roman" pitchFamily="18" charset="0"/>
                <a:cs typeface="Times New Roman" pitchFamily="18" charset="0"/>
              </a:rPr>
              <a:t>reseptor</a:t>
            </a:r>
            <a:r>
              <a:rPr lang="en-US" sz="3200" b="1" dirty="0" smtClean="0">
                <a:solidFill>
                  <a:schemeClr val="accent2"/>
                </a:solidFill>
                <a:latin typeface="Times New Roman" pitchFamily="18" charset="0"/>
                <a:cs typeface="Times New Roman" pitchFamily="18" charset="0"/>
              </a:rPr>
              <a:t> </a:t>
            </a:r>
            <a:r>
              <a:rPr lang="en-US" sz="3200" b="1" dirty="0" err="1" smtClean="0">
                <a:solidFill>
                  <a:schemeClr val="accent2"/>
                </a:solidFill>
                <a:latin typeface="Times New Roman" pitchFamily="18" charset="0"/>
                <a:cs typeface="Times New Roman" pitchFamily="18" charset="0"/>
              </a:rPr>
              <a:t>agonistleri</a:t>
            </a:r>
            <a:endParaRPr lang="en-US" sz="3200" dirty="0" smtClean="0">
              <a:solidFill>
                <a:schemeClr val="accent2"/>
              </a:solidFill>
              <a:latin typeface="Times New Roman" pitchFamily="18" charset="0"/>
              <a:cs typeface="Times New Roman" pitchFamily="18" charset="0"/>
            </a:endParaRPr>
          </a:p>
        </p:txBody>
      </p:sp>
      <p:sp>
        <p:nvSpPr>
          <p:cNvPr id="3" name="Content Placeholder 2"/>
          <p:cNvSpPr>
            <a:spLocks noGrp="1"/>
          </p:cNvSpPr>
          <p:nvPr>
            <p:ph idx="1"/>
          </p:nvPr>
        </p:nvSpPr>
        <p:spPr>
          <a:xfrm>
            <a:off x="152400" y="1219200"/>
            <a:ext cx="8839200" cy="4830763"/>
          </a:xfrm>
        </p:spPr>
        <p:txBody>
          <a:bodyPr rtlCol="0">
            <a:normAutofit lnSpcReduction="10000"/>
          </a:bodyPr>
          <a:lstStyle/>
          <a:p>
            <a:pPr eaLnBrk="1" fontAlgn="auto" hangingPunct="1">
              <a:lnSpc>
                <a:spcPct val="150000"/>
              </a:lnSpc>
              <a:spcAft>
                <a:spcPts val="0"/>
              </a:spcAft>
              <a:buFont typeface="Arial" pitchFamily="34" charset="0"/>
              <a:buChar char="•"/>
              <a:defRPr/>
            </a:pPr>
            <a:r>
              <a:rPr lang="en-US" dirty="0" smtClean="0">
                <a:latin typeface="Times New Roman" pitchFamily="18" charset="0"/>
                <a:cs typeface="Times New Roman" pitchFamily="18" charset="0"/>
              </a:rPr>
              <a:t>Parkinson </a:t>
            </a:r>
            <a:r>
              <a:rPr lang="en-US" dirty="0" err="1" smtClean="0">
                <a:latin typeface="Times New Roman" pitchFamily="18" charset="0"/>
                <a:cs typeface="Times New Roman" pitchFamily="18" charset="0"/>
              </a:rPr>
              <a:t>tedavisinde</a:t>
            </a:r>
            <a:r>
              <a:rPr lang="en-US" dirty="0" smtClean="0">
                <a:latin typeface="Times New Roman" pitchFamily="18" charset="0"/>
                <a:cs typeface="Times New Roman" pitchFamily="18" charset="0"/>
              </a:rPr>
              <a:t> oral </a:t>
            </a:r>
            <a:r>
              <a:rPr lang="en-US" dirty="0" err="1" smtClean="0">
                <a:latin typeface="Times New Roman" pitchFamily="18" charset="0"/>
                <a:cs typeface="Times New Roman" pitchFamily="18" charset="0"/>
              </a:rPr>
              <a:t>yolla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kullanılan</a:t>
            </a:r>
            <a:r>
              <a:rPr lang="en-US" dirty="0" smtClean="0">
                <a:latin typeface="Times New Roman" pitchFamily="18" charset="0"/>
                <a:cs typeface="Times New Roman" pitchFamily="18" charset="0"/>
              </a:rPr>
              <a:t> 4 </a:t>
            </a:r>
            <a:r>
              <a:rPr lang="en-US" dirty="0" err="1" smtClean="0">
                <a:latin typeface="Times New Roman" pitchFamily="18" charset="0"/>
                <a:cs typeface="Times New Roman" pitchFamily="18" charset="0"/>
              </a:rPr>
              <a:t>etken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madde</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vardır</a:t>
            </a:r>
            <a:r>
              <a:rPr lang="en-US" dirty="0" smtClean="0">
                <a:latin typeface="Times New Roman" pitchFamily="18" charset="0"/>
                <a:cs typeface="Times New Roman" pitchFamily="18" charset="0"/>
              </a:rPr>
              <a:t>.</a:t>
            </a:r>
          </a:p>
          <a:p>
            <a:pPr marL="514350" indent="-514350" eaLnBrk="1" fontAlgn="auto" hangingPunct="1">
              <a:lnSpc>
                <a:spcPct val="150000"/>
              </a:lnSpc>
              <a:spcAft>
                <a:spcPts val="0"/>
              </a:spcAft>
              <a:buFont typeface="+mj-lt"/>
              <a:buAutoNum type="arabicParenR"/>
              <a:defRPr/>
            </a:pPr>
            <a:r>
              <a:rPr lang="en-US" dirty="0" smtClean="0">
                <a:latin typeface="Times New Roman" pitchFamily="18" charset="0"/>
                <a:cs typeface="Times New Roman" pitchFamily="18" charset="0"/>
              </a:rPr>
              <a:t>Ergot </a:t>
            </a:r>
            <a:r>
              <a:rPr lang="en-US" dirty="0" err="1" smtClean="0">
                <a:latin typeface="Times New Roman" pitchFamily="18" charset="0"/>
                <a:cs typeface="Times New Roman" pitchFamily="18" charset="0"/>
              </a:rPr>
              <a:t>türevleri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bromokriptin</a:t>
            </a:r>
            <a:r>
              <a:rPr lang="en-US" dirty="0">
                <a:latin typeface="Times New Roman" pitchFamily="18" charset="0"/>
                <a:cs typeface="Times New Roman" pitchFamily="18" charset="0"/>
              </a:rPr>
              <a:t>,</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pergolid</a:t>
            </a:r>
            <a:r>
              <a:rPr lang="en-US" i="1" dirty="0" smtClean="0">
                <a:latin typeface="Times New Roman" pitchFamily="18" charset="0"/>
                <a:cs typeface="Times New Roman" pitchFamily="18" charset="0"/>
              </a:rPr>
              <a:t> </a:t>
            </a:r>
          </a:p>
          <a:p>
            <a:pPr marL="514350" indent="-514350" eaLnBrk="1" fontAlgn="auto" hangingPunct="1">
              <a:lnSpc>
                <a:spcPct val="150000"/>
              </a:lnSpc>
              <a:spcAft>
                <a:spcPts val="0"/>
              </a:spcAft>
              <a:buFont typeface="+mj-lt"/>
              <a:buAutoNum type="arabicParenR"/>
              <a:defRPr/>
            </a:pPr>
            <a:r>
              <a:rPr lang="en-US" dirty="0" smtClean="0">
                <a:latin typeface="Times New Roman" pitchFamily="18" charset="0"/>
                <a:cs typeface="Times New Roman" pitchFamily="18" charset="0"/>
              </a:rPr>
              <a:t>Ergot </a:t>
            </a:r>
            <a:r>
              <a:rPr lang="en-US" dirty="0" err="1" smtClean="0">
                <a:latin typeface="Times New Roman" pitchFamily="18" charset="0"/>
                <a:cs typeface="Times New Roman" pitchFamily="18" charset="0"/>
              </a:rPr>
              <a:t>türevi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olmayanlar</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ropinirol</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pramipeksol</a:t>
            </a:r>
            <a:r>
              <a:rPr lang="tr-TR" dirty="0" smtClean="0">
                <a:latin typeface="Times New Roman" pitchFamily="18" charset="0"/>
                <a:cs typeface="Times New Roman" pitchFamily="18" charset="0"/>
              </a:rPr>
              <a:t>, </a:t>
            </a:r>
          </a:p>
          <a:p>
            <a:pPr marL="514350" indent="-514350" eaLnBrk="1" fontAlgn="auto" hangingPunct="1">
              <a:lnSpc>
                <a:spcPct val="150000"/>
              </a:lnSpc>
              <a:spcAft>
                <a:spcPts val="0"/>
              </a:spcAft>
              <a:buFont typeface="+mj-lt"/>
              <a:buAutoNum type="arabicParenR"/>
              <a:defRPr/>
            </a:pPr>
            <a:r>
              <a:rPr lang="tr-TR" dirty="0" err="1" smtClean="0">
                <a:latin typeface="Times New Roman" pitchFamily="18" charset="0"/>
                <a:cs typeface="Times New Roman" pitchFamily="18" charset="0"/>
              </a:rPr>
              <a:t>Apomorphine</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injektabl</a:t>
            </a:r>
            <a:r>
              <a:rPr lang="tr-TR" dirty="0" smtClean="0">
                <a:latin typeface="Times New Roman" pitchFamily="18" charset="0"/>
                <a:cs typeface="Times New Roman" pitchFamily="18" charset="0"/>
              </a:rPr>
              <a:t>),</a:t>
            </a:r>
          </a:p>
          <a:p>
            <a:pPr marL="0" indent="0" eaLnBrk="1" fontAlgn="auto" hangingPunct="1">
              <a:lnSpc>
                <a:spcPct val="150000"/>
              </a:lnSpc>
              <a:spcAft>
                <a:spcPts val="0"/>
              </a:spcAft>
              <a:buNone/>
              <a:defRPr/>
            </a:pPr>
            <a:r>
              <a:rPr lang="tr-TR" dirty="0">
                <a:latin typeface="Times New Roman" pitchFamily="18" charset="0"/>
                <a:cs typeface="Times New Roman" pitchFamily="18" charset="0"/>
              </a:rPr>
              <a:t> </a:t>
            </a:r>
            <a:r>
              <a:rPr lang="tr-TR" dirty="0" smtClean="0">
                <a:latin typeface="Times New Roman" pitchFamily="18" charset="0"/>
                <a:cs typeface="Times New Roman" pitchFamily="18" charset="0"/>
              </a:rPr>
              <a:t>    </a:t>
            </a:r>
            <a:r>
              <a:rPr lang="tr-TR" dirty="0" err="1">
                <a:latin typeface="Times New Roman" pitchFamily="18" charset="0"/>
                <a:cs typeface="Times New Roman" pitchFamily="18" charset="0"/>
              </a:rPr>
              <a:t>R</a:t>
            </a:r>
            <a:r>
              <a:rPr lang="tr-TR" dirty="0" err="1" smtClean="0">
                <a:latin typeface="Times New Roman" pitchFamily="18" charset="0"/>
                <a:cs typeface="Times New Roman" pitchFamily="18" charset="0"/>
              </a:rPr>
              <a:t>otigotine</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transdermal</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terapotik</a:t>
            </a:r>
            <a:r>
              <a:rPr lang="tr-TR" dirty="0" smtClean="0">
                <a:latin typeface="Times New Roman" pitchFamily="18" charset="0"/>
                <a:cs typeface="Times New Roman" pitchFamily="18" charset="0"/>
              </a:rPr>
              <a:t> sistem)</a:t>
            </a:r>
            <a:endParaRPr lang="en-US" dirty="0" smtClean="0">
              <a:latin typeface="Times New Roman" pitchFamily="18" charset="0"/>
              <a:cs typeface="Times New Roman" pitchFamily="18" charset="0"/>
            </a:endParaRPr>
          </a:p>
          <a:p>
            <a:pPr eaLnBrk="1" fontAlgn="auto" hangingPunct="1">
              <a:spcAft>
                <a:spcPts val="0"/>
              </a:spcAft>
              <a:buFont typeface="Arial" pitchFamily="34" charset="0"/>
              <a:buNone/>
              <a:defRPr/>
            </a:pPr>
            <a:endParaRPr lang="en-US"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a:xfrm>
            <a:off x="457200" y="274638"/>
            <a:ext cx="8229600" cy="715962"/>
          </a:xfrm>
        </p:spPr>
        <p:txBody>
          <a:bodyPr/>
          <a:lstStyle/>
          <a:p>
            <a:pPr eaLnBrk="1" hangingPunct="1"/>
            <a:r>
              <a:rPr lang="en-US" sz="3200" b="1" dirty="0" err="1" smtClean="0">
                <a:solidFill>
                  <a:schemeClr val="accent2"/>
                </a:solidFill>
                <a:latin typeface="Times New Roman" pitchFamily="18" charset="0"/>
                <a:cs typeface="Times New Roman" pitchFamily="18" charset="0"/>
              </a:rPr>
              <a:t>Dopamin</a:t>
            </a:r>
            <a:r>
              <a:rPr lang="en-US" sz="3200" b="1" dirty="0" smtClean="0">
                <a:solidFill>
                  <a:schemeClr val="accent2"/>
                </a:solidFill>
                <a:latin typeface="Times New Roman" pitchFamily="18" charset="0"/>
                <a:cs typeface="Times New Roman" pitchFamily="18" charset="0"/>
              </a:rPr>
              <a:t> </a:t>
            </a:r>
            <a:r>
              <a:rPr lang="en-US" sz="3200" b="1" dirty="0" err="1" smtClean="0">
                <a:solidFill>
                  <a:schemeClr val="accent2"/>
                </a:solidFill>
                <a:latin typeface="Times New Roman" pitchFamily="18" charset="0"/>
                <a:cs typeface="Times New Roman" pitchFamily="18" charset="0"/>
              </a:rPr>
              <a:t>reseptor</a:t>
            </a:r>
            <a:r>
              <a:rPr lang="en-US" sz="3200" b="1" dirty="0" smtClean="0">
                <a:solidFill>
                  <a:schemeClr val="accent2"/>
                </a:solidFill>
                <a:latin typeface="Times New Roman" pitchFamily="18" charset="0"/>
                <a:cs typeface="Times New Roman" pitchFamily="18" charset="0"/>
              </a:rPr>
              <a:t> </a:t>
            </a:r>
            <a:r>
              <a:rPr lang="en-US" sz="3200" b="1" dirty="0" err="1" smtClean="0">
                <a:solidFill>
                  <a:schemeClr val="accent2"/>
                </a:solidFill>
                <a:latin typeface="Times New Roman" pitchFamily="18" charset="0"/>
                <a:cs typeface="Times New Roman" pitchFamily="18" charset="0"/>
              </a:rPr>
              <a:t>agonistleri</a:t>
            </a:r>
            <a:r>
              <a:rPr lang="en-US" sz="3200" b="1" dirty="0" smtClean="0">
                <a:solidFill>
                  <a:schemeClr val="accent2"/>
                </a:solidFill>
                <a:latin typeface="Times New Roman" pitchFamily="18" charset="0"/>
                <a:cs typeface="Times New Roman" pitchFamily="18" charset="0"/>
              </a:rPr>
              <a:t>  </a:t>
            </a:r>
            <a:endParaRPr lang="en-US" sz="3200" dirty="0" smtClean="0">
              <a:solidFill>
                <a:schemeClr val="accent2"/>
              </a:solidFill>
              <a:latin typeface="Times New Roman" pitchFamily="18" charset="0"/>
              <a:cs typeface="Times New Roman" pitchFamily="18" charset="0"/>
            </a:endParaRPr>
          </a:p>
        </p:txBody>
      </p:sp>
      <p:sp>
        <p:nvSpPr>
          <p:cNvPr id="3" name="Content Placeholder 2"/>
          <p:cNvSpPr>
            <a:spLocks noGrp="1"/>
          </p:cNvSpPr>
          <p:nvPr>
            <p:ph idx="1"/>
          </p:nvPr>
        </p:nvSpPr>
        <p:spPr>
          <a:xfrm>
            <a:off x="152400" y="1066800"/>
            <a:ext cx="8991600" cy="5562600"/>
          </a:xfrm>
        </p:spPr>
        <p:txBody>
          <a:bodyPr rtlCol="0">
            <a:normAutofit/>
          </a:bodyPr>
          <a:lstStyle/>
          <a:p>
            <a:pPr eaLnBrk="1" fontAlgn="auto" hangingPunct="1">
              <a:lnSpc>
                <a:spcPct val="150000"/>
              </a:lnSpc>
              <a:spcAft>
                <a:spcPts val="0"/>
              </a:spcAft>
              <a:buFont typeface="Arial" pitchFamily="34" charset="0"/>
              <a:buChar char="•"/>
              <a:defRPr/>
            </a:pPr>
            <a:r>
              <a:rPr lang="tr-TR" dirty="0" err="1" smtClean="0">
                <a:latin typeface="Times New Roman" pitchFamily="18" charset="0"/>
                <a:cs typeface="Times New Roman" pitchFamily="18" charset="0"/>
              </a:rPr>
              <a:t>Ergot</a:t>
            </a:r>
            <a:r>
              <a:rPr lang="tr-TR" dirty="0" smtClean="0">
                <a:latin typeface="Times New Roman" pitchFamily="18" charset="0"/>
                <a:cs typeface="Times New Roman" pitchFamily="18" charset="0"/>
              </a:rPr>
              <a:t> olmayan türevler  sadece </a:t>
            </a:r>
            <a:r>
              <a:rPr lang="tr-TR" dirty="0" err="1" smtClean="0">
                <a:latin typeface="Times New Roman" pitchFamily="18" charset="0"/>
                <a:cs typeface="Times New Roman" pitchFamily="18" charset="0"/>
              </a:rPr>
              <a:t>dopamin</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res</a:t>
            </a:r>
            <a:r>
              <a:rPr lang="tr-TR" dirty="0" smtClean="0">
                <a:latin typeface="Times New Roman" pitchFamily="18" charset="0"/>
                <a:cs typeface="Times New Roman" pitchFamily="18" charset="0"/>
              </a:rPr>
              <a:t>. uyarırlar. </a:t>
            </a:r>
          </a:p>
          <a:p>
            <a:pPr eaLnBrk="1" fontAlgn="auto" hangingPunct="1">
              <a:lnSpc>
                <a:spcPct val="150000"/>
              </a:lnSpc>
              <a:spcAft>
                <a:spcPts val="0"/>
              </a:spcAft>
              <a:buFont typeface="Arial" pitchFamily="34" charset="0"/>
              <a:buChar char="•"/>
              <a:defRPr/>
            </a:pPr>
            <a:r>
              <a:rPr lang="tr-TR" dirty="0" err="1">
                <a:latin typeface="Times New Roman" pitchFamily="18" charset="0"/>
                <a:cs typeface="Times New Roman" pitchFamily="18" charset="0"/>
              </a:rPr>
              <a:t>E</a:t>
            </a:r>
            <a:r>
              <a:rPr lang="tr-TR" dirty="0" err="1" smtClean="0">
                <a:latin typeface="Times New Roman" pitchFamily="18" charset="0"/>
                <a:cs typeface="Times New Roman" pitchFamily="18" charset="0"/>
              </a:rPr>
              <a:t>rgot</a:t>
            </a:r>
            <a:r>
              <a:rPr lang="tr-TR" dirty="0" smtClean="0">
                <a:latin typeface="Times New Roman" pitchFamily="18" charset="0"/>
                <a:cs typeface="Times New Roman" pitchFamily="18" charset="0"/>
              </a:rPr>
              <a:t> türevleri </a:t>
            </a:r>
            <a:r>
              <a:rPr lang="tr-TR" dirty="0" err="1" smtClean="0">
                <a:latin typeface="Times New Roman" pitchFamily="18" charset="0"/>
                <a:cs typeface="Times New Roman" pitchFamily="18" charset="0"/>
              </a:rPr>
              <a:t>dopamin</a:t>
            </a:r>
            <a:r>
              <a:rPr lang="tr-TR" dirty="0" smtClean="0">
                <a:latin typeface="Times New Roman" pitchFamily="18" charset="0"/>
                <a:cs typeface="Times New Roman" pitchFamily="18" charset="0"/>
              </a:rPr>
              <a:t> yanında alfa-</a:t>
            </a:r>
            <a:r>
              <a:rPr lang="tr-TR" dirty="0" err="1" smtClean="0">
                <a:latin typeface="Times New Roman" pitchFamily="18" charset="0"/>
                <a:cs typeface="Times New Roman" pitchFamily="18" charset="0"/>
              </a:rPr>
              <a:t>adrenerjik</a:t>
            </a:r>
            <a:r>
              <a:rPr lang="tr-TR" dirty="0" smtClean="0">
                <a:latin typeface="Times New Roman" pitchFamily="18" charset="0"/>
                <a:cs typeface="Times New Roman" pitchFamily="18" charset="0"/>
              </a:rPr>
              <a:t> ve </a:t>
            </a:r>
            <a:r>
              <a:rPr lang="tr-TR" dirty="0" err="1" smtClean="0">
                <a:latin typeface="Times New Roman" pitchFamily="18" charset="0"/>
                <a:cs typeface="Times New Roman" pitchFamily="18" charset="0"/>
              </a:rPr>
              <a:t>serotonerjik</a:t>
            </a:r>
            <a:r>
              <a:rPr lang="tr-TR" dirty="0" smtClean="0">
                <a:latin typeface="Times New Roman" pitchFamily="18" charset="0"/>
                <a:cs typeface="Times New Roman" pitchFamily="18" charset="0"/>
              </a:rPr>
              <a:t> reseptörleri de uyarırlar. </a:t>
            </a:r>
          </a:p>
          <a:p>
            <a:pPr eaLnBrk="1" fontAlgn="auto" hangingPunct="1">
              <a:lnSpc>
                <a:spcPct val="150000"/>
              </a:lnSpc>
              <a:spcAft>
                <a:spcPts val="0"/>
              </a:spcAft>
              <a:buFont typeface="Arial" pitchFamily="34" charset="0"/>
              <a:buChar char="•"/>
              <a:defRPr/>
            </a:pPr>
            <a:r>
              <a:rPr lang="tr-TR" dirty="0" err="1" smtClean="0">
                <a:latin typeface="Times New Roman" pitchFamily="18" charset="0"/>
                <a:cs typeface="Times New Roman" pitchFamily="18" charset="0"/>
              </a:rPr>
              <a:t>Ergot</a:t>
            </a:r>
            <a:r>
              <a:rPr lang="tr-TR" dirty="0" smtClean="0">
                <a:latin typeface="Times New Roman" pitchFamily="18" charset="0"/>
                <a:cs typeface="Times New Roman" pitchFamily="18" charset="0"/>
              </a:rPr>
              <a:t> olmayan türevlerin yan etkileri  daha az olduğu için daha çok tercih edilirler.</a:t>
            </a:r>
          </a:p>
          <a:p>
            <a:pPr eaLnBrk="1" fontAlgn="auto" hangingPunct="1">
              <a:spcAft>
                <a:spcPts val="0"/>
              </a:spcAft>
              <a:buFont typeface="Arial" pitchFamily="34" charset="0"/>
              <a:buNone/>
              <a:defRPr/>
            </a:pPr>
            <a:endParaRPr lang="en-US"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a:xfrm>
            <a:off x="457200" y="274638"/>
            <a:ext cx="8229600" cy="715962"/>
          </a:xfrm>
        </p:spPr>
        <p:txBody>
          <a:bodyPr/>
          <a:lstStyle/>
          <a:p>
            <a:pPr eaLnBrk="1" hangingPunct="1"/>
            <a:r>
              <a:rPr lang="en-US" sz="3200" b="1" dirty="0" err="1" smtClean="0">
                <a:solidFill>
                  <a:schemeClr val="accent2"/>
                </a:solidFill>
                <a:latin typeface="Times New Roman" pitchFamily="18" charset="0"/>
                <a:cs typeface="Times New Roman" pitchFamily="18" charset="0"/>
              </a:rPr>
              <a:t>Dopamin</a:t>
            </a:r>
            <a:r>
              <a:rPr lang="en-US" sz="3200" b="1" dirty="0" smtClean="0">
                <a:solidFill>
                  <a:schemeClr val="accent2"/>
                </a:solidFill>
                <a:latin typeface="Times New Roman" pitchFamily="18" charset="0"/>
                <a:cs typeface="Times New Roman" pitchFamily="18" charset="0"/>
              </a:rPr>
              <a:t> receptor </a:t>
            </a:r>
            <a:r>
              <a:rPr lang="en-US" sz="3200" b="1" dirty="0" err="1" smtClean="0">
                <a:solidFill>
                  <a:schemeClr val="accent2"/>
                </a:solidFill>
                <a:latin typeface="Times New Roman" pitchFamily="18" charset="0"/>
                <a:cs typeface="Times New Roman" pitchFamily="18" charset="0"/>
              </a:rPr>
              <a:t>agonistleri</a:t>
            </a:r>
            <a:r>
              <a:rPr lang="en-US" sz="3200" b="1" dirty="0" smtClean="0">
                <a:solidFill>
                  <a:schemeClr val="accent2"/>
                </a:solidFill>
                <a:latin typeface="Times New Roman" pitchFamily="18" charset="0"/>
                <a:cs typeface="Times New Roman" pitchFamily="18" charset="0"/>
              </a:rPr>
              <a:t> </a:t>
            </a:r>
            <a:endParaRPr lang="en-US" sz="3200" dirty="0" smtClean="0">
              <a:solidFill>
                <a:schemeClr val="accent2"/>
              </a:solidFill>
              <a:latin typeface="Times New Roman" pitchFamily="18" charset="0"/>
              <a:cs typeface="Times New Roman" pitchFamily="18" charset="0"/>
            </a:endParaRPr>
          </a:p>
        </p:txBody>
      </p:sp>
      <p:sp>
        <p:nvSpPr>
          <p:cNvPr id="3" name="Content Placeholder 2"/>
          <p:cNvSpPr>
            <a:spLocks noGrp="1"/>
          </p:cNvSpPr>
          <p:nvPr>
            <p:ph idx="1"/>
          </p:nvPr>
        </p:nvSpPr>
        <p:spPr>
          <a:xfrm>
            <a:off x="152400" y="1143000"/>
            <a:ext cx="8839200" cy="4983163"/>
          </a:xfrm>
        </p:spPr>
        <p:txBody>
          <a:bodyPr rtlCol="0">
            <a:normAutofit fontScale="85000" lnSpcReduction="20000"/>
          </a:bodyPr>
          <a:lstStyle/>
          <a:p>
            <a:pPr eaLnBrk="1" fontAlgn="auto" hangingPunct="1">
              <a:spcAft>
                <a:spcPts val="0"/>
              </a:spcAft>
              <a:buFont typeface="Arial" pitchFamily="34" charset="0"/>
              <a:buNone/>
              <a:defRPr/>
            </a:pPr>
            <a:r>
              <a:rPr lang="en-US" b="1" dirty="0" smtClean="0">
                <a:solidFill>
                  <a:srgbClr val="FF0000"/>
                </a:solidFill>
                <a:latin typeface="Times New Roman" pitchFamily="18" charset="0"/>
                <a:cs typeface="Times New Roman" pitchFamily="18" charset="0"/>
              </a:rPr>
              <a:t>Yan </a:t>
            </a:r>
            <a:r>
              <a:rPr lang="en-US" b="1" dirty="0" err="1" smtClean="0">
                <a:solidFill>
                  <a:srgbClr val="FF0000"/>
                </a:solidFill>
                <a:latin typeface="Times New Roman" pitchFamily="18" charset="0"/>
                <a:cs typeface="Times New Roman" pitchFamily="18" charset="0"/>
              </a:rPr>
              <a:t>Etkileri</a:t>
            </a:r>
            <a:r>
              <a:rPr lang="en-US" b="1" dirty="0" smtClean="0">
                <a:solidFill>
                  <a:srgbClr val="FF0000"/>
                </a:solidFill>
                <a:latin typeface="Times New Roman" pitchFamily="18" charset="0"/>
                <a:cs typeface="Times New Roman" pitchFamily="18" charset="0"/>
              </a:rPr>
              <a:t>:</a:t>
            </a:r>
          </a:p>
          <a:p>
            <a:pPr marL="571500" indent="-571500" eaLnBrk="1" fontAlgn="auto" hangingPunct="1">
              <a:spcAft>
                <a:spcPts val="0"/>
              </a:spcAft>
              <a:buFont typeface="+mj-lt"/>
              <a:buAutoNum type="romanUcPeriod"/>
              <a:defRPr/>
            </a:pPr>
            <a:r>
              <a:rPr lang="en-US" b="1" dirty="0" err="1" smtClean="0">
                <a:solidFill>
                  <a:srgbClr val="FF0000"/>
                </a:solidFill>
                <a:latin typeface="Times New Roman" pitchFamily="18" charset="0"/>
                <a:cs typeface="Times New Roman" pitchFamily="18" charset="0"/>
              </a:rPr>
              <a:t>Santral</a:t>
            </a:r>
            <a:r>
              <a:rPr lang="en-US" b="1" dirty="0" smtClean="0">
                <a:solidFill>
                  <a:srgbClr val="FF0000"/>
                </a:solidFill>
                <a:latin typeface="Times New Roman" pitchFamily="18" charset="0"/>
                <a:cs typeface="Times New Roman" pitchFamily="18" charset="0"/>
              </a:rPr>
              <a:t>:</a:t>
            </a:r>
          </a:p>
          <a:p>
            <a:pPr marL="571500" indent="-571500" eaLnBrk="1" fontAlgn="auto" hangingPunct="1">
              <a:spcAft>
                <a:spcPts val="0"/>
              </a:spcAft>
              <a:buFont typeface="Arial" pitchFamily="34" charset="0"/>
              <a:buChar char="•"/>
              <a:defRPr/>
            </a:pPr>
            <a:r>
              <a:rPr lang="en-US" dirty="0" err="1" smtClean="0">
                <a:latin typeface="Times New Roman" pitchFamily="18" charset="0"/>
                <a:cs typeface="Times New Roman" pitchFamily="18" charset="0"/>
              </a:rPr>
              <a:t>Diskinezi</a:t>
            </a:r>
            <a:r>
              <a:rPr lang="en-US" dirty="0" smtClean="0">
                <a:latin typeface="Times New Roman" pitchFamily="18" charset="0"/>
                <a:cs typeface="Times New Roman" pitchFamily="18" charset="0"/>
              </a:rPr>
              <a:t> , mental </a:t>
            </a:r>
            <a:r>
              <a:rPr lang="en-US" dirty="0" err="1" smtClean="0">
                <a:latin typeface="Times New Roman" pitchFamily="18" charset="0"/>
                <a:cs typeface="Times New Roman" pitchFamily="18" charset="0"/>
              </a:rPr>
              <a:t>bozukluklar</a:t>
            </a:r>
            <a:endParaRPr lang="en-US" dirty="0" smtClean="0">
              <a:latin typeface="Times New Roman" pitchFamily="18" charset="0"/>
              <a:cs typeface="Times New Roman" pitchFamily="18" charset="0"/>
            </a:endParaRPr>
          </a:p>
          <a:p>
            <a:pPr marL="571500" indent="-571500" eaLnBrk="1" fontAlgn="auto" hangingPunct="1">
              <a:spcAft>
                <a:spcPts val="0"/>
              </a:spcAft>
              <a:buFont typeface="Arial" pitchFamily="34" charset="0"/>
              <a:buChar char="•"/>
              <a:defRPr/>
            </a:pPr>
            <a:endParaRPr lang="en-US" dirty="0" smtClean="0">
              <a:latin typeface="Times New Roman" pitchFamily="18" charset="0"/>
              <a:cs typeface="Times New Roman" pitchFamily="18" charset="0"/>
            </a:endParaRPr>
          </a:p>
          <a:p>
            <a:pPr marL="571500" indent="-571500" eaLnBrk="1" fontAlgn="auto" hangingPunct="1">
              <a:spcAft>
                <a:spcPts val="0"/>
              </a:spcAft>
              <a:buFont typeface="+mj-lt"/>
              <a:buAutoNum type="romanUcPeriod" startAt="2"/>
              <a:defRPr/>
            </a:pPr>
            <a:r>
              <a:rPr lang="en-US" b="1" dirty="0" err="1" smtClean="0">
                <a:solidFill>
                  <a:srgbClr val="FF0000"/>
                </a:solidFill>
                <a:latin typeface="Times New Roman" pitchFamily="18" charset="0"/>
                <a:cs typeface="Times New Roman" pitchFamily="18" charset="0"/>
              </a:rPr>
              <a:t>Periferal</a:t>
            </a:r>
            <a:r>
              <a:rPr lang="en-US" b="1" dirty="0" smtClean="0">
                <a:solidFill>
                  <a:srgbClr val="FF0000"/>
                </a:solidFill>
                <a:latin typeface="Times New Roman" pitchFamily="18" charset="0"/>
                <a:cs typeface="Times New Roman" pitchFamily="18" charset="0"/>
              </a:rPr>
              <a:t>:</a:t>
            </a:r>
          </a:p>
          <a:p>
            <a:pPr eaLnBrk="1" fontAlgn="auto" hangingPunct="1">
              <a:spcAft>
                <a:spcPts val="0"/>
              </a:spcAft>
              <a:buFont typeface="Arial" pitchFamily="34" charset="0"/>
              <a:buNone/>
              <a:defRPr/>
            </a:pPr>
            <a:r>
              <a:rPr lang="en-US" dirty="0" smtClean="0">
                <a:latin typeface="Times New Roman" pitchFamily="18" charset="0"/>
                <a:cs typeface="Times New Roman" pitchFamily="18" charset="0"/>
              </a:rPr>
              <a:t>A) </a:t>
            </a:r>
            <a:r>
              <a:rPr lang="en-US" b="1" dirty="0" smtClean="0">
                <a:solidFill>
                  <a:srgbClr val="FF0000"/>
                </a:solidFill>
                <a:latin typeface="Times New Roman" pitchFamily="18" charset="0"/>
                <a:cs typeface="Times New Roman" pitchFamily="18" charset="0"/>
              </a:rPr>
              <a:t>Gastrointestinal </a:t>
            </a:r>
            <a:r>
              <a:rPr lang="en-US" b="1" dirty="0" err="1" smtClean="0">
                <a:solidFill>
                  <a:srgbClr val="FF0000"/>
                </a:solidFill>
                <a:latin typeface="Times New Roman" pitchFamily="18" charset="0"/>
                <a:cs typeface="Times New Roman" pitchFamily="18" charset="0"/>
              </a:rPr>
              <a:t>etkiler</a:t>
            </a:r>
            <a:r>
              <a:rPr lang="en-US" b="1" dirty="0" smtClean="0">
                <a:solidFill>
                  <a:srgbClr val="FF0000"/>
                </a:solidFill>
                <a:latin typeface="Times New Roman" pitchFamily="18" charset="0"/>
                <a:cs typeface="Times New Roman" pitchFamily="18" charset="0"/>
              </a:rPr>
              <a:t>:</a:t>
            </a:r>
          </a:p>
          <a:p>
            <a:pPr eaLnBrk="1" fontAlgn="auto" hangingPunct="1">
              <a:spcAft>
                <a:spcPts val="0"/>
              </a:spcAft>
              <a:buFont typeface="Arial" pitchFamily="34" charset="0"/>
              <a:buChar char="•"/>
              <a:defRPr/>
            </a:pPr>
            <a:r>
              <a:rPr lang="en-US" dirty="0" err="1" smtClean="0">
                <a:latin typeface="Times New Roman" pitchFamily="18" charset="0"/>
                <a:cs typeface="Times New Roman" pitchFamily="18" charset="0"/>
              </a:rPr>
              <a:t>Anoreksia</a:t>
            </a:r>
            <a:r>
              <a:rPr lang="en-US" dirty="0">
                <a:latin typeface="Times New Roman" pitchFamily="18" charset="0"/>
                <a:cs typeface="Times New Roman" pitchFamily="18" charset="0"/>
              </a:rPr>
              <a:t>,</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bulantı</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ve</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kusma</a:t>
            </a:r>
            <a:endParaRPr lang="en-US" dirty="0" smtClean="0">
              <a:latin typeface="Times New Roman" pitchFamily="18" charset="0"/>
              <a:cs typeface="Times New Roman" pitchFamily="18" charset="0"/>
            </a:endParaRPr>
          </a:p>
          <a:p>
            <a:pPr eaLnBrk="1" fontAlgn="auto" hangingPunct="1">
              <a:spcAft>
                <a:spcPts val="0"/>
              </a:spcAft>
              <a:buFont typeface="Arial" pitchFamily="34" charset="0"/>
              <a:buNone/>
              <a:defRPr/>
            </a:pPr>
            <a:r>
              <a:rPr lang="en-US" dirty="0" smtClean="0">
                <a:latin typeface="Times New Roman" pitchFamily="18" charset="0"/>
                <a:cs typeface="Times New Roman" pitchFamily="18" charset="0"/>
              </a:rPr>
              <a:t>B) </a:t>
            </a:r>
            <a:r>
              <a:rPr lang="en-US" b="1" dirty="0" err="1" smtClean="0">
                <a:solidFill>
                  <a:srgbClr val="FF0000"/>
                </a:solidFill>
                <a:latin typeface="Times New Roman" pitchFamily="18" charset="0"/>
                <a:cs typeface="Times New Roman" pitchFamily="18" charset="0"/>
              </a:rPr>
              <a:t>Kardiovasküler</a:t>
            </a:r>
            <a:r>
              <a:rPr lang="en-US" b="1" dirty="0" smtClean="0">
                <a:solidFill>
                  <a:srgbClr val="FF0000"/>
                </a:solidFill>
                <a:latin typeface="Times New Roman" pitchFamily="18" charset="0"/>
                <a:cs typeface="Times New Roman" pitchFamily="18" charset="0"/>
              </a:rPr>
              <a:t> </a:t>
            </a:r>
            <a:r>
              <a:rPr lang="en-US" b="1" dirty="0" err="1" smtClean="0">
                <a:solidFill>
                  <a:srgbClr val="FF0000"/>
                </a:solidFill>
                <a:latin typeface="Times New Roman" pitchFamily="18" charset="0"/>
                <a:cs typeface="Times New Roman" pitchFamily="18" charset="0"/>
              </a:rPr>
              <a:t>etkiler</a:t>
            </a:r>
            <a:r>
              <a:rPr lang="en-US" b="1" dirty="0" smtClean="0">
                <a:solidFill>
                  <a:srgbClr val="FF0000"/>
                </a:solidFill>
                <a:latin typeface="Times New Roman" pitchFamily="18" charset="0"/>
                <a:cs typeface="Times New Roman" pitchFamily="18" charset="0"/>
              </a:rPr>
              <a:t>:</a:t>
            </a:r>
          </a:p>
          <a:p>
            <a:pPr marL="914400" indent="-450850" eaLnBrk="1" fontAlgn="auto" hangingPunct="1">
              <a:spcAft>
                <a:spcPts val="0"/>
              </a:spcAft>
              <a:buFont typeface="+mj-lt"/>
              <a:buAutoNum type="arabicPeriod"/>
              <a:defRPr/>
            </a:pPr>
            <a:r>
              <a:rPr lang="en-US" dirty="0" smtClean="0">
                <a:latin typeface="Times New Roman" pitchFamily="18" charset="0"/>
                <a:cs typeface="Times New Roman" pitchFamily="18" charset="0"/>
              </a:rPr>
              <a:t> postural </a:t>
            </a:r>
            <a:r>
              <a:rPr lang="en-US" dirty="0" err="1" smtClean="0">
                <a:latin typeface="Times New Roman" pitchFamily="18" charset="0"/>
                <a:cs typeface="Times New Roman" pitchFamily="18" charset="0"/>
              </a:rPr>
              <a:t>hipotansiyon</a:t>
            </a:r>
            <a:endParaRPr lang="en-US" dirty="0" smtClean="0">
              <a:latin typeface="Times New Roman" pitchFamily="18" charset="0"/>
              <a:cs typeface="Times New Roman" pitchFamily="18" charset="0"/>
            </a:endParaRPr>
          </a:p>
          <a:p>
            <a:pPr marL="914400" indent="-450850" eaLnBrk="1" fontAlgn="auto" hangingPunct="1">
              <a:spcAft>
                <a:spcPts val="0"/>
              </a:spcAft>
              <a:buFont typeface="+mj-lt"/>
              <a:buAutoNum type="arabicPeriod"/>
              <a:defRPr/>
            </a:pP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Kardiak</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aritmiler</a:t>
            </a:r>
            <a:r>
              <a:rPr lang="en-US" dirty="0" smtClean="0">
                <a:latin typeface="Times New Roman" pitchFamily="18" charset="0"/>
                <a:cs typeface="Times New Roman" pitchFamily="18" charset="0"/>
              </a:rPr>
              <a:t> </a:t>
            </a:r>
          </a:p>
          <a:p>
            <a:pPr marL="914400" indent="-450850" eaLnBrk="1" fontAlgn="auto" hangingPunct="1">
              <a:spcAft>
                <a:spcPts val="0"/>
              </a:spcAft>
              <a:buFont typeface="+mj-lt"/>
              <a:buAutoNum type="arabicPeriod"/>
              <a:defRPr/>
            </a:pPr>
            <a:r>
              <a:rPr lang="en-US" dirty="0" err="1" smtClean="0">
                <a:latin typeface="Times New Roman" pitchFamily="18" charset="0"/>
                <a:cs typeface="Times New Roman" pitchFamily="18" charset="0"/>
              </a:rPr>
              <a:t>Periferal</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vazospasm</a:t>
            </a:r>
            <a:r>
              <a:rPr lang="en-US" dirty="0" smtClean="0">
                <a:latin typeface="Times New Roman" pitchFamily="18" charset="0"/>
                <a:cs typeface="Times New Roman" pitchFamily="18" charset="0"/>
              </a:rPr>
              <a:t> ( ergot </a:t>
            </a:r>
            <a:r>
              <a:rPr lang="en-US" dirty="0" err="1" smtClean="0">
                <a:latin typeface="Times New Roman" pitchFamily="18" charset="0"/>
                <a:cs typeface="Times New Roman" pitchFamily="18" charset="0"/>
              </a:rPr>
              <a:t>türevleri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ile</a:t>
            </a:r>
            <a:r>
              <a:rPr lang="en-US" dirty="0" smtClean="0">
                <a:latin typeface="Times New Roman" pitchFamily="18" charset="0"/>
                <a:cs typeface="Times New Roman" pitchFamily="18" charset="0"/>
              </a:rPr>
              <a:t>)</a:t>
            </a:r>
            <a:endParaRPr lang="en-US"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title"/>
          </p:nvPr>
        </p:nvSpPr>
        <p:spPr>
          <a:xfrm>
            <a:off x="457200" y="228600"/>
            <a:ext cx="8229600" cy="609600"/>
          </a:xfrm>
        </p:spPr>
        <p:txBody>
          <a:bodyPr/>
          <a:lstStyle/>
          <a:p>
            <a:pPr eaLnBrk="1" hangingPunct="1"/>
            <a:r>
              <a:rPr lang="en-US" sz="3200" b="1" dirty="0" err="1" smtClean="0">
                <a:solidFill>
                  <a:schemeClr val="accent2"/>
                </a:solidFill>
                <a:latin typeface="Times New Roman" pitchFamily="18" charset="0"/>
                <a:cs typeface="Times New Roman" pitchFamily="18" charset="0"/>
              </a:rPr>
              <a:t>Amantadin</a:t>
            </a:r>
            <a:endParaRPr lang="en-US" sz="3200" dirty="0" smtClean="0">
              <a:solidFill>
                <a:schemeClr val="accent2"/>
              </a:solidFill>
              <a:latin typeface="Times New Roman" pitchFamily="18" charset="0"/>
              <a:cs typeface="Times New Roman" pitchFamily="18" charset="0"/>
            </a:endParaRPr>
          </a:p>
        </p:txBody>
      </p:sp>
      <p:sp>
        <p:nvSpPr>
          <p:cNvPr id="3" name="Content Placeholder 2"/>
          <p:cNvSpPr>
            <a:spLocks noGrp="1"/>
          </p:cNvSpPr>
          <p:nvPr>
            <p:ph idx="1"/>
          </p:nvPr>
        </p:nvSpPr>
        <p:spPr>
          <a:xfrm>
            <a:off x="152400" y="914400"/>
            <a:ext cx="8839200" cy="5135563"/>
          </a:xfrm>
        </p:spPr>
        <p:txBody>
          <a:bodyPr rtlCol="0">
            <a:noAutofit/>
          </a:bodyPr>
          <a:lstStyle/>
          <a:p>
            <a:pPr eaLnBrk="1" fontAlgn="auto" hangingPunct="1">
              <a:spcAft>
                <a:spcPts val="0"/>
              </a:spcAft>
              <a:buFont typeface="Arial" pitchFamily="34" charset="0"/>
              <a:buNone/>
              <a:defRPr/>
            </a:pPr>
            <a:r>
              <a:rPr lang="en-US" sz="2800" dirty="0" err="1" smtClean="0">
                <a:latin typeface="Times New Roman" pitchFamily="18" charset="0"/>
                <a:cs typeface="Times New Roman" pitchFamily="18" charset="0"/>
              </a:rPr>
              <a:t>Amantadin</a:t>
            </a:r>
            <a:r>
              <a:rPr lang="en-US" sz="2800" dirty="0" smtClean="0">
                <a:latin typeface="Times New Roman" pitchFamily="18" charset="0"/>
                <a:cs typeface="Times New Roman" pitchFamily="18" charset="0"/>
              </a:rPr>
              <a:t>,  antiviral </a:t>
            </a:r>
            <a:r>
              <a:rPr lang="en-US" sz="2800" dirty="0" err="1" smtClean="0">
                <a:latin typeface="Times New Roman" pitchFamily="18" charset="0"/>
                <a:cs typeface="Times New Roman" pitchFamily="18" charset="0"/>
              </a:rPr>
              <a:t>bir</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ilaçtır</a:t>
            </a:r>
            <a:r>
              <a:rPr lang="en-US" sz="2800" dirty="0" smtClean="0">
                <a:latin typeface="Times New Roman" pitchFamily="18" charset="0"/>
                <a:cs typeface="Times New Roman" pitchFamily="18" charset="0"/>
              </a:rPr>
              <a:t>. İnfluenza </a:t>
            </a:r>
            <a:r>
              <a:rPr lang="en-US" sz="2800" dirty="0" err="1" smtClean="0">
                <a:latin typeface="Times New Roman" pitchFamily="18" charset="0"/>
                <a:cs typeface="Times New Roman" pitchFamily="18" charset="0"/>
              </a:rPr>
              <a:t>tedavisinde</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etkilidir</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Parkinsonda</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etki</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şekli</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açık</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değildir</a:t>
            </a:r>
            <a:r>
              <a:rPr lang="en-US" sz="2800" dirty="0" smtClean="0">
                <a:latin typeface="Times New Roman" pitchFamily="18" charset="0"/>
                <a:cs typeface="Times New Roman" pitchFamily="18" charset="0"/>
              </a:rPr>
              <a:t>.</a:t>
            </a:r>
          </a:p>
          <a:p>
            <a:pPr eaLnBrk="1" fontAlgn="auto" hangingPunct="1">
              <a:spcAft>
                <a:spcPts val="0"/>
              </a:spcAft>
              <a:buFont typeface="Arial" pitchFamily="34" charset="0"/>
              <a:buNone/>
              <a:defRPr/>
            </a:pPr>
            <a:r>
              <a:rPr lang="tr-TR" sz="2800" b="1" dirty="0" smtClean="0">
                <a:latin typeface="Times New Roman" pitchFamily="18" charset="0"/>
                <a:cs typeface="Times New Roman" pitchFamily="18" charset="0"/>
              </a:rPr>
              <a:t>Olası mekanizmalar :</a:t>
            </a:r>
          </a:p>
          <a:p>
            <a:pPr eaLnBrk="1" fontAlgn="auto" hangingPunct="1">
              <a:spcAft>
                <a:spcPts val="0"/>
              </a:spcAft>
              <a:buFont typeface="Wingdings" pitchFamily="2" charset="2"/>
              <a:buChar char="ü"/>
              <a:defRPr/>
            </a:pPr>
            <a:r>
              <a:rPr lang="tr-TR" sz="2800" dirty="0" err="1" smtClean="0">
                <a:latin typeface="Times New Roman" pitchFamily="18" charset="0"/>
                <a:cs typeface="Times New Roman" pitchFamily="18" charset="0"/>
              </a:rPr>
              <a:t>dopamine</a:t>
            </a:r>
            <a:r>
              <a:rPr lang="tr-TR" sz="2800" dirty="0" smtClean="0">
                <a:latin typeface="Times New Roman" pitchFamily="18" charset="0"/>
                <a:cs typeface="Times New Roman" pitchFamily="18" charset="0"/>
              </a:rPr>
              <a:t> </a:t>
            </a:r>
            <a:r>
              <a:rPr lang="tr-TR" sz="2800" dirty="0" err="1" smtClean="0">
                <a:latin typeface="Times New Roman" pitchFamily="18" charset="0"/>
                <a:cs typeface="Times New Roman" pitchFamily="18" charset="0"/>
              </a:rPr>
              <a:t>uptake’in</a:t>
            </a:r>
            <a:r>
              <a:rPr lang="tr-TR" sz="2800" dirty="0" smtClean="0">
                <a:latin typeface="Times New Roman" pitchFamily="18" charset="0"/>
                <a:cs typeface="Times New Roman" pitchFamily="18" charset="0"/>
              </a:rPr>
              <a:t> </a:t>
            </a:r>
            <a:r>
              <a:rPr lang="tr-TR" sz="2800" dirty="0" err="1" smtClean="0">
                <a:latin typeface="Times New Roman" pitchFamily="18" charset="0"/>
                <a:cs typeface="Times New Roman" pitchFamily="18" charset="0"/>
              </a:rPr>
              <a:t>inhibisyonu</a:t>
            </a:r>
            <a:endParaRPr lang="tr-TR" sz="2800" dirty="0" smtClean="0">
              <a:latin typeface="Times New Roman" pitchFamily="18" charset="0"/>
              <a:cs typeface="Times New Roman" pitchFamily="18" charset="0"/>
            </a:endParaRPr>
          </a:p>
          <a:p>
            <a:pPr eaLnBrk="1" fontAlgn="auto" hangingPunct="1">
              <a:spcAft>
                <a:spcPts val="0"/>
              </a:spcAft>
              <a:buFont typeface="Wingdings" pitchFamily="2" charset="2"/>
              <a:buChar char="ü"/>
              <a:defRPr/>
            </a:pPr>
            <a:r>
              <a:rPr lang="tr-TR" sz="2800" dirty="0" err="1" smtClean="0">
                <a:latin typeface="Times New Roman" pitchFamily="18" charset="0"/>
                <a:cs typeface="Times New Roman" pitchFamily="18" charset="0"/>
              </a:rPr>
              <a:t>Dopamin</a:t>
            </a:r>
            <a:r>
              <a:rPr lang="tr-TR" sz="2800" dirty="0" smtClean="0">
                <a:latin typeface="Times New Roman" pitchFamily="18" charset="0"/>
                <a:cs typeface="Times New Roman" pitchFamily="18" charset="0"/>
              </a:rPr>
              <a:t> </a:t>
            </a:r>
            <a:r>
              <a:rPr lang="tr-TR" sz="2800" dirty="0" err="1" smtClean="0">
                <a:latin typeface="Times New Roman" pitchFamily="18" charset="0"/>
                <a:cs typeface="Times New Roman" pitchFamily="18" charset="0"/>
              </a:rPr>
              <a:t>sekresyonunun</a:t>
            </a:r>
            <a:r>
              <a:rPr lang="tr-TR" sz="2800" dirty="0" smtClean="0">
                <a:latin typeface="Times New Roman" pitchFamily="18" charset="0"/>
                <a:cs typeface="Times New Roman" pitchFamily="18" charset="0"/>
              </a:rPr>
              <a:t> uyarılması</a:t>
            </a:r>
          </a:p>
          <a:p>
            <a:pPr eaLnBrk="1" fontAlgn="auto" hangingPunct="1">
              <a:spcAft>
                <a:spcPts val="0"/>
              </a:spcAft>
              <a:buFont typeface="Wingdings" pitchFamily="2" charset="2"/>
              <a:buChar char="ü"/>
              <a:defRPr/>
            </a:pPr>
            <a:r>
              <a:rPr lang="tr-TR" sz="2800" dirty="0" err="1" smtClean="0">
                <a:latin typeface="Times New Roman" pitchFamily="18" charset="0"/>
                <a:cs typeface="Times New Roman" pitchFamily="18" charset="0"/>
              </a:rPr>
              <a:t>Kolinerjik</a:t>
            </a:r>
            <a:r>
              <a:rPr lang="tr-TR" sz="2800" dirty="0" smtClean="0">
                <a:latin typeface="Times New Roman" pitchFamily="18" charset="0"/>
                <a:cs typeface="Times New Roman" pitchFamily="18" charset="0"/>
              </a:rPr>
              <a:t> reseptörlerin blokajı</a:t>
            </a:r>
          </a:p>
          <a:p>
            <a:pPr eaLnBrk="1" fontAlgn="auto" hangingPunct="1">
              <a:spcAft>
                <a:spcPts val="0"/>
              </a:spcAft>
              <a:buFont typeface="Wingdings" pitchFamily="2" charset="2"/>
              <a:buChar char="ü"/>
              <a:defRPr/>
            </a:pPr>
            <a:r>
              <a:rPr lang="tr-TR" sz="2800" dirty="0" err="1" smtClean="0">
                <a:latin typeface="Times New Roman" pitchFamily="18" charset="0"/>
                <a:cs typeface="Times New Roman" pitchFamily="18" charset="0"/>
              </a:rPr>
              <a:t>Glutamat</a:t>
            </a:r>
            <a:r>
              <a:rPr lang="tr-TR" sz="2800" dirty="0" smtClean="0">
                <a:latin typeface="Times New Roman" pitchFamily="18" charset="0"/>
                <a:cs typeface="Times New Roman" pitchFamily="18" charset="0"/>
              </a:rPr>
              <a:t> reseptörlerin blokajı</a:t>
            </a:r>
          </a:p>
          <a:p>
            <a:pPr eaLnBrk="1" fontAlgn="auto" hangingPunct="1">
              <a:spcAft>
                <a:spcPts val="0"/>
              </a:spcAft>
              <a:buFont typeface="Arial" pitchFamily="34" charset="0"/>
              <a:buNone/>
              <a:defRPr/>
            </a:pPr>
            <a:r>
              <a:rPr lang="en-US" sz="2800" b="1" dirty="0" err="1" smtClean="0">
                <a:solidFill>
                  <a:srgbClr val="FF0000"/>
                </a:solidFill>
                <a:latin typeface="Times New Roman" pitchFamily="18" charset="0"/>
                <a:cs typeface="Times New Roman" pitchFamily="18" charset="0"/>
              </a:rPr>
              <a:t>Klinik</a:t>
            </a:r>
            <a:r>
              <a:rPr lang="en-US" sz="2800" b="1" dirty="0" smtClean="0">
                <a:solidFill>
                  <a:srgbClr val="FF0000"/>
                </a:solidFill>
                <a:latin typeface="Times New Roman" pitchFamily="18" charset="0"/>
                <a:cs typeface="Times New Roman" pitchFamily="18" charset="0"/>
              </a:rPr>
              <a:t> </a:t>
            </a:r>
            <a:r>
              <a:rPr lang="en-US" sz="2800" b="1" dirty="0" err="1" smtClean="0">
                <a:solidFill>
                  <a:srgbClr val="FF0000"/>
                </a:solidFill>
                <a:latin typeface="Times New Roman" pitchFamily="18" charset="0"/>
                <a:cs typeface="Times New Roman" pitchFamily="18" charset="0"/>
              </a:rPr>
              <a:t>kullanımı</a:t>
            </a:r>
            <a:endParaRPr lang="en-US" sz="2800" b="1" dirty="0" smtClean="0">
              <a:solidFill>
                <a:srgbClr val="FF0000"/>
              </a:solidFill>
              <a:latin typeface="Times New Roman" pitchFamily="18" charset="0"/>
              <a:cs typeface="Times New Roman" pitchFamily="18" charset="0"/>
            </a:endParaRPr>
          </a:p>
          <a:p>
            <a:pPr eaLnBrk="1" fontAlgn="auto" hangingPunct="1">
              <a:spcAft>
                <a:spcPts val="0"/>
              </a:spcAft>
              <a:buFont typeface="Arial" pitchFamily="34" charset="0"/>
              <a:buChar char="•"/>
              <a:defRPr/>
            </a:pPr>
            <a:r>
              <a:rPr lang="en-US" sz="2800" dirty="0" smtClean="0">
                <a:latin typeface="Times New Roman" pitchFamily="18" charset="0"/>
                <a:cs typeface="Times New Roman" pitchFamily="18" charset="0"/>
              </a:rPr>
              <a:t>L-</a:t>
            </a:r>
            <a:r>
              <a:rPr lang="en-US" sz="2800" dirty="0" err="1" smtClean="0">
                <a:latin typeface="Times New Roman" pitchFamily="18" charset="0"/>
                <a:cs typeface="Times New Roman" pitchFamily="18" charset="0"/>
              </a:rPr>
              <a:t>dopadan</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daha</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az</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etkilidirler</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Etkisi</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birkaç</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hafta</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sonra</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kaybolur.Parkinsonda</a:t>
            </a:r>
            <a:r>
              <a:rPr lang="en-US" sz="2800" dirty="0" smtClean="0">
                <a:latin typeface="Times New Roman" pitchFamily="18" charset="0"/>
                <a:cs typeface="Times New Roman" pitchFamily="18" charset="0"/>
              </a:rPr>
              <a:t>  </a:t>
            </a:r>
            <a:r>
              <a:rPr lang="en-US" sz="2800" dirty="0" err="1">
                <a:latin typeface="Times New Roman" pitchFamily="18" charset="0"/>
                <a:cs typeface="Times New Roman" pitchFamily="18" charset="0"/>
              </a:rPr>
              <a:t>i</a:t>
            </a:r>
            <a:r>
              <a:rPr lang="en-US" sz="2800" dirty="0" err="1" smtClean="0">
                <a:latin typeface="Times New Roman" pitchFamily="18" charset="0"/>
                <a:cs typeface="Times New Roman" pitchFamily="18" charset="0"/>
              </a:rPr>
              <a:t>kinci</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sıra</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ilaç</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olarak</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kullanılır</a:t>
            </a:r>
            <a:r>
              <a:rPr lang="en-US" sz="2800" dirty="0" smtClean="0">
                <a:latin typeface="Times New Roman" pitchFamily="18" charset="0"/>
                <a:cs typeface="Times New Roman" pitchFamily="18" charset="0"/>
              </a:rPr>
              <a:t>.</a:t>
            </a:r>
            <a:r>
              <a:rPr lang="tr-TR" sz="2800" dirty="0" smtClean="0">
                <a:latin typeface="Times New Roman" pitchFamily="18" charset="0"/>
                <a:cs typeface="Times New Roman" pitchFamily="18" charset="0"/>
              </a:rPr>
              <a:t> </a:t>
            </a:r>
            <a:endParaRPr lang="en-US" sz="2800" dirty="0" smtClean="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title"/>
          </p:nvPr>
        </p:nvSpPr>
        <p:spPr>
          <a:xfrm>
            <a:off x="457200" y="274638"/>
            <a:ext cx="8229600" cy="563562"/>
          </a:xfrm>
        </p:spPr>
        <p:txBody>
          <a:bodyPr/>
          <a:lstStyle/>
          <a:p>
            <a:pPr eaLnBrk="1" hangingPunct="1"/>
            <a:r>
              <a:rPr lang="en-US" sz="3200" b="1" dirty="0" err="1" smtClean="0">
                <a:solidFill>
                  <a:schemeClr val="accent2"/>
                </a:solidFill>
                <a:latin typeface="Times New Roman" pitchFamily="18" charset="0"/>
                <a:cs typeface="Times New Roman" pitchFamily="18" charset="0"/>
              </a:rPr>
              <a:t>Amantadin</a:t>
            </a:r>
            <a:r>
              <a:rPr lang="en-US" sz="3200" b="1" dirty="0" smtClean="0">
                <a:solidFill>
                  <a:schemeClr val="accent2"/>
                </a:solidFill>
                <a:latin typeface="Times New Roman" pitchFamily="18" charset="0"/>
                <a:cs typeface="Times New Roman" pitchFamily="18" charset="0"/>
              </a:rPr>
              <a:t> </a:t>
            </a:r>
            <a:endParaRPr lang="en-US" sz="3200" dirty="0" smtClean="0">
              <a:solidFill>
                <a:schemeClr val="accent2"/>
              </a:solidFill>
              <a:latin typeface="Times New Roman" pitchFamily="18" charset="0"/>
              <a:cs typeface="Times New Roman" pitchFamily="18" charset="0"/>
            </a:endParaRPr>
          </a:p>
        </p:txBody>
      </p:sp>
      <p:sp>
        <p:nvSpPr>
          <p:cNvPr id="3" name="Content Placeholder 2"/>
          <p:cNvSpPr>
            <a:spLocks noGrp="1"/>
          </p:cNvSpPr>
          <p:nvPr>
            <p:ph idx="1"/>
          </p:nvPr>
        </p:nvSpPr>
        <p:spPr>
          <a:xfrm>
            <a:off x="152400" y="838200"/>
            <a:ext cx="8991600" cy="6019800"/>
          </a:xfrm>
        </p:spPr>
        <p:txBody>
          <a:bodyPr rtlCol="0">
            <a:noAutofit/>
          </a:bodyPr>
          <a:lstStyle/>
          <a:p>
            <a:pPr eaLnBrk="1" fontAlgn="auto" hangingPunct="1">
              <a:spcAft>
                <a:spcPts val="0"/>
              </a:spcAft>
              <a:buFont typeface="Arial" pitchFamily="34" charset="0"/>
              <a:buNone/>
              <a:defRPr/>
            </a:pPr>
            <a:r>
              <a:rPr lang="en-US" sz="2800" b="1" dirty="0" smtClean="0">
                <a:solidFill>
                  <a:srgbClr val="FF0000"/>
                </a:solidFill>
                <a:latin typeface="Times New Roman" pitchFamily="18" charset="0"/>
                <a:cs typeface="Times New Roman" pitchFamily="18" charset="0"/>
              </a:rPr>
              <a:t>Yan </a:t>
            </a:r>
            <a:r>
              <a:rPr lang="en-US" sz="2800" b="1" dirty="0" err="1" smtClean="0">
                <a:solidFill>
                  <a:srgbClr val="FF0000"/>
                </a:solidFill>
                <a:latin typeface="Times New Roman" pitchFamily="18" charset="0"/>
                <a:cs typeface="Times New Roman" pitchFamily="18" charset="0"/>
              </a:rPr>
              <a:t>etkileri</a:t>
            </a:r>
            <a:endParaRPr lang="en-US" sz="2800" b="1" dirty="0" smtClean="0">
              <a:solidFill>
                <a:srgbClr val="FF0000"/>
              </a:solidFill>
              <a:latin typeface="Times New Roman" pitchFamily="18" charset="0"/>
              <a:cs typeface="Times New Roman" pitchFamily="18" charset="0"/>
            </a:endParaRPr>
          </a:p>
          <a:p>
            <a:pPr marL="514350" indent="-514350" eaLnBrk="1" fontAlgn="auto" hangingPunct="1">
              <a:spcAft>
                <a:spcPts val="0"/>
              </a:spcAft>
              <a:buFont typeface="+mj-lt"/>
              <a:buAutoNum type="arabicPeriod"/>
              <a:defRPr/>
            </a:pPr>
            <a:r>
              <a:rPr lang="tr-TR" sz="2800" dirty="0" err="1" smtClean="0">
                <a:latin typeface="Times New Roman" pitchFamily="18" charset="0"/>
                <a:cs typeface="Times New Roman" pitchFamily="18" charset="0"/>
              </a:rPr>
              <a:t>Konfuzyon</a:t>
            </a:r>
            <a:r>
              <a:rPr lang="tr-TR" sz="2800" dirty="0" smtClean="0">
                <a:latin typeface="Times New Roman" pitchFamily="18" charset="0"/>
                <a:cs typeface="Times New Roman" pitchFamily="18" charset="0"/>
              </a:rPr>
              <a:t>, </a:t>
            </a:r>
            <a:r>
              <a:rPr lang="tr-TR" sz="2800" dirty="0" err="1" smtClean="0">
                <a:latin typeface="Times New Roman" pitchFamily="18" charset="0"/>
                <a:cs typeface="Times New Roman" pitchFamily="18" charset="0"/>
              </a:rPr>
              <a:t>anksiyete</a:t>
            </a:r>
            <a:r>
              <a:rPr lang="en-US" sz="2800" dirty="0" smtClean="0">
                <a:latin typeface="Times New Roman" pitchFamily="18" charset="0"/>
                <a:cs typeface="Times New Roman" pitchFamily="18" charset="0"/>
              </a:rPr>
              <a:t> </a:t>
            </a:r>
          </a:p>
          <a:p>
            <a:pPr marL="514350" indent="-514350" eaLnBrk="1" fontAlgn="auto" hangingPunct="1">
              <a:spcAft>
                <a:spcPts val="0"/>
              </a:spcAft>
              <a:buFont typeface="+mj-lt"/>
              <a:buAutoNum type="arabicPeriod"/>
              <a:defRPr/>
            </a:pPr>
            <a:r>
              <a:rPr lang="en-US" sz="2800" dirty="0" err="1" smtClean="0">
                <a:latin typeface="Times New Roman" pitchFamily="18" charset="0"/>
                <a:cs typeface="Times New Roman" pitchFamily="18" charset="0"/>
              </a:rPr>
              <a:t>Periferal</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ödem</a:t>
            </a:r>
            <a:endParaRPr lang="en-US" sz="2800" dirty="0" smtClean="0">
              <a:latin typeface="Times New Roman" pitchFamily="18" charset="0"/>
              <a:cs typeface="Times New Roman" pitchFamily="18" charset="0"/>
            </a:endParaRPr>
          </a:p>
          <a:p>
            <a:pPr marL="514350" indent="-514350" eaLnBrk="1" fontAlgn="auto" hangingPunct="1">
              <a:spcAft>
                <a:spcPts val="0"/>
              </a:spcAft>
              <a:buFont typeface="+mj-lt"/>
              <a:buAutoNum type="arabicPeriod"/>
              <a:defRPr/>
            </a:pPr>
            <a:r>
              <a:rPr lang="en-US" sz="2800" dirty="0" err="1" smtClean="0">
                <a:latin typeface="Times New Roman" pitchFamily="18" charset="0"/>
                <a:cs typeface="Times New Roman" pitchFamily="18" charset="0"/>
              </a:rPr>
              <a:t>Başağrısı</a:t>
            </a:r>
            <a:endParaRPr lang="en-US" sz="2800" dirty="0" smtClean="0">
              <a:latin typeface="Times New Roman" pitchFamily="18" charset="0"/>
              <a:cs typeface="Times New Roman" pitchFamily="18" charset="0"/>
            </a:endParaRPr>
          </a:p>
          <a:p>
            <a:pPr marL="514350" indent="-514350" eaLnBrk="1" fontAlgn="auto" hangingPunct="1">
              <a:spcAft>
                <a:spcPts val="0"/>
              </a:spcAft>
              <a:buFont typeface="+mj-lt"/>
              <a:buAutoNum type="arabicPeriod"/>
              <a:defRPr/>
            </a:pPr>
            <a:r>
              <a:rPr lang="en-US" sz="2800" dirty="0" err="1" smtClean="0">
                <a:latin typeface="Times New Roman" pitchFamily="18" charset="0"/>
                <a:cs typeface="Times New Roman" pitchFamily="18" charset="0"/>
              </a:rPr>
              <a:t>Kalp</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yetmezliği</a:t>
            </a:r>
            <a:endParaRPr lang="en-US" sz="2800" dirty="0" smtClean="0">
              <a:latin typeface="Times New Roman" pitchFamily="18" charset="0"/>
              <a:cs typeface="Times New Roman" pitchFamily="18" charset="0"/>
            </a:endParaRPr>
          </a:p>
          <a:p>
            <a:pPr marL="514350" indent="-514350" eaLnBrk="1" fontAlgn="auto" hangingPunct="1">
              <a:spcAft>
                <a:spcPts val="0"/>
              </a:spcAft>
              <a:buFont typeface="+mj-lt"/>
              <a:buAutoNum type="arabicPeriod"/>
              <a:defRPr/>
            </a:pPr>
            <a:r>
              <a:rPr lang="en-US" sz="2800" dirty="0" smtClean="0">
                <a:latin typeface="Times New Roman" pitchFamily="18" charset="0"/>
                <a:cs typeface="Times New Roman" pitchFamily="18" charset="0"/>
              </a:rPr>
              <a:t>Postural </a:t>
            </a:r>
            <a:r>
              <a:rPr lang="en-US" sz="2800" dirty="0" err="1" smtClean="0">
                <a:latin typeface="Times New Roman" pitchFamily="18" charset="0"/>
                <a:cs typeface="Times New Roman" pitchFamily="18" charset="0"/>
              </a:rPr>
              <a:t>hipotansiyon</a:t>
            </a:r>
            <a:r>
              <a:rPr lang="en-US" sz="2800" dirty="0" smtClean="0">
                <a:latin typeface="Times New Roman" pitchFamily="18" charset="0"/>
                <a:cs typeface="Times New Roman" pitchFamily="18" charset="0"/>
              </a:rPr>
              <a:t> </a:t>
            </a:r>
          </a:p>
          <a:p>
            <a:pPr marL="514350" indent="-514350" eaLnBrk="1" fontAlgn="auto" hangingPunct="1">
              <a:spcAft>
                <a:spcPts val="0"/>
              </a:spcAft>
              <a:buFont typeface="+mj-lt"/>
              <a:buAutoNum type="arabicPeriod"/>
              <a:defRPr/>
            </a:pPr>
            <a:r>
              <a:rPr lang="en-US" sz="2800" dirty="0" err="1" smtClean="0">
                <a:latin typeface="Times New Roman" pitchFamily="18" charset="0"/>
                <a:cs typeface="Times New Roman" pitchFamily="18" charset="0"/>
              </a:rPr>
              <a:t>İdrar</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retansiyonu</a:t>
            </a:r>
            <a:r>
              <a:rPr lang="en-US" sz="2800" dirty="0" smtClean="0">
                <a:latin typeface="Times New Roman" pitchFamily="18" charset="0"/>
                <a:cs typeface="Times New Roman" pitchFamily="18" charset="0"/>
              </a:rPr>
              <a:t> </a:t>
            </a:r>
          </a:p>
          <a:p>
            <a:pPr marL="514350" indent="-514350" eaLnBrk="1" fontAlgn="auto" hangingPunct="1">
              <a:spcAft>
                <a:spcPts val="0"/>
              </a:spcAft>
              <a:buFont typeface="+mj-lt"/>
              <a:buAutoNum type="arabicPeriod"/>
              <a:defRPr/>
            </a:pPr>
            <a:r>
              <a:rPr lang="en-US" sz="2800" dirty="0" smtClean="0">
                <a:latin typeface="Times New Roman" pitchFamily="18" charset="0"/>
                <a:cs typeface="Times New Roman" pitchFamily="18" charset="0"/>
              </a:rPr>
              <a:t>Gastrointestinal </a:t>
            </a:r>
            <a:r>
              <a:rPr lang="en-US" sz="2800" dirty="0" err="1" smtClean="0">
                <a:latin typeface="Times New Roman" pitchFamily="18" charset="0"/>
                <a:cs typeface="Times New Roman" pitchFamily="18" charset="0"/>
              </a:rPr>
              <a:t>bozukluklar</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anoreksia</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bulantı</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kabızlık</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ağız</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kuruluğu</a:t>
            </a:r>
            <a:r>
              <a:rPr lang="en-US" sz="2800" dirty="0" smtClean="0">
                <a:latin typeface="Times New Roman" pitchFamily="18" charset="0"/>
                <a:cs typeface="Times New Roman" pitchFamily="18" charset="0"/>
              </a:rPr>
              <a:t>).</a:t>
            </a:r>
          </a:p>
          <a:p>
            <a:pPr eaLnBrk="1" fontAlgn="auto" hangingPunct="1">
              <a:spcAft>
                <a:spcPts val="0"/>
              </a:spcAft>
              <a:buFont typeface="Arial" pitchFamily="34" charset="0"/>
              <a:buNone/>
              <a:defRPr/>
            </a:pPr>
            <a:r>
              <a:rPr lang="en-US" sz="2800" b="1" dirty="0" err="1" smtClean="0">
                <a:solidFill>
                  <a:srgbClr val="FF0000"/>
                </a:solidFill>
                <a:latin typeface="Times New Roman" pitchFamily="18" charset="0"/>
                <a:cs typeface="Times New Roman" pitchFamily="18" charset="0"/>
              </a:rPr>
              <a:t>Kontrendikasyonları</a:t>
            </a:r>
            <a:endParaRPr lang="en-US" sz="2800" b="1" dirty="0" smtClean="0">
              <a:solidFill>
                <a:srgbClr val="FF0000"/>
              </a:solidFill>
              <a:latin typeface="Times New Roman" pitchFamily="18" charset="0"/>
              <a:cs typeface="Times New Roman" pitchFamily="18" charset="0"/>
            </a:endParaRPr>
          </a:p>
          <a:p>
            <a:pPr eaLnBrk="1" fontAlgn="auto" hangingPunct="1">
              <a:spcAft>
                <a:spcPts val="0"/>
              </a:spcAft>
              <a:buFont typeface="Arial" pitchFamily="34" charset="0"/>
              <a:buChar char="•"/>
              <a:defRPr/>
            </a:pPr>
            <a:r>
              <a:rPr lang="en-US" sz="2800" dirty="0" err="1" smtClean="0">
                <a:latin typeface="Times New Roman" pitchFamily="18" charset="0"/>
                <a:cs typeface="Times New Roman" pitchFamily="18" charset="0"/>
              </a:rPr>
              <a:t>Amantadin</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epilepsi</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ve</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kalp</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yetmezliği</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olanlarda</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dikkatli</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kullanılmalıdır</a:t>
            </a:r>
            <a:r>
              <a:rPr lang="en-US" sz="2800" dirty="0" smtClean="0">
                <a:latin typeface="Times New Roman" pitchFamily="18" charset="0"/>
                <a:cs typeface="Times New Roman" pitchFamily="18" charset="0"/>
              </a:rPr>
              <a:t>.</a:t>
            </a:r>
            <a:endParaRPr lang="en-US" sz="28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6914" name="Rectangle 2"/>
          <p:cNvSpPr>
            <a:spLocks noGrp="1" noChangeArrowheads="1"/>
          </p:cNvSpPr>
          <p:nvPr>
            <p:ph type="title"/>
          </p:nvPr>
        </p:nvSpPr>
        <p:spPr>
          <a:xfrm>
            <a:off x="457200" y="274638"/>
            <a:ext cx="8229600" cy="411162"/>
          </a:xfrm>
        </p:spPr>
        <p:txBody>
          <a:bodyPr/>
          <a:lstStyle/>
          <a:p>
            <a:r>
              <a:rPr lang="en-US" dirty="0" err="1" smtClean="0">
                <a:solidFill>
                  <a:schemeClr val="hlink"/>
                </a:solidFill>
              </a:rPr>
              <a:t>Santral</a:t>
            </a:r>
            <a:r>
              <a:rPr lang="en-US" dirty="0" smtClean="0">
                <a:solidFill>
                  <a:schemeClr val="hlink"/>
                </a:solidFill>
              </a:rPr>
              <a:t> </a:t>
            </a:r>
            <a:r>
              <a:rPr lang="en-US" dirty="0" err="1" smtClean="0">
                <a:solidFill>
                  <a:schemeClr val="hlink"/>
                </a:solidFill>
              </a:rPr>
              <a:t>Antikolinerjikler</a:t>
            </a:r>
            <a:endParaRPr lang="en-US" dirty="0">
              <a:solidFill>
                <a:schemeClr val="hlink"/>
              </a:solidFill>
            </a:endParaRPr>
          </a:p>
        </p:txBody>
      </p:sp>
      <p:sp>
        <p:nvSpPr>
          <p:cNvPr id="166915" name="Rectangle 3"/>
          <p:cNvSpPr>
            <a:spLocks noGrp="1" noChangeArrowheads="1"/>
          </p:cNvSpPr>
          <p:nvPr>
            <p:ph type="body" idx="1"/>
          </p:nvPr>
        </p:nvSpPr>
        <p:spPr>
          <a:xfrm>
            <a:off x="0" y="838200"/>
            <a:ext cx="9144000" cy="5287963"/>
          </a:xfrm>
        </p:spPr>
        <p:txBody>
          <a:bodyPr/>
          <a:lstStyle/>
          <a:p>
            <a:pPr marL="457200" lvl="1" indent="0">
              <a:buNone/>
            </a:pPr>
            <a:r>
              <a:rPr lang="en-US" sz="3200" dirty="0" err="1">
                <a:solidFill>
                  <a:srgbClr val="FF0000"/>
                </a:solidFill>
              </a:rPr>
              <a:t>Triheksifenidil</a:t>
            </a:r>
            <a:r>
              <a:rPr lang="en-US" sz="3200" dirty="0">
                <a:solidFill>
                  <a:srgbClr val="FF0000"/>
                </a:solidFill>
              </a:rPr>
              <a:t> (</a:t>
            </a:r>
            <a:r>
              <a:rPr lang="en-US" sz="3200" dirty="0" err="1">
                <a:solidFill>
                  <a:srgbClr val="FF0000"/>
                </a:solidFill>
              </a:rPr>
              <a:t>Benzhexole</a:t>
            </a:r>
            <a:r>
              <a:rPr lang="en-US" sz="3200" dirty="0">
                <a:solidFill>
                  <a:srgbClr val="FF0000"/>
                </a:solidFill>
              </a:rPr>
              <a:t>)</a:t>
            </a:r>
            <a:r>
              <a:rPr lang="en-US" sz="3200" dirty="0" smtClean="0">
                <a:solidFill>
                  <a:srgbClr val="FF0000"/>
                </a:solidFill>
              </a:rPr>
              <a:t>,</a:t>
            </a:r>
            <a:r>
              <a:rPr lang="en-US" sz="3200" dirty="0" err="1" smtClean="0">
                <a:solidFill>
                  <a:srgbClr val="FF0000"/>
                </a:solidFill>
              </a:rPr>
              <a:t>Prosiklidin,Biperiden</a:t>
            </a:r>
            <a:r>
              <a:rPr lang="tr-TR" sz="3200" dirty="0" smtClean="0">
                <a:solidFill>
                  <a:srgbClr val="FF0000"/>
                </a:solidFill>
              </a:rPr>
              <a:t> </a:t>
            </a:r>
            <a:r>
              <a:rPr lang="tr-TR" sz="3200" dirty="0" err="1" smtClean="0">
                <a:solidFill>
                  <a:srgbClr val="FF0000"/>
                </a:solidFill>
              </a:rPr>
              <a:t>Benztropin</a:t>
            </a:r>
            <a:endParaRPr lang="en-US" sz="3200" dirty="0">
              <a:solidFill>
                <a:srgbClr val="FF0000"/>
              </a:solidFill>
            </a:endParaRPr>
          </a:p>
          <a:p>
            <a:pPr>
              <a:buFont typeface="Arial"/>
              <a:buChar char="•"/>
            </a:pPr>
            <a:r>
              <a:rPr lang="tr-TR" dirty="0" smtClean="0"/>
              <a:t>Etkileri benzerdir.</a:t>
            </a:r>
          </a:p>
          <a:p>
            <a:pPr eaLnBrk="1" hangingPunct="1"/>
            <a:r>
              <a:rPr lang="tr-TR" dirty="0" smtClean="0">
                <a:cs typeface="Times New Roman" pitchFamily="18" charset="0"/>
              </a:rPr>
              <a:t>T</a:t>
            </a:r>
            <a:r>
              <a:rPr lang="en-US" dirty="0" err="1" smtClean="0">
                <a:cs typeface="Times New Roman" pitchFamily="18" charset="0"/>
              </a:rPr>
              <a:t>remor</a:t>
            </a:r>
            <a:r>
              <a:rPr lang="en-US" dirty="0" smtClean="0">
                <a:cs typeface="Times New Roman" pitchFamily="18" charset="0"/>
              </a:rPr>
              <a:t> </a:t>
            </a:r>
            <a:r>
              <a:rPr lang="en-US" dirty="0" err="1" smtClean="0">
                <a:cs typeface="Times New Roman" pitchFamily="18" charset="0"/>
              </a:rPr>
              <a:t>ve</a:t>
            </a:r>
            <a:r>
              <a:rPr lang="en-US" dirty="0" smtClean="0">
                <a:cs typeface="Times New Roman" pitchFamily="18" charset="0"/>
              </a:rPr>
              <a:t> </a:t>
            </a:r>
            <a:r>
              <a:rPr lang="en-US" dirty="0" err="1" smtClean="0">
                <a:cs typeface="Times New Roman" pitchFamily="18" charset="0"/>
              </a:rPr>
              <a:t>rijitideyi</a:t>
            </a:r>
            <a:r>
              <a:rPr lang="en-US" dirty="0" smtClean="0">
                <a:cs typeface="Times New Roman" pitchFamily="18" charset="0"/>
              </a:rPr>
              <a:t> </a:t>
            </a:r>
            <a:r>
              <a:rPr lang="en-US" dirty="0" err="1" smtClean="0">
                <a:cs typeface="Times New Roman" pitchFamily="18" charset="0"/>
              </a:rPr>
              <a:t>düzeltebilirler</a:t>
            </a:r>
            <a:r>
              <a:rPr lang="en-US" dirty="0" smtClean="0">
                <a:cs typeface="Times New Roman" pitchFamily="18" charset="0"/>
              </a:rPr>
              <a:t> </a:t>
            </a:r>
            <a:r>
              <a:rPr lang="en-US" dirty="0" err="1" smtClean="0">
                <a:cs typeface="Times New Roman" pitchFamily="18" charset="0"/>
              </a:rPr>
              <a:t>ancak</a:t>
            </a:r>
            <a:r>
              <a:rPr lang="en-US" dirty="0" smtClean="0">
                <a:cs typeface="Times New Roman" pitchFamily="18" charset="0"/>
              </a:rPr>
              <a:t> </a:t>
            </a:r>
            <a:r>
              <a:rPr lang="en-US" dirty="0" err="1" smtClean="0">
                <a:cs typeface="Times New Roman" pitchFamily="18" charset="0"/>
              </a:rPr>
              <a:t>bradikinezi</a:t>
            </a:r>
            <a:r>
              <a:rPr lang="en-US" dirty="0" smtClean="0">
                <a:cs typeface="Times New Roman" pitchFamily="18" charset="0"/>
              </a:rPr>
              <a:t> </a:t>
            </a:r>
            <a:r>
              <a:rPr lang="en-US" dirty="0" err="1" smtClean="0">
                <a:cs typeface="Times New Roman" pitchFamily="18" charset="0"/>
              </a:rPr>
              <a:t>üzerinde</a:t>
            </a:r>
            <a:r>
              <a:rPr lang="en-US" dirty="0" smtClean="0">
                <a:cs typeface="Times New Roman" pitchFamily="18" charset="0"/>
              </a:rPr>
              <a:t> </a:t>
            </a:r>
            <a:r>
              <a:rPr lang="en-US" dirty="0" err="1" smtClean="0">
                <a:cs typeface="Times New Roman" pitchFamily="18" charset="0"/>
              </a:rPr>
              <a:t>az</a:t>
            </a:r>
            <a:r>
              <a:rPr lang="en-US" dirty="0" smtClean="0">
                <a:cs typeface="Times New Roman" pitchFamily="18" charset="0"/>
              </a:rPr>
              <a:t> </a:t>
            </a:r>
            <a:r>
              <a:rPr lang="en-US" dirty="0" err="1" smtClean="0">
                <a:cs typeface="Times New Roman" pitchFamily="18" charset="0"/>
              </a:rPr>
              <a:t>etkileri</a:t>
            </a:r>
            <a:r>
              <a:rPr lang="en-US" dirty="0" smtClean="0">
                <a:cs typeface="Times New Roman" pitchFamily="18" charset="0"/>
              </a:rPr>
              <a:t> </a:t>
            </a:r>
            <a:r>
              <a:rPr lang="en-US" dirty="0" err="1" smtClean="0">
                <a:cs typeface="Times New Roman" pitchFamily="18" charset="0"/>
              </a:rPr>
              <a:t>vardır</a:t>
            </a:r>
            <a:r>
              <a:rPr lang="en-US" dirty="0" smtClean="0">
                <a:cs typeface="Times New Roman" pitchFamily="18" charset="0"/>
              </a:rPr>
              <a:t>.</a:t>
            </a:r>
          </a:p>
          <a:p>
            <a:r>
              <a:rPr lang="tr-TR" dirty="0" smtClean="0"/>
              <a:t>Başlangıç veya yardımcı tedavide kullanılırlar.</a:t>
            </a:r>
          </a:p>
          <a:p>
            <a:r>
              <a:rPr lang="tr-TR" dirty="0" smtClean="0"/>
              <a:t>Hastalar bireysel olarak bir ilaca daha fazla yanıt verebilir.</a:t>
            </a:r>
            <a:endParaRPr lang="en-US" dirty="0"/>
          </a:p>
          <a:p>
            <a:pPr>
              <a:buFont typeface="Wingdings" pitchFamily="2" charset="2"/>
              <a:buNone/>
            </a:pPr>
            <a:endParaRPr lang="en-US" sz="4000" dirty="0"/>
          </a:p>
        </p:txBody>
      </p:sp>
    </p:spTree>
  </p:cSld>
  <p:clrMapOvr>
    <a:masterClrMapping/>
  </p:clrMapOvr>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304800"/>
            <a:ext cx="8991600" cy="5791200"/>
          </a:xfrm>
        </p:spPr>
        <p:txBody>
          <a:bodyPr rtlCol="0">
            <a:noAutofit/>
          </a:bodyPr>
          <a:lstStyle/>
          <a:p>
            <a:pPr eaLnBrk="1" fontAlgn="auto" hangingPunct="1">
              <a:spcAft>
                <a:spcPts val="0"/>
              </a:spcAft>
              <a:buFont typeface="Arial" pitchFamily="34" charset="0"/>
              <a:buNone/>
              <a:defRPr/>
            </a:pPr>
            <a:r>
              <a:rPr lang="en-US" sz="2800" b="1" dirty="0" smtClean="0">
                <a:solidFill>
                  <a:srgbClr val="FF0000"/>
                </a:solidFill>
                <a:latin typeface="Times New Roman" pitchFamily="18" charset="0"/>
                <a:cs typeface="Times New Roman" pitchFamily="18" charset="0"/>
              </a:rPr>
              <a:t>Yan </a:t>
            </a:r>
            <a:r>
              <a:rPr lang="en-US" sz="2800" b="1" dirty="0" err="1" smtClean="0">
                <a:solidFill>
                  <a:srgbClr val="FF0000"/>
                </a:solidFill>
                <a:latin typeface="Times New Roman" pitchFamily="18" charset="0"/>
                <a:cs typeface="Times New Roman" pitchFamily="18" charset="0"/>
              </a:rPr>
              <a:t>etkileri</a:t>
            </a:r>
            <a:endParaRPr lang="en-US" sz="2800" b="1" dirty="0" smtClean="0">
              <a:solidFill>
                <a:srgbClr val="FF0000"/>
              </a:solidFill>
              <a:latin typeface="Times New Roman" pitchFamily="18" charset="0"/>
              <a:cs typeface="Times New Roman" pitchFamily="18" charset="0"/>
            </a:endParaRPr>
          </a:p>
          <a:p>
            <a:pPr eaLnBrk="1" fontAlgn="auto" hangingPunct="1">
              <a:spcAft>
                <a:spcPts val="0"/>
              </a:spcAft>
              <a:buFont typeface="Arial" pitchFamily="34" charset="0"/>
              <a:buNone/>
              <a:defRPr/>
            </a:pPr>
            <a:r>
              <a:rPr lang="en-US" sz="2800" dirty="0" smtClean="0">
                <a:latin typeface="Times New Roman" pitchFamily="18" charset="0"/>
                <a:cs typeface="Times New Roman" pitchFamily="18" charset="0"/>
              </a:rPr>
              <a:t> 1) SSS </a:t>
            </a:r>
            <a:r>
              <a:rPr lang="en-US" sz="2800" dirty="0" err="1" smtClean="0">
                <a:latin typeface="Times New Roman" pitchFamily="18" charset="0"/>
                <a:cs typeface="Times New Roman" pitchFamily="18" charset="0"/>
              </a:rPr>
              <a:t>üzerine</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etkiler</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Baş</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dönmesi</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konfüzyon</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ajitasyon</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halusinasyonlar</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davranış</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değişiklikleri</a:t>
            </a:r>
            <a:r>
              <a:rPr lang="en-US" sz="2800" dirty="0" smtClean="0">
                <a:latin typeface="Times New Roman" pitchFamily="18" charset="0"/>
                <a:cs typeface="Times New Roman" pitchFamily="18" charset="0"/>
              </a:rPr>
              <a:t>)</a:t>
            </a:r>
          </a:p>
          <a:p>
            <a:pPr eaLnBrk="1" fontAlgn="auto" hangingPunct="1">
              <a:spcAft>
                <a:spcPts val="0"/>
              </a:spcAft>
              <a:buFont typeface="Arial" pitchFamily="34" charset="0"/>
              <a:buNone/>
              <a:defRPr/>
            </a:pPr>
            <a:r>
              <a:rPr lang="en-US" sz="2800" dirty="0" smtClean="0">
                <a:latin typeface="Times New Roman" pitchFamily="18" charset="0"/>
                <a:cs typeface="Times New Roman" pitchFamily="18" charset="0"/>
              </a:rPr>
              <a:t>2) </a:t>
            </a:r>
            <a:r>
              <a:rPr lang="en-US" sz="2800" dirty="0" err="1" smtClean="0">
                <a:latin typeface="Times New Roman" pitchFamily="18" charset="0"/>
                <a:cs typeface="Times New Roman" pitchFamily="18" charset="0"/>
              </a:rPr>
              <a:t>Atropin</a:t>
            </a:r>
            <a:r>
              <a:rPr lang="en-US" sz="2800" dirty="0">
                <a:latin typeface="Times New Roman" pitchFamily="18" charset="0"/>
                <a:cs typeface="Times New Roman" pitchFamily="18" charset="0"/>
              </a:rPr>
              <a:t> </a:t>
            </a:r>
            <a:r>
              <a:rPr lang="en-US" sz="2800" dirty="0" err="1" smtClean="0">
                <a:latin typeface="Times New Roman" pitchFamily="18" charset="0"/>
                <a:cs typeface="Times New Roman" pitchFamily="18" charset="0"/>
              </a:rPr>
              <a:t>benzeri</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etkiler</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Ağız</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kuruluğu</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görme</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bozukluğu</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idrar</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retansiyonu</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bulantı</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ve</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kusma</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kabızlık</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taşikardi</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palpitasyon</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ve</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kardiak</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aritmiler</a:t>
            </a:r>
            <a:r>
              <a:rPr lang="en-US" sz="2800" dirty="0" smtClean="0">
                <a:latin typeface="Times New Roman" pitchFamily="18" charset="0"/>
                <a:cs typeface="Times New Roman" pitchFamily="18" charset="0"/>
              </a:rPr>
              <a:t>.</a:t>
            </a:r>
          </a:p>
          <a:p>
            <a:pPr eaLnBrk="1" fontAlgn="auto" hangingPunct="1">
              <a:spcAft>
                <a:spcPts val="0"/>
              </a:spcAft>
              <a:buFont typeface="Arial" pitchFamily="34" charset="0"/>
              <a:buNone/>
              <a:defRPr/>
            </a:pPr>
            <a:r>
              <a:rPr lang="en-US" sz="2800" dirty="0" smtClean="0">
                <a:latin typeface="Times New Roman" pitchFamily="18" charset="0"/>
                <a:cs typeface="Times New Roman" pitchFamily="18" charset="0"/>
              </a:rPr>
              <a:t>Parkinson </a:t>
            </a:r>
            <a:r>
              <a:rPr lang="en-US" sz="2800" dirty="0" err="1" smtClean="0">
                <a:latin typeface="Times New Roman" pitchFamily="18" charset="0"/>
                <a:cs typeface="Times New Roman" pitchFamily="18" charset="0"/>
              </a:rPr>
              <a:t>belirtilerinin</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kötüleşmesini</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önlemek</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için</a:t>
            </a:r>
            <a:r>
              <a:rPr lang="en-US" sz="2800" dirty="0" smtClean="0">
                <a:latin typeface="Times New Roman" pitchFamily="18" charset="0"/>
                <a:cs typeface="Times New Roman" pitchFamily="18" charset="0"/>
              </a:rPr>
              <a:t> </a:t>
            </a:r>
            <a:r>
              <a:rPr lang="en-US" sz="2800" b="1" dirty="0" err="1" smtClean="0">
                <a:solidFill>
                  <a:srgbClr val="FF0000"/>
                </a:solidFill>
                <a:latin typeface="Times New Roman" pitchFamily="18" charset="0"/>
                <a:cs typeface="Times New Roman" pitchFamily="18" charset="0"/>
              </a:rPr>
              <a:t>İlacın</a:t>
            </a:r>
            <a:r>
              <a:rPr lang="en-US" sz="2800" b="1" dirty="0" smtClean="0">
                <a:solidFill>
                  <a:srgbClr val="FF0000"/>
                </a:solidFill>
                <a:latin typeface="Times New Roman" pitchFamily="18" charset="0"/>
                <a:cs typeface="Times New Roman" pitchFamily="18" charset="0"/>
              </a:rPr>
              <a:t> </a:t>
            </a:r>
            <a:r>
              <a:rPr lang="en-US" sz="2800" b="1" dirty="0" err="1" smtClean="0">
                <a:solidFill>
                  <a:srgbClr val="FF0000"/>
                </a:solidFill>
                <a:latin typeface="Times New Roman" pitchFamily="18" charset="0"/>
                <a:cs typeface="Times New Roman" pitchFamily="18" charset="0"/>
              </a:rPr>
              <a:t>kesilmesi</a:t>
            </a:r>
            <a:r>
              <a:rPr lang="en-US" sz="2800" b="1" dirty="0" smtClean="0">
                <a:solidFill>
                  <a:srgbClr val="FF0000"/>
                </a:solidFill>
                <a:latin typeface="Times New Roman" pitchFamily="18" charset="0"/>
                <a:cs typeface="Times New Roman" pitchFamily="18" charset="0"/>
              </a:rPr>
              <a:t> </a:t>
            </a:r>
            <a:r>
              <a:rPr lang="en-US" sz="2800" b="1" dirty="0" err="1" smtClean="0">
                <a:solidFill>
                  <a:srgbClr val="FF0000"/>
                </a:solidFill>
                <a:latin typeface="Times New Roman" pitchFamily="18" charset="0"/>
                <a:cs typeface="Times New Roman" pitchFamily="18" charset="0"/>
              </a:rPr>
              <a:t>kademeli</a:t>
            </a:r>
            <a:r>
              <a:rPr lang="en-US" sz="2800" b="1" dirty="0" smtClean="0">
                <a:solidFill>
                  <a:srgbClr val="FF0000"/>
                </a:solidFill>
                <a:latin typeface="Times New Roman" pitchFamily="18" charset="0"/>
                <a:cs typeface="Times New Roman" pitchFamily="18" charset="0"/>
              </a:rPr>
              <a:t> </a:t>
            </a:r>
            <a:r>
              <a:rPr lang="en-US" sz="2800" b="1" dirty="0" err="1" smtClean="0">
                <a:solidFill>
                  <a:srgbClr val="FF0000"/>
                </a:solidFill>
                <a:latin typeface="Times New Roman" pitchFamily="18" charset="0"/>
                <a:cs typeface="Times New Roman" pitchFamily="18" charset="0"/>
              </a:rPr>
              <a:t>yapılmalıdır</a:t>
            </a:r>
            <a:r>
              <a:rPr lang="en-US" sz="2800" b="1" dirty="0" smtClean="0">
                <a:solidFill>
                  <a:srgbClr val="FF0000"/>
                </a:solidFill>
                <a:latin typeface="Times New Roman" pitchFamily="18" charset="0"/>
                <a:cs typeface="Times New Roman" pitchFamily="18" charset="0"/>
              </a:rPr>
              <a:t>.</a:t>
            </a:r>
            <a:endParaRPr lang="en-US" sz="2800" dirty="0" smtClean="0">
              <a:latin typeface="Times New Roman" pitchFamily="18" charset="0"/>
              <a:cs typeface="Times New Roman" pitchFamily="18" charset="0"/>
            </a:endParaRPr>
          </a:p>
          <a:p>
            <a:pPr eaLnBrk="1" fontAlgn="auto" hangingPunct="1">
              <a:spcAft>
                <a:spcPts val="0"/>
              </a:spcAft>
              <a:buFont typeface="Arial" pitchFamily="34" charset="0"/>
              <a:buNone/>
              <a:defRPr/>
            </a:pPr>
            <a:r>
              <a:rPr lang="en-US" sz="2800" b="1" dirty="0" err="1" smtClean="0">
                <a:solidFill>
                  <a:srgbClr val="FF0000"/>
                </a:solidFill>
                <a:latin typeface="Times New Roman" pitchFamily="18" charset="0"/>
                <a:cs typeface="Times New Roman" pitchFamily="18" charset="0"/>
              </a:rPr>
              <a:t>Kontraendikasyonları</a:t>
            </a:r>
            <a:endParaRPr lang="en-US" sz="2800" b="1" dirty="0" smtClean="0">
              <a:solidFill>
                <a:srgbClr val="FF0000"/>
              </a:solidFill>
              <a:latin typeface="Times New Roman" pitchFamily="18" charset="0"/>
              <a:cs typeface="Times New Roman" pitchFamily="18" charset="0"/>
            </a:endParaRPr>
          </a:p>
          <a:p>
            <a:pPr marL="514350" indent="-514350" eaLnBrk="1" fontAlgn="auto" hangingPunct="1">
              <a:spcAft>
                <a:spcPts val="0"/>
              </a:spcAft>
              <a:buFont typeface="+mj-lt"/>
              <a:buAutoNum type="arabicPeriod"/>
              <a:defRPr/>
            </a:pPr>
            <a:r>
              <a:rPr lang="en-US" sz="2800" dirty="0" err="1" smtClean="0">
                <a:latin typeface="Times New Roman" pitchFamily="18" charset="0"/>
                <a:cs typeface="Times New Roman" pitchFamily="18" charset="0"/>
              </a:rPr>
              <a:t>Prostatik</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hiperplazi</a:t>
            </a:r>
            <a:r>
              <a:rPr lang="en-US" sz="2800" dirty="0" smtClean="0">
                <a:latin typeface="Times New Roman" pitchFamily="18" charset="0"/>
                <a:cs typeface="Times New Roman" pitchFamily="18" charset="0"/>
              </a:rPr>
              <a:t>, </a:t>
            </a:r>
          </a:p>
          <a:p>
            <a:pPr marL="514350" indent="-514350" eaLnBrk="1" fontAlgn="auto" hangingPunct="1">
              <a:spcAft>
                <a:spcPts val="0"/>
              </a:spcAft>
              <a:buFont typeface="+mj-lt"/>
              <a:buAutoNum type="arabicPeriod"/>
              <a:defRPr/>
            </a:pPr>
            <a:r>
              <a:rPr lang="en-US" sz="2800" dirty="0" err="1" smtClean="0">
                <a:latin typeface="Times New Roman" pitchFamily="18" charset="0"/>
                <a:cs typeface="Times New Roman" pitchFamily="18" charset="0"/>
              </a:rPr>
              <a:t>Obstruktif</a:t>
            </a:r>
            <a:r>
              <a:rPr lang="en-US" sz="2800" dirty="0" smtClean="0">
                <a:latin typeface="Times New Roman" pitchFamily="18" charset="0"/>
                <a:cs typeface="Times New Roman" pitchFamily="18" charset="0"/>
              </a:rPr>
              <a:t> gastrointestinal </a:t>
            </a:r>
            <a:r>
              <a:rPr lang="en-US" sz="2800" dirty="0" err="1" smtClean="0">
                <a:latin typeface="Times New Roman" pitchFamily="18" charset="0"/>
                <a:cs typeface="Times New Roman" pitchFamily="18" charset="0"/>
              </a:rPr>
              <a:t>hastalıklar</a:t>
            </a:r>
            <a:r>
              <a:rPr lang="en-US" sz="2800" dirty="0" smtClean="0">
                <a:latin typeface="Times New Roman" pitchFamily="18" charset="0"/>
                <a:cs typeface="Times New Roman" pitchFamily="18" charset="0"/>
              </a:rPr>
              <a:t> ( </a:t>
            </a:r>
            <a:r>
              <a:rPr lang="en-US" sz="2800" dirty="0" err="1" smtClean="0">
                <a:latin typeface="Times New Roman" pitchFamily="18" charset="0"/>
                <a:cs typeface="Times New Roman" pitchFamily="18" charset="0"/>
              </a:rPr>
              <a:t>paralitik</a:t>
            </a:r>
            <a:r>
              <a:rPr lang="en-US" sz="2800" dirty="0" smtClean="0">
                <a:latin typeface="Times New Roman" pitchFamily="18" charset="0"/>
                <a:cs typeface="Times New Roman" pitchFamily="18" charset="0"/>
              </a:rPr>
              <a:t> ileus)</a:t>
            </a:r>
          </a:p>
          <a:p>
            <a:pPr marL="514350" indent="-514350" eaLnBrk="1" fontAlgn="auto" hangingPunct="1">
              <a:spcAft>
                <a:spcPts val="0"/>
              </a:spcAft>
              <a:buFont typeface="+mj-lt"/>
              <a:buAutoNum type="arabicPeriod"/>
              <a:defRPr/>
            </a:pPr>
            <a:r>
              <a:rPr lang="en-US" sz="2800" dirty="0" smtClean="0">
                <a:latin typeface="Times New Roman" pitchFamily="18" charset="0"/>
                <a:cs typeface="Times New Roman" pitchFamily="18" charset="0"/>
              </a:rPr>
              <a:t>Angle-closure glaucoma. </a:t>
            </a:r>
            <a:endParaRPr lang="en-US" sz="28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8" name="Rectangle 4"/>
          <p:cNvSpPr>
            <a:spLocks noChangeArrowheads="1"/>
          </p:cNvSpPr>
          <p:nvPr/>
        </p:nvSpPr>
        <p:spPr bwMode="auto">
          <a:xfrm>
            <a:off x="0" y="3436332"/>
            <a:ext cx="9144000" cy="1569660"/>
          </a:xfrm>
          <a:prstGeom prst="rect">
            <a:avLst/>
          </a:prstGeom>
          <a:noFill/>
          <a:ln w="9525">
            <a:noFill/>
            <a:miter lim="800000"/>
            <a:headEnd/>
            <a:tailEnd/>
          </a:ln>
        </p:spPr>
        <p:txBody>
          <a:bodyPr anchor="ctr">
            <a:spAutoFit/>
          </a:bodyPr>
          <a:lstStyle/>
          <a:p>
            <a:pPr algn="ctr"/>
            <a:r>
              <a:rPr lang="en-US" sz="3200" b="1" dirty="0" smtClean="0"/>
              <a:t>Bu </a:t>
            </a:r>
            <a:r>
              <a:rPr lang="en-US" sz="3200" b="1" dirty="0" err="1" smtClean="0"/>
              <a:t>tedavilerin</a:t>
            </a:r>
            <a:r>
              <a:rPr lang="en-US" sz="3200" b="1" dirty="0" smtClean="0"/>
              <a:t> net </a:t>
            </a:r>
            <a:r>
              <a:rPr lang="en-US" sz="3200" b="1" dirty="0" err="1" smtClean="0"/>
              <a:t>sonucu</a:t>
            </a:r>
            <a:r>
              <a:rPr lang="en-US" sz="3200" b="1" dirty="0" smtClean="0"/>
              <a:t> </a:t>
            </a:r>
            <a:r>
              <a:rPr lang="en-US" sz="3200" b="1" dirty="0"/>
              <a:t>	</a:t>
            </a:r>
            <a:r>
              <a:rPr lang="en-US" sz="3200" b="1" dirty="0" err="1" smtClean="0"/>
              <a:t>asetilkolin</a:t>
            </a:r>
            <a:r>
              <a:rPr lang="en-US" sz="3200" b="1" dirty="0" smtClean="0"/>
              <a:t>/</a:t>
            </a:r>
            <a:r>
              <a:rPr lang="en-US" sz="3200" b="1" dirty="0" err="1" smtClean="0"/>
              <a:t>dopamin</a:t>
            </a:r>
            <a:r>
              <a:rPr lang="en-US" sz="3200" b="1" dirty="0" smtClean="0"/>
              <a:t> </a:t>
            </a:r>
            <a:r>
              <a:rPr lang="en-US" sz="3200" b="1" dirty="0" err="1" smtClean="0"/>
              <a:t>dengesini</a:t>
            </a:r>
            <a:r>
              <a:rPr lang="en-US" sz="3200" b="1" dirty="0" smtClean="0"/>
              <a:t> </a:t>
            </a:r>
            <a:r>
              <a:rPr lang="en-US" sz="3200" b="1" dirty="0" err="1" smtClean="0"/>
              <a:t>sağlayarak</a:t>
            </a:r>
            <a:r>
              <a:rPr lang="en-US" sz="3200" b="1" dirty="0" smtClean="0"/>
              <a:t> </a:t>
            </a:r>
            <a:r>
              <a:rPr lang="en-US" sz="3200" b="1" dirty="0" err="1" smtClean="0"/>
              <a:t>hareket</a:t>
            </a:r>
            <a:r>
              <a:rPr lang="en-US" sz="3200" b="1" dirty="0" smtClean="0"/>
              <a:t> </a:t>
            </a:r>
            <a:r>
              <a:rPr lang="en-US" sz="3200" b="1" dirty="0" err="1" smtClean="0"/>
              <a:t>bozukluğunu</a:t>
            </a:r>
            <a:r>
              <a:rPr lang="en-US" sz="3200" b="1" dirty="0" smtClean="0"/>
              <a:t> </a:t>
            </a:r>
            <a:r>
              <a:rPr lang="en-US" sz="3200" b="1" dirty="0" err="1" smtClean="0"/>
              <a:t>düzeltmektir</a:t>
            </a:r>
            <a:r>
              <a:rPr lang="en-US" sz="3200" b="1" dirty="0" smtClean="0"/>
              <a:t>.  </a:t>
            </a:r>
            <a:endParaRPr lang="en-US" sz="3200" b="1" dirty="0"/>
          </a:p>
        </p:txBody>
      </p:sp>
      <p:pic>
        <p:nvPicPr>
          <p:cNvPr id="82949" name="Picture 5" descr="ParkinsonsFigure7"/>
          <p:cNvPicPr>
            <a:picLocks noChangeAspect="1" noChangeArrowheads="1"/>
          </p:cNvPicPr>
          <p:nvPr/>
        </p:nvPicPr>
        <p:blipFill>
          <a:blip r:embed="rId3" cstate="print"/>
          <a:srcRect/>
          <a:stretch>
            <a:fillRect/>
          </a:stretch>
        </p:blipFill>
        <p:spPr bwMode="auto">
          <a:xfrm>
            <a:off x="1828800" y="533400"/>
            <a:ext cx="6096000" cy="2336800"/>
          </a:xfrm>
          <a:prstGeom prst="rect">
            <a:avLst/>
          </a:prstGeom>
          <a:noFill/>
          <a:ln w="9525">
            <a:noFill/>
            <a:miter lim="800000"/>
            <a:headEnd/>
            <a:tailEnd/>
          </a:ln>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nodeType="clickEffect">
                                  <p:stCondLst>
                                    <p:cond delay="0"/>
                                  </p:stCondLst>
                                  <p:childTnLst>
                                    <p:set>
                                      <p:cBhvr>
                                        <p:cTn id="6" dur="1" fill="hold">
                                          <p:stCondLst>
                                            <p:cond delay="0"/>
                                          </p:stCondLst>
                                        </p:cTn>
                                        <p:tgtEl>
                                          <p:spTgt spid="82949"/>
                                        </p:tgtEl>
                                        <p:attrNameLst>
                                          <p:attrName>style.visibility</p:attrName>
                                        </p:attrNameLst>
                                      </p:cBhvr>
                                      <p:to>
                                        <p:strVal val="visible"/>
                                      </p:to>
                                    </p:set>
                                    <p:animEffect transition="in" filter="fade">
                                      <p:cBhvr>
                                        <p:cTn id="7" dur="1000"/>
                                        <p:tgtEl>
                                          <p:spTgt spid="82949"/>
                                        </p:tgtEl>
                                      </p:cBhvr>
                                    </p:animEffect>
                                    <p:anim calcmode="lin" valueType="num">
                                      <p:cBhvr>
                                        <p:cTn id="8" dur="1000" fill="hold"/>
                                        <p:tgtEl>
                                          <p:spTgt spid="82949"/>
                                        </p:tgtEl>
                                        <p:attrNameLst>
                                          <p:attrName>ppt_x</p:attrName>
                                        </p:attrNameLst>
                                      </p:cBhvr>
                                      <p:tavLst>
                                        <p:tav tm="0">
                                          <p:val>
                                            <p:strVal val="#ppt_x"/>
                                          </p:val>
                                        </p:tav>
                                        <p:tav tm="100000">
                                          <p:val>
                                            <p:strVal val="#ppt_x"/>
                                          </p:val>
                                        </p:tav>
                                      </p:tavLst>
                                    </p:anim>
                                    <p:anim calcmode="lin" valueType="num">
                                      <p:cBhvr>
                                        <p:cTn id="9" dur="1000" fill="hold"/>
                                        <p:tgtEl>
                                          <p:spTgt spid="82949"/>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nodeType="clickEffect">
                                  <p:stCondLst>
                                    <p:cond delay="0"/>
                                  </p:stCondLst>
                                  <p:childTnLst>
                                    <p:set>
                                      <p:cBhvr>
                                        <p:cTn id="13" dur="1" fill="hold">
                                          <p:stCondLst>
                                            <p:cond delay="0"/>
                                          </p:stCondLst>
                                        </p:cTn>
                                        <p:tgtEl>
                                          <p:spTgt spid="82948">
                                            <p:txEl>
                                              <p:pRg st="0" end="0"/>
                                            </p:txEl>
                                          </p:spTgt>
                                        </p:tgtEl>
                                        <p:attrNameLst>
                                          <p:attrName>style.visibility</p:attrName>
                                        </p:attrNameLst>
                                      </p:cBhvr>
                                      <p:to>
                                        <p:strVal val="visible"/>
                                      </p:to>
                                    </p:set>
                                    <p:anim calcmode="lin" valueType="num">
                                      <p:cBhvr additive="base">
                                        <p:cTn id="14" dur="500" fill="hold"/>
                                        <p:tgtEl>
                                          <p:spTgt spid="82948">
                                            <p:txEl>
                                              <p:pRg st="0" end="0"/>
                                            </p:txEl>
                                          </p:spTgt>
                                        </p:tgtEl>
                                        <p:attrNameLst>
                                          <p:attrName>ppt_x</p:attrName>
                                        </p:attrNameLst>
                                      </p:cBhvr>
                                      <p:tavLst>
                                        <p:tav tm="0">
                                          <p:val>
                                            <p:strVal val="#ppt_x"/>
                                          </p:val>
                                        </p:tav>
                                        <p:tav tm="100000">
                                          <p:val>
                                            <p:strVal val="#ppt_x"/>
                                          </p:val>
                                        </p:tav>
                                      </p:tavLst>
                                    </p:anim>
                                    <p:anim calcmode="lin" valueType="num">
                                      <p:cBhvr additive="base">
                                        <p:cTn id="15" dur="500" fill="hold"/>
                                        <p:tgtEl>
                                          <p:spTgt spid="82948">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3" name="Picture 2"/>
          <p:cNvPicPr>
            <a:picLocks noGrp="1" noChangeAspect="1" noChangeArrowheads="1"/>
          </p:cNvPicPr>
          <p:nvPr>
            <p:ph idx="4294967295"/>
          </p:nvPr>
        </p:nvPicPr>
        <p:blipFill>
          <a:blip r:embed="rId3" cstate="print"/>
          <a:srcRect/>
          <a:stretch>
            <a:fillRect/>
          </a:stretch>
        </p:blipFill>
        <p:spPr>
          <a:xfrm>
            <a:off x="597569" y="164275"/>
            <a:ext cx="8013031" cy="5931725"/>
          </a:xfrm>
          <a:noFill/>
        </p:spPr>
      </p:pic>
    </p:spTree>
    <p:extLst>
      <p:ext uri="{BB962C8B-B14F-4D97-AF65-F5344CB8AC3E}">
        <p14:creationId xmlns:p14="http://schemas.microsoft.com/office/powerpoint/2010/main" val="1467317755"/>
      </p:ext>
    </p:extLst>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2770" name="Picture 4" descr="ParkinsonsFigure6"/>
          <p:cNvPicPr>
            <a:picLocks noChangeAspect="1" noChangeArrowheads="1"/>
          </p:cNvPicPr>
          <p:nvPr/>
        </p:nvPicPr>
        <p:blipFill>
          <a:blip r:embed="rId3" cstate="print"/>
          <a:srcRect/>
          <a:stretch>
            <a:fillRect/>
          </a:stretch>
        </p:blipFill>
        <p:spPr bwMode="auto">
          <a:xfrm>
            <a:off x="0" y="0"/>
            <a:ext cx="9144000" cy="6858000"/>
          </a:xfrm>
          <a:prstGeom prst="rect">
            <a:avLst/>
          </a:prstGeom>
          <a:noFill/>
          <a:ln w="9525">
            <a:noFill/>
            <a:miter lim="800000"/>
            <a:headEnd/>
            <a:tailEnd/>
          </a:ln>
        </p:spPr>
      </p:pic>
    </p:spTree>
    <p:extLst>
      <p:ext uri="{BB962C8B-B14F-4D97-AF65-F5344CB8AC3E}">
        <p14:creationId xmlns:p14="http://schemas.microsoft.com/office/powerpoint/2010/main" val="2915776001"/>
      </p:ext>
    </p:extLst>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1066800" y="76200"/>
            <a:ext cx="7239000" cy="914400"/>
          </a:xfrm>
        </p:spPr>
        <p:txBody>
          <a:bodyPr/>
          <a:lstStyle/>
          <a:p>
            <a:pPr eaLnBrk="1" hangingPunct="1"/>
            <a:r>
              <a:rPr lang="en-US" dirty="0" smtClean="0">
                <a:solidFill>
                  <a:srgbClr val="C00000"/>
                </a:solidFill>
              </a:rPr>
              <a:t>PAT</a:t>
            </a:r>
            <a:r>
              <a:rPr lang="tr-TR" dirty="0" smtClean="0">
                <a:solidFill>
                  <a:srgbClr val="C00000"/>
                </a:solidFill>
              </a:rPr>
              <a:t>OGENEZİ</a:t>
            </a:r>
            <a:endParaRPr lang="en-US" dirty="0" smtClean="0">
              <a:solidFill>
                <a:srgbClr val="C00000"/>
              </a:solidFill>
            </a:endParaRPr>
          </a:p>
        </p:txBody>
      </p:sp>
      <p:sp>
        <p:nvSpPr>
          <p:cNvPr id="20483" name="Rectangle 3"/>
          <p:cNvSpPr>
            <a:spLocks noGrp="1" noChangeArrowheads="1"/>
          </p:cNvSpPr>
          <p:nvPr>
            <p:ph type="body" idx="1"/>
          </p:nvPr>
        </p:nvSpPr>
        <p:spPr>
          <a:xfrm>
            <a:off x="1066800" y="1371600"/>
            <a:ext cx="7239000" cy="4724400"/>
          </a:xfrm>
        </p:spPr>
        <p:txBody>
          <a:bodyPr/>
          <a:lstStyle/>
          <a:p>
            <a:pPr eaLnBrk="1" hangingPunct="1"/>
            <a:endParaRPr lang="tr-TR" dirty="0" smtClean="0"/>
          </a:p>
          <a:p>
            <a:pPr eaLnBrk="1" hangingPunct="1"/>
            <a:r>
              <a:rPr lang="en-US" dirty="0" err="1" smtClean="0"/>
              <a:t>Idiopa</a:t>
            </a:r>
            <a:r>
              <a:rPr lang="tr-TR" dirty="0" smtClean="0"/>
              <a:t>tik</a:t>
            </a:r>
            <a:endParaRPr lang="en-US" dirty="0" smtClean="0"/>
          </a:p>
          <a:p>
            <a:pPr eaLnBrk="1" hangingPunct="1"/>
            <a:r>
              <a:rPr lang="en-US" dirty="0" err="1" smtClean="0"/>
              <a:t>Geneti</a:t>
            </a:r>
            <a:r>
              <a:rPr lang="tr-TR" dirty="0" smtClean="0"/>
              <a:t>k</a:t>
            </a:r>
            <a:r>
              <a:rPr lang="en-US" dirty="0" smtClean="0"/>
              <a:t> (&lt;50 y</a:t>
            </a:r>
            <a:r>
              <a:rPr lang="tr-TR" dirty="0" smtClean="0"/>
              <a:t>aş</a:t>
            </a:r>
            <a:r>
              <a:rPr lang="en-US" dirty="0" smtClean="0"/>
              <a:t>)</a:t>
            </a:r>
          </a:p>
          <a:p>
            <a:pPr eaLnBrk="1" hangingPunct="1"/>
            <a:r>
              <a:rPr lang="tr-TR" dirty="0" smtClean="0"/>
              <a:t>Tanımlanmamış </a:t>
            </a:r>
            <a:r>
              <a:rPr lang="tr-TR" dirty="0" err="1" smtClean="0"/>
              <a:t>nörotoksinlere</a:t>
            </a:r>
            <a:r>
              <a:rPr lang="tr-TR" dirty="0" smtClean="0"/>
              <a:t> maruz kalma</a:t>
            </a:r>
            <a:endParaRPr lang="en-US" dirty="0" smtClean="0"/>
          </a:p>
          <a:p>
            <a:pPr eaLnBrk="1" hangingPunct="1"/>
            <a:r>
              <a:rPr lang="tr-TR" dirty="0" smtClean="0"/>
              <a:t>Serbest radikallerin oluşması ile </a:t>
            </a:r>
            <a:r>
              <a:rPr lang="en-US" dirty="0" smtClean="0"/>
              <a:t>O</a:t>
            </a:r>
            <a:r>
              <a:rPr lang="tr-TR" dirty="0" err="1" smtClean="0"/>
              <a:t>ksidasyon</a:t>
            </a:r>
            <a:r>
              <a:rPr lang="tr-TR" dirty="0" smtClean="0"/>
              <a:t> reaksiyonları</a:t>
            </a:r>
            <a:endParaRPr lang="en-US" dirty="0" smtClean="0"/>
          </a:p>
          <a:p>
            <a:pPr eaLnBrk="1" hangingPunct="1">
              <a:buFontTx/>
              <a:buNone/>
            </a:pPr>
            <a:endParaRPr lang="en-US" dirty="0" smtClean="0"/>
          </a:p>
        </p:txBody>
      </p:sp>
    </p:spTree>
    <p:extLst>
      <p:ext uri="{BB962C8B-B14F-4D97-AF65-F5344CB8AC3E}">
        <p14:creationId xmlns:p14="http://schemas.microsoft.com/office/powerpoint/2010/main" val="3837539387"/>
      </p:ext>
    </p:extLst>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1602" name="Rectangle 2"/>
          <p:cNvSpPr>
            <a:spLocks noGrp="1" noChangeArrowheads="1"/>
          </p:cNvSpPr>
          <p:nvPr>
            <p:ph type="title"/>
          </p:nvPr>
        </p:nvSpPr>
        <p:spPr>
          <a:xfrm>
            <a:off x="457200" y="274638"/>
            <a:ext cx="8229600" cy="639762"/>
          </a:xfrm>
        </p:spPr>
        <p:txBody>
          <a:bodyPr/>
          <a:lstStyle/>
          <a:p>
            <a:r>
              <a:rPr lang="tr-TR" sz="3600" dirty="0" smtClean="0">
                <a:solidFill>
                  <a:srgbClr val="C00000"/>
                </a:solidFill>
              </a:rPr>
              <a:t>İlaçların neden olduğu </a:t>
            </a:r>
            <a:r>
              <a:rPr lang="en-US" sz="3600" dirty="0" smtClean="0">
                <a:solidFill>
                  <a:srgbClr val="C00000"/>
                </a:solidFill>
              </a:rPr>
              <a:t> </a:t>
            </a:r>
            <a:r>
              <a:rPr lang="en-US" sz="3600" dirty="0">
                <a:solidFill>
                  <a:srgbClr val="C00000"/>
                </a:solidFill>
              </a:rPr>
              <a:t>Parkinsonism:</a:t>
            </a:r>
          </a:p>
        </p:txBody>
      </p:sp>
      <p:sp>
        <p:nvSpPr>
          <p:cNvPr id="281603" name="Rectangle 3"/>
          <p:cNvSpPr>
            <a:spLocks noGrp="1" noChangeArrowheads="1"/>
          </p:cNvSpPr>
          <p:nvPr>
            <p:ph type="body" idx="1"/>
          </p:nvPr>
        </p:nvSpPr>
        <p:spPr>
          <a:xfrm>
            <a:off x="452610" y="1600200"/>
            <a:ext cx="8229600" cy="4906963"/>
          </a:xfrm>
        </p:spPr>
        <p:txBody>
          <a:bodyPr/>
          <a:lstStyle/>
          <a:p>
            <a:pPr>
              <a:lnSpc>
                <a:spcPct val="90000"/>
              </a:lnSpc>
            </a:pPr>
            <a:r>
              <a:rPr lang="tr-TR" sz="2800" dirty="0" err="1" smtClean="0"/>
              <a:t>Substantia</a:t>
            </a:r>
            <a:r>
              <a:rPr lang="tr-TR" sz="2800" dirty="0" smtClean="0"/>
              <a:t> </a:t>
            </a:r>
            <a:r>
              <a:rPr lang="tr-TR" sz="2800" dirty="0" err="1" smtClean="0"/>
              <a:t>nigrada</a:t>
            </a:r>
            <a:r>
              <a:rPr lang="tr-TR" sz="2800" dirty="0" smtClean="0"/>
              <a:t> sinir hücrelerinin kaybıyla ilişkili değildir.</a:t>
            </a:r>
          </a:p>
          <a:p>
            <a:pPr>
              <a:lnSpc>
                <a:spcPct val="90000"/>
              </a:lnSpc>
            </a:pPr>
            <a:r>
              <a:rPr lang="en-US" sz="2800" dirty="0" err="1" smtClean="0"/>
              <a:t>Antips</a:t>
            </a:r>
            <a:r>
              <a:rPr lang="tr-TR" sz="2800" dirty="0" err="1" smtClean="0"/>
              <a:t>ikotikler</a:t>
            </a:r>
            <a:r>
              <a:rPr lang="en-US" sz="2800" dirty="0" smtClean="0"/>
              <a:t>: </a:t>
            </a:r>
            <a:r>
              <a:rPr lang="tr-TR" sz="2800" dirty="0" smtClean="0"/>
              <a:t>K</a:t>
            </a:r>
            <a:r>
              <a:rPr lang="en-US" sz="2800" dirty="0" err="1" smtClean="0"/>
              <a:t>lorpromazin</a:t>
            </a:r>
            <a:r>
              <a:rPr lang="en-US" sz="2800" dirty="0" smtClean="0"/>
              <a:t>, Flu</a:t>
            </a:r>
            <a:r>
              <a:rPr lang="tr-TR" sz="2800" dirty="0" smtClean="0"/>
              <a:t>f</a:t>
            </a:r>
            <a:r>
              <a:rPr lang="en-US" sz="2800" dirty="0" err="1" smtClean="0"/>
              <a:t>en</a:t>
            </a:r>
            <a:r>
              <a:rPr lang="tr-TR" sz="2800" dirty="0" smtClean="0"/>
              <a:t>a</a:t>
            </a:r>
            <a:r>
              <a:rPr lang="en-US" sz="2800" dirty="0" smtClean="0"/>
              <a:t>zin</a:t>
            </a:r>
            <a:r>
              <a:rPr lang="tr-TR" sz="2800" dirty="0" smtClean="0"/>
              <a:t>,</a:t>
            </a:r>
            <a:r>
              <a:rPr lang="en-US" sz="2800" dirty="0" smtClean="0"/>
              <a:t>  </a:t>
            </a:r>
            <a:r>
              <a:rPr lang="en-US" sz="2800" dirty="0"/>
              <a:t>Haloperidol</a:t>
            </a:r>
          </a:p>
          <a:p>
            <a:pPr>
              <a:lnSpc>
                <a:spcPct val="90000"/>
              </a:lnSpc>
            </a:pPr>
            <a:r>
              <a:rPr lang="tr-TR" sz="2800" dirty="0" err="1" smtClean="0"/>
              <a:t>Rezerpin</a:t>
            </a:r>
            <a:r>
              <a:rPr lang="tr-TR" sz="2800" dirty="0" smtClean="0"/>
              <a:t> benzeri </a:t>
            </a:r>
            <a:r>
              <a:rPr lang="en-US" sz="2800" dirty="0" err="1" smtClean="0"/>
              <a:t>Antih</a:t>
            </a:r>
            <a:r>
              <a:rPr lang="tr-TR" sz="2800" dirty="0" smtClean="0"/>
              <a:t>i</a:t>
            </a:r>
            <a:r>
              <a:rPr lang="en-US" sz="2800" dirty="0" err="1" smtClean="0"/>
              <a:t>pertensi</a:t>
            </a:r>
            <a:r>
              <a:rPr lang="tr-TR" sz="2800" dirty="0" err="1" smtClean="0"/>
              <a:t>fler</a:t>
            </a:r>
            <a:endParaRPr lang="en-US" sz="2800" dirty="0"/>
          </a:p>
          <a:p>
            <a:pPr>
              <a:lnSpc>
                <a:spcPct val="90000"/>
              </a:lnSpc>
            </a:pPr>
            <a:r>
              <a:rPr lang="en-US" sz="2800" dirty="0" err="1" smtClean="0"/>
              <a:t>Antiemeti</a:t>
            </a:r>
            <a:r>
              <a:rPr lang="tr-TR" sz="2800" dirty="0" err="1" smtClean="0"/>
              <a:t>kler</a:t>
            </a:r>
            <a:r>
              <a:rPr lang="en-US" sz="2800" dirty="0" smtClean="0"/>
              <a:t>: </a:t>
            </a:r>
            <a:r>
              <a:rPr lang="en-US" sz="2800" dirty="0" err="1" smtClean="0"/>
              <a:t>Meto</a:t>
            </a:r>
            <a:r>
              <a:rPr lang="tr-TR" sz="2800" dirty="0" smtClean="0"/>
              <a:t>k</a:t>
            </a:r>
            <a:r>
              <a:rPr lang="en-US" sz="2800" dirty="0" err="1" smtClean="0"/>
              <a:t>lopramid</a:t>
            </a:r>
            <a:r>
              <a:rPr lang="tr-TR" sz="2800" dirty="0"/>
              <a:t>,</a:t>
            </a:r>
            <a:r>
              <a:rPr lang="en-US" sz="2800" dirty="0" smtClean="0"/>
              <a:t>Pro</a:t>
            </a:r>
            <a:r>
              <a:rPr lang="tr-TR" sz="2800" dirty="0" smtClean="0"/>
              <a:t>k</a:t>
            </a:r>
            <a:r>
              <a:rPr lang="en-US" sz="2800" dirty="0" err="1" smtClean="0"/>
              <a:t>lorperazin</a:t>
            </a:r>
            <a:r>
              <a:rPr lang="en-US" sz="2800" dirty="0" smtClean="0"/>
              <a:t> </a:t>
            </a:r>
            <a:endParaRPr lang="tr-TR" sz="2800" dirty="0" smtClean="0"/>
          </a:p>
          <a:p>
            <a:pPr marL="0" indent="0">
              <a:lnSpc>
                <a:spcPct val="90000"/>
              </a:lnSpc>
              <a:buNone/>
            </a:pPr>
            <a:r>
              <a:rPr lang="tr-TR" sz="2800" dirty="0" smtClean="0"/>
              <a:t>İlaçların kesilmesinden sonra saatler ve günler içinde belirtiler kaybolur.</a:t>
            </a:r>
            <a:endParaRPr lang="en-US" sz="2800" dirty="0" smtClean="0"/>
          </a:p>
        </p:txBody>
      </p:sp>
    </p:spTree>
    <p:extLst>
      <p:ext uri="{BB962C8B-B14F-4D97-AF65-F5344CB8AC3E}">
        <p14:creationId xmlns:p14="http://schemas.microsoft.com/office/powerpoint/2010/main" val="369111869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idx="4294967295"/>
          </p:nvPr>
        </p:nvSpPr>
        <p:spPr>
          <a:xfrm>
            <a:off x="0" y="0"/>
            <a:ext cx="8229600" cy="990600"/>
          </a:xfrm>
        </p:spPr>
        <p:txBody>
          <a:bodyPr/>
          <a:lstStyle/>
          <a:p>
            <a:pPr eaLnBrk="1" hangingPunct="1"/>
            <a:r>
              <a:rPr lang="ms-MY" b="1" dirty="0" smtClean="0">
                <a:solidFill>
                  <a:srgbClr val="FF0000"/>
                </a:solidFill>
              </a:rPr>
              <a:t>Parkinson</a:t>
            </a:r>
            <a:r>
              <a:rPr lang="tr-TR" b="1" dirty="0" smtClean="0">
                <a:solidFill>
                  <a:srgbClr val="FF0000"/>
                </a:solidFill>
              </a:rPr>
              <a:t> hastalığı</a:t>
            </a:r>
            <a:endParaRPr lang="ms-MY" b="1" dirty="0" smtClean="0">
              <a:solidFill>
                <a:srgbClr val="FF0000"/>
              </a:solidFill>
            </a:endParaRPr>
          </a:p>
        </p:txBody>
      </p:sp>
      <p:sp>
        <p:nvSpPr>
          <p:cNvPr id="3" name="Content Placeholder 2"/>
          <p:cNvSpPr>
            <a:spLocks noGrp="1"/>
          </p:cNvSpPr>
          <p:nvPr>
            <p:ph idx="4294967295"/>
          </p:nvPr>
        </p:nvSpPr>
        <p:spPr>
          <a:xfrm>
            <a:off x="0" y="838200"/>
            <a:ext cx="8763000" cy="5715000"/>
          </a:xfrm>
        </p:spPr>
        <p:txBody>
          <a:bodyPr rtlCol="0">
            <a:noAutofit/>
          </a:bodyPr>
          <a:lstStyle/>
          <a:p>
            <a:pPr eaLnBrk="1" fontAlgn="auto" hangingPunct="1">
              <a:spcAft>
                <a:spcPts val="0"/>
              </a:spcAft>
              <a:buFont typeface="Arial" pitchFamily="34" charset="0"/>
              <a:buNone/>
              <a:defRPr/>
            </a:pPr>
            <a:r>
              <a:rPr lang="tr-TR" sz="2800" b="1" dirty="0" smtClean="0">
                <a:solidFill>
                  <a:srgbClr val="FF0000"/>
                </a:solidFill>
              </a:rPr>
              <a:t>Tanımı:</a:t>
            </a:r>
            <a:r>
              <a:rPr lang="en-US" sz="2800" b="1" dirty="0" smtClean="0">
                <a:solidFill>
                  <a:srgbClr val="FF0000"/>
                </a:solidFill>
              </a:rPr>
              <a:t> </a:t>
            </a:r>
          </a:p>
          <a:p>
            <a:pPr eaLnBrk="1" fontAlgn="auto" hangingPunct="1">
              <a:spcAft>
                <a:spcPts val="0"/>
              </a:spcAft>
              <a:buFont typeface="Arial" pitchFamily="34" charset="0"/>
              <a:buNone/>
              <a:defRPr/>
            </a:pPr>
            <a:r>
              <a:rPr lang="en-US" sz="2400" dirty="0" smtClean="0"/>
              <a:t>Parkinsonism</a:t>
            </a:r>
            <a:r>
              <a:rPr lang="tr-TR" sz="2400" dirty="0" smtClean="0"/>
              <a:t> kas hareketlerinde ortaya çıkan ilerleyici nörolojik bir bozukluktur. Klinik açıdan 4 temel belirtisi bulunmaktadır.</a:t>
            </a:r>
            <a:endParaRPr lang="en-US" sz="2400" dirty="0" smtClean="0"/>
          </a:p>
          <a:p>
            <a:pPr marL="514350" indent="-514350" eaLnBrk="1" fontAlgn="auto" hangingPunct="1">
              <a:spcAft>
                <a:spcPts val="0"/>
              </a:spcAft>
              <a:buFont typeface="+mj-lt"/>
              <a:buAutoNum type="arabicParenR"/>
              <a:defRPr/>
            </a:pPr>
            <a:r>
              <a:rPr lang="en-US" sz="2400" dirty="0" smtClean="0"/>
              <a:t> </a:t>
            </a:r>
            <a:r>
              <a:rPr lang="tr-TR" sz="2400" dirty="0" smtClean="0"/>
              <a:t>Dinlenme sırasında görülen </a:t>
            </a:r>
            <a:r>
              <a:rPr lang="en-US" sz="2400" dirty="0" smtClean="0"/>
              <a:t>tremor (</a:t>
            </a:r>
            <a:r>
              <a:rPr lang="tr-TR" sz="2400" dirty="0" smtClean="0"/>
              <a:t>istemli hareketler sırasında genellikle kaybolur</a:t>
            </a:r>
            <a:r>
              <a:rPr lang="en-US" sz="2400" dirty="0" smtClean="0"/>
              <a:t>)</a:t>
            </a:r>
          </a:p>
          <a:p>
            <a:pPr marL="514350" indent="-514350" eaLnBrk="1" fontAlgn="auto" hangingPunct="1">
              <a:spcAft>
                <a:spcPts val="0"/>
              </a:spcAft>
              <a:buFont typeface="+mj-lt"/>
              <a:buAutoNum type="arabicParenR"/>
              <a:defRPr/>
            </a:pPr>
            <a:r>
              <a:rPr lang="tr-TR" sz="2400" dirty="0" smtClean="0"/>
              <a:t>Kaslarda sertlik (</a:t>
            </a:r>
            <a:r>
              <a:rPr lang="en-US" sz="2400" dirty="0" smtClean="0"/>
              <a:t>muscular rigidity</a:t>
            </a:r>
            <a:r>
              <a:rPr lang="tr-TR" sz="2400" dirty="0" smtClean="0"/>
              <a:t>) </a:t>
            </a:r>
            <a:endParaRPr lang="en-US" sz="2400" dirty="0" smtClean="0"/>
          </a:p>
          <a:p>
            <a:pPr marL="514350" indent="-514350" eaLnBrk="1" fontAlgn="auto" hangingPunct="1">
              <a:spcAft>
                <a:spcPts val="0"/>
              </a:spcAft>
              <a:buFont typeface="+mj-lt"/>
              <a:buAutoNum type="arabicParenR"/>
              <a:defRPr/>
            </a:pPr>
            <a:r>
              <a:rPr lang="tr-TR" sz="2400" dirty="0" smtClean="0"/>
              <a:t>B</a:t>
            </a:r>
            <a:r>
              <a:rPr lang="en-US" sz="2400" dirty="0" smtClean="0"/>
              <a:t>rad</a:t>
            </a:r>
            <a:r>
              <a:rPr lang="tr-TR" sz="2400" dirty="0" smtClean="0"/>
              <a:t>i</a:t>
            </a:r>
            <a:r>
              <a:rPr lang="en-US" sz="2400" dirty="0" err="1" smtClean="0"/>
              <a:t>kine</a:t>
            </a:r>
            <a:r>
              <a:rPr lang="tr-TR" sz="2400" dirty="0" err="1" smtClean="0"/>
              <a:t>zi</a:t>
            </a:r>
            <a:r>
              <a:rPr lang="en-US" sz="2400" dirty="0" smtClean="0"/>
              <a:t> (</a:t>
            </a:r>
            <a:r>
              <a:rPr lang="tr-TR" sz="2400" dirty="0" smtClean="0"/>
              <a:t>hareket </a:t>
            </a:r>
            <a:r>
              <a:rPr lang="tr-TR" sz="2400" dirty="0" err="1" smtClean="0"/>
              <a:t>yavaşlılığı</a:t>
            </a:r>
            <a:r>
              <a:rPr lang="en-US" sz="2400" dirty="0" smtClean="0"/>
              <a:t>) </a:t>
            </a:r>
            <a:r>
              <a:rPr lang="tr-TR" sz="2400" dirty="0" smtClean="0"/>
              <a:t>ağır vakalarda </a:t>
            </a:r>
            <a:r>
              <a:rPr lang="en-US" sz="2400" dirty="0" err="1" smtClean="0"/>
              <a:t>akine</a:t>
            </a:r>
            <a:r>
              <a:rPr lang="tr-TR" sz="2400" dirty="0" err="1" smtClean="0"/>
              <a:t>zi</a:t>
            </a:r>
            <a:endParaRPr lang="en-US" sz="2400" dirty="0" smtClean="0"/>
          </a:p>
          <a:p>
            <a:pPr marL="514350" indent="-514350" eaLnBrk="1" fontAlgn="auto" hangingPunct="1">
              <a:spcAft>
                <a:spcPts val="0"/>
              </a:spcAft>
              <a:buFont typeface="+mj-lt"/>
              <a:buAutoNum type="arabicParenR"/>
              <a:defRPr/>
            </a:pPr>
            <a:r>
              <a:rPr lang="tr-TR" sz="2400" dirty="0"/>
              <a:t>D</a:t>
            </a:r>
            <a:r>
              <a:rPr lang="tr-TR" sz="2400" dirty="0" smtClean="0"/>
              <a:t>uruş ve yürüme bozuklukları</a:t>
            </a:r>
          </a:p>
          <a:p>
            <a:pPr marL="514350" indent="-514350" eaLnBrk="1" fontAlgn="auto" hangingPunct="1">
              <a:spcAft>
                <a:spcPts val="0"/>
              </a:spcAft>
              <a:buFont typeface="+mj-lt"/>
              <a:buAutoNum type="arabicParenR"/>
              <a:defRPr/>
            </a:pPr>
            <a:r>
              <a:rPr lang="tr-TR" sz="2400" dirty="0" smtClean="0"/>
              <a:t>İkincil belirtiler:</a:t>
            </a:r>
            <a:r>
              <a:rPr lang="en-US" sz="2400" dirty="0" smtClean="0"/>
              <a:t> mask</a:t>
            </a:r>
            <a:r>
              <a:rPr lang="tr-TR" sz="2400" dirty="0" smtClean="0"/>
              <a:t>e yüz</a:t>
            </a:r>
            <a:r>
              <a:rPr lang="en-US" sz="2400" dirty="0" smtClean="0"/>
              <a:t>, </a:t>
            </a:r>
            <a:r>
              <a:rPr lang="tr-TR" sz="2400" dirty="0" smtClean="0"/>
              <a:t>konuşmada zorluk</a:t>
            </a:r>
            <a:r>
              <a:rPr lang="en-US" sz="2400" dirty="0" smtClean="0"/>
              <a:t>, </a:t>
            </a:r>
            <a:r>
              <a:rPr lang="tr-TR" sz="2400" dirty="0" err="1" smtClean="0"/>
              <a:t>mental</a:t>
            </a:r>
            <a:r>
              <a:rPr lang="tr-TR" sz="2400" dirty="0" smtClean="0"/>
              <a:t> algının yavaşlaması ve </a:t>
            </a:r>
            <a:r>
              <a:rPr lang="tr-TR" sz="2400" dirty="0" err="1" smtClean="0"/>
              <a:t>demans</a:t>
            </a:r>
            <a:r>
              <a:rPr lang="en-US" sz="2400" dirty="0" smtClean="0"/>
              <a:t>.</a:t>
            </a:r>
            <a:endParaRPr lang="en-US" sz="24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5544" name="Picture 8" descr="Sir_William_Richard_Gowers_Parkinson_Disease_sketch_1886"/>
          <p:cNvPicPr>
            <a:picLocks noChangeAspect="1" noChangeArrowheads="1"/>
          </p:cNvPicPr>
          <p:nvPr/>
        </p:nvPicPr>
        <p:blipFill>
          <a:blip r:embed="rId2" cstate="print"/>
          <a:srcRect/>
          <a:stretch>
            <a:fillRect/>
          </a:stretch>
        </p:blipFill>
        <p:spPr bwMode="auto">
          <a:xfrm>
            <a:off x="4419600" y="1600200"/>
            <a:ext cx="3200400" cy="4495800"/>
          </a:xfrm>
          <a:prstGeom prst="rect">
            <a:avLst/>
          </a:prstGeom>
          <a:noFill/>
        </p:spPr>
      </p:pic>
      <p:pic>
        <p:nvPicPr>
          <p:cNvPr id="65546" name="Picture 10" descr="nakamura01_slide02"/>
          <p:cNvPicPr>
            <a:picLocks noChangeAspect="1" noChangeArrowheads="1"/>
          </p:cNvPicPr>
          <p:nvPr/>
        </p:nvPicPr>
        <p:blipFill>
          <a:blip r:embed="rId3" cstate="print"/>
          <a:srcRect/>
          <a:stretch>
            <a:fillRect/>
          </a:stretch>
        </p:blipFill>
        <p:spPr bwMode="auto">
          <a:xfrm>
            <a:off x="228600" y="1600200"/>
            <a:ext cx="4114800" cy="4514850"/>
          </a:xfrm>
          <a:prstGeom prst="rect">
            <a:avLst/>
          </a:prstGeom>
          <a:noFill/>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3238</TotalTime>
  <Words>1703</Words>
  <Application>Microsoft Office PowerPoint</Application>
  <PresentationFormat>Ekran Gösterisi (4:3)</PresentationFormat>
  <Paragraphs>254</Paragraphs>
  <Slides>37</Slides>
  <Notes>24</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37</vt:i4>
      </vt:variant>
    </vt:vector>
  </HeadingPairs>
  <TitlesOfParts>
    <vt:vector size="43" baseType="lpstr">
      <vt:lpstr>Arial</vt:lpstr>
      <vt:lpstr>Calibri</vt:lpstr>
      <vt:lpstr>Times</vt:lpstr>
      <vt:lpstr>Times New Roman</vt:lpstr>
      <vt:lpstr>Wingdings</vt:lpstr>
      <vt:lpstr>Office Theme</vt:lpstr>
      <vt:lpstr>Parkinson hastalığı ve tedavisinde kullanılan ilaçlar</vt:lpstr>
      <vt:lpstr>PowerPoint Sunusu</vt:lpstr>
      <vt:lpstr>PowerPoint Sunusu</vt:lpstr>
      <vt:lpstr>PowerPoint Sunusu</vt:lpstr>
      <vt:lpstr>PowerPoint Sunusu</vt:lpstr>
      <vt:lpstr>PATOGENEZİ</vt:lpstr>
      <vt:lpstr>İlaçların neden olduğu  Parkinsonism:</vt:lpstr>
      <vt:lpstr>Parkinson hastalığı</vt:lpstr>
      <vt:lpstr>PowerPoint Sunusu</vt:lpstr>
      <vt:lpstr>PowerPoint Sunusu</vt:lpstr>
      <vt:lpstr>Parkinson tedavisinde kullanılan ilaçlar:</vt:lpstr>
      <vt:lpstr>Parkinson tedavisinde kullanılan ilaçların sınıflandırılması</vt:lpstr>
      <vt:lpstr>Parkinson tedavisinde kullanılan ilaçların sınıflandırılması</vt:lpstr>
      <vt:lpstr>PowerPoint Sunusu</vt:lpstr>
      <vt:lpstr>LEVODOPA (L-DOPA)</vt:lpstr>
      <vt:lpstr> L-DOPA Metabolisması</vt:lpstr>
      <vt:lpstr>LEVODOPA</vt:lpstr>
      <vt:lpstr>PowerPoint Sunusu</vt:lpstr>
      <vt:lpstr> Levodopa </vt:lpstr>
      <vt:lpstr>PERİFERAL  DEKARBOKSİLAZ  İNHİBİTÖRLERİ</vt:lpstr>
      <vt:lpstr>PERİFERAL  DEKARBOKSİLAZ  İNHİBİTÖRLERİ</vt:lpstr>
      <vt:lpstr>Monoamin oksidaz inhibitörleri </vt:lpstr>
      <vt:lpstr>Monoamin oksidaz inhibitörleri </vt:lpstr>
      <vt:lpstr>  Monoamin oksidaz inhibitörleri </vt:lpstr>
      <vt:lpstr> Kateşol O metil transferaz inhibitörleri (COMT)  </vt:lpstr>
      <vt:lpstr>COMT inhibitörleri</vt:lpstr>
      <vt:lpstr>Dopamin reseptör agonistleri  </vt:lpstr>
      <vt:lpstr>Dopamin reseptör agonistleri  </vt:lpstr>
      <vt:lpstr>Dopamin reseptör agonistleri </vt:lpstr>
      <vt:lpstr>Dopamin reseptor agonistleri</vt:lpstr>
      <vt:lpstr>Dopamin reseptor agonistleri  </vt:lpstr>
      <vt:lpstr>Dopamin receptor agonistleri </vt:lpstr>
      <vt:lpstr>Amantadin</vt:lpstr>
      <vt:lpstr>Amantadin </vt:lpstr>
      <vt:lpstr>Santral Antikolinerjikler</vt:lpstr>
      <vt:lpstr>PowerPoint Sunusu</vt:lpstr>
      <vt:lpstr>PowerPoint Sunusu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Parkinsonism</dc:title>
  <dc:creator>saad</dc:creator>
  <cp:lastModifiedBy>Reviewer</cp:lastModifiedBy>
  <cp:revision>304</cp:revision>
  <dcterms:created xsi:type="dcterms:W3CDTF">2006-08-16T00:00:00Z</dcterms:created>
  <dcterms:modified xsi:type="dcterms:W3CDTF">2019-01-16T07:35:29Z</dcterms:modified>
</cp:coreProperties>
</file>