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84"/>
  </p:normalViewPr>
  <p:slideViewPr>
    <p:cSldViewPr snapToGrid="0" snapToObjects="1">
      <p:cViewPr varScale="1">
        <p:scale>
          <a:sx n="90" d="100"/>
          <a:sy n="90" d="100"/>
        </p:scale>
        <p:origin x="23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CC595D-E7E0-B942-8584-2B2E142A4B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Doğa bilimleri-sosyal bilimler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8301B0C-3C65-4946-8A40-0391663326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8341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1FFAB3-2D95-7344-8C53-BE777DB42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33E452-BD08-484F-9990-48D02F22B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1C07CC-6894-934D-AC36-86A80A3B2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DAADEB-E37F-F24E-8E7D-45ABE22A3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 iki alt alana ayrılmaktadır.</a:t>
            </a:r>
          </a:p>
          <a:p>
            <a:endParaRPr lang="tr-TR" dirty="0"/>
          </a:p>
          <a:p>
            <a:r>
              <a:rPr lang="tr-TR" dirty="0"/>
              <a:t> Doğa bilimleri (Fizik, Biyoloji, Kimya, Astronomi …)</a:t>
            </a:r>
          </a:p>
          <a:p>
            <a:r>
              <a:rPr lang="tr-TR" dirty="0"/>
              <a:t>Sosyal/Beşeri Bilimler (Sosyoloji, Psikoloji, </a:t>
            </a:r>
            <a:r>
              <a:rPr lang="tr-TR" dirty="0" err="1"/>
              <a:t>Lingusitik</a:t>
            </a:r>
            <a:r>
              <a:rPr lang="tr-T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60022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AE2AA5-E0F9-6D4F-93A1-F08B616D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9F7598-B0B0-0841-BFC3-D1ACDF564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Doğa bilimleri konumları ve uygulamalı alanlarıyla gündelik yaşama etkileri çok daha net olması ve ön plana çıkarılması sebebiyle bilim algısını belirleyici durumdandır.</a:t>
            </a:r>
          </a:p>
          <a:p>
            <a:r>
              <a:rPr lang="tr-TR" dirty="0"/>
              <a:t>Sosyal bilimler ise, sözel ve yorumsal olarak çalıştığı için kimi insanlar tarafından bilim olarak algılanmamaktadır.</a:t>
            </a:r>
          </a:p>
        </p:txBody>
      </p:sp>
    </p:spTree>
    <p:extLst>
      <p:ext uri="{BB962C8B-B14F-4D97-AF65-F5344CB8AC3E}">
        <p14:creationId xmlns:p14="http://schemas.microsoft.com/office/powerpoint/2010/main" val="242598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4B20DC-0440-D14A-B89E-FEA36719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EA1D6F-81FF-BE4C-86CF-41F88DF17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Doğa bilimleri yapılan işlemleri çoğunlukla matematiksel olarak aktarmakta, kanıtlamakta ve uygulamaktadır. Bu durum da doğa bilimlerinin ortaya koyduğu bilginin tartışmasız ve kesin olduğu algısına sebep olmaktadır.</a:t>
            </a:r>
          </a:p>
          <a:p>
            <a:endParaRPr lang="tr-TR" dirty="0"/>
          </a:p>
          <a:p>
            <a:r>
              <a:rPr lang="tr-TR" dirty="0"/>
              <a:t>Oysa bilim insanları ortaya koydukları görüşlerin </a:t>
            </a:r>
            <a:r>
              <a:rPr lang="tr-TR" dirty="0" err="1"/>
              <a:t>değişebilirliği</a:t>
            </a:r>
            <a:r>
              <a:rPr lang="tr-TR" dirty="0"/>
              <a:t>, </a:t>
            </a:r>
            <a:r>
              <a:rPr lang="tr-TR" dirty="0" err="1"/>
              <a:t>yanlışlana</a:t>
            </a:r>
            <a:r>
              <a:rPr lang="tr-TR" dirty="0"/>
              <a:t> bilirliğini defalarca dile getirirler.</a:t>
            </a:r>
          </a:p>
        </p:txBody>
      </p:sp>
    </p:spTree>
    <p:extLst>
      <p:ext uri="{BB962C8B-B14F-4D97-AF65-F5344CB8AC3E}">
        <p14:creationId xmlns:p14="http://schemas.microsoft.com/office/powerpoint/2010/main" val="3398425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B66230-B0BC-BD43-8748-63809F9B0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A047A9-0772-304A-A51F-45797887B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Sosyal bilimler alanında yapılan çalışmalar artık çoğunluğu büyük şehirlerde yaşayan insan toplumlarının daha iyi organize olmasını, sistemin işlemesini, çatışma durumunun ortadan kaldırılmasını sağlamaktadır.</a:t>
            </a:r>
          </a:p>
          <a:p>
            <a:pPr marL="0" indent="0">
              <a:buNone/>
            </a:pPr>
            <a:r>
              <a:rPr lang="tr-TR" dirty="0"/>
              <a:t>Diğer taraftan, yukarıda söylenilenlerin tersi için de kullanılması mümkündür.</a:t>
            </a:r>
          </a:p>
        </p:txBody>
      </p:sp>
    </p:spTree>
    <p:extLst>
      <p:ext uri="{BB962C8B-B14F-4D97-AF65-F5344CB8AC3E}">
        <p14:creationId xmlns:p14="http://schemas.microsoft.com/office/powerpoint/2010/main" val="2518204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8BB2EE-3F3E-5946-A89D-27A576AEE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B32F87-B089-A846-ADFB-1040A6ECF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 bilgiye ulaşma, onun insan yararına dönüştürülmesi gibi bir amaçla ifade edilse de, politik olarak kullanılan bir aygıt olarak da karşımıza çıkmaktadır.</a:t>
            </a:r>
          </a:p>
          <a:p>
            <a:endParaRPr lang="tr-TR" dirty="0"/>
          </a:p>
          <a:p>
            <a:r>
              <a:rPr lang="tr-TR" dirty="0"/>
              <a:t>Bilimin nesnel ve doğru olduğu ön kabulü üzerinden insanları ikna gücü en büyük avantajıdır.</a:t>
            </a:r>
          </a:p>
        </p:txBody>
      </p:sp>
    </p:spTree>
    <p:extLst>
      <p:ext uri="{BB962C8B-B14F-4D97-AF65-F5344CB8AC3E}">
        <p14:creationId xmlns:p14="http://schemas.microsoft.com/office/powerpoint/2010/main" val="3011959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32374-B1E7-B641-9E13-FE5380BE3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234063-C2D7-C540-91C1-A68BCA787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yüzden insanlığın yakın tarihi bilimin araç olarak kullanıldığı pek çok manipülasyona sahne olmuştur.</a:t>
            </a:r>
          </a:p>
          <a:p>
            <a:endParaRPr lang="tr-TR" dirty="0"/>
          </a:p>
          <a:p>
            <a:r>
              <a:rPr lang="tr-TR" dirty="0"/>
              <a:t>Siyasal eşitsizliklerin meşrulaştırılması yine «bilimsel veri» olarak gösterilen ideolojik görüşlerle sağlanmıştır.</a:t>
            </a:r>
          </a:p>
        </p:txBody>
      </p:sp>
    </p:spTree>
    <p:extLst>
      <p:ext uri="{BB962C8B-B14F-4D97-AF65-F5344CB8AC3E}">
        <p14:creationId xmlns:p14="http://schemas.microsoft.com/office/powerpoint/2010/main" val="443652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5304D3-B679-F341-B6EA-85CB5DF04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36D339-ECF0-0E43-938A-BD10381A9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durumlarda bilim güdümlü bir aygıt olarak sonucu istenilen argümanları ortaya çıkarmıştır.</a:t>
            </a:r>
          </a:p>
          <a:p>
            <a:r>
              <a:rPr lang="tr-TR" dirty="0"/>
              <a:t>Tüketim kültüründe de bu durum kullanılmıştır.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5644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2E4E997-8672-4FFD-B8EC-9932A8E471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FE6BA9E6-1D9E-4D30-B528-D49FA1342E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330C03E9-BA34-E149-AB1F-9196B755A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4459286" cy="1478570"/>
          </a:xfrm>
        </p:spPr>
        <p:txBody>
          <a:bodyPr>
            <a:normAutofit/>
          </a:bodyPr>
          <a:lstStyle/>
          <a:p>
            <a:endParaRPr lang="tr-TR" sz="320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62207B-3F12-AB40-9F54-0A11BDFA0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4459287" cy="3965046"/>
          </a:xfrm>
        </p:spPr>
        <p:txBody>
          <a:bodyPr>
            <a:normAutofit/>
          </a:bodyPr>
          <a:lstStyle/>
          <a:p>
            <a:r>
              <a:rPr lang="tr-TR" sz="2000" dirty="0"/>
              <a:t>Sigara reklamlarında sağlık personellerinin kullanılması bir dönem çok yaygındı. Bu bilimin tam olarak bir manipülasyonudur.</a:t>
            </a:r>
          </a:p>
          <a:p>
            <a:endParaRPr lang="tr-TR" sz="2000" dirty="0"/>
          </a:p>
          <a:p>
            <a:r>
              <a:rPr lang="tr-TR" sz="2000" dirty="0"/>
              <a:t>(Yandaki reklam: Sizin dişçiniz olarak, </a:t>
            </a:r>
            <a:r>
              <a:rPr lang="tr-TR" sz="2000" dirty="0" err="1"/>
              <a:t>Viceroys</a:t>
            </a:r>
            <a:r>
              <a:rPr lang="tr-TR" sz="2000" dirty="0"/>
              <a:t> tavsiye ediyorum)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E32C9C4B-BD7F-7A4F-ACC6-7698E37A3A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370421"/>
            <a:ext cx="5456279" cy="409220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453E4DEE-E996-40F8-8635-0FF43D7348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4" name="Rectangle 5">
              <a:extLst>
                <a:ext uri="{FF2B5EF4-FFF2-40B4-BE49-F238E27FC236}">
                  <a16:creationId xmlns:a16="http://schemas.microsoft.com/office/drawing/2014/main" id="{08BD1D3E-43CE-49EB-A424-0738950C64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E9182037-E3FA-489A-95D5-29E4248420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8864E76-AD7F-4BEE-B3F6-A78FA42AEF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8AD071B3-046D-4479-91FE-01E9AD7C8A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91D776F5-E902-4A4D-A75D-A46E063C9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EBED8F24-A998-4952-AB68-E2074F074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74D7A646-8CDC-49B3-9C44-3EF38DB426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D4E99D14-E4F4-419B-9AAF-8D1CEAB28A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377E106C-5445-4A52-9F7E-DA17387442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752BFE96-D378-4BAE-A64B-F851A34C4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B88FFB19-5A5E-4078-B467-9D4ABD21BD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Line 16">
              <a:extLst>
                <a:ext uri="{FF2B5EF4-FFF2-40B4-BE49-F238E27FC236}">
                  <a16:creationId xmlns:a16="http://schemas.microsoft.com/office/drawing/2014/main" id="{11042975-3D19-4728-BCDA-D3F5CD633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A28972BD-D2E1-4DCA-A907-2E3B6F6066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1C806824-5C2D-4747-B038-69EE4074B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3B33F710-16D7-4F48-BFCA-66C9CA23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6C8C8ED4-90FA-4E97-AAF0-D5D51E6A93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Rectangle 21">
              <a:extLst>
                <a:ext uri="{FF2B5EF4-FFF2-40B4-BE49-F238E27FC236}">
                  <a16:creationId xmlns:a16="http://schemas.microsoft.com/office/drawing/2014/main" id="{6C5EB9C1-B25F-4172-8A96-5950ECC828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097E6E8A-9373-4655-882B-21715CCE97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EB8CC766-1206-4372-ACAF-8230AF4D54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1C8E2511-2489-47B2-9C19-C410910DD9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D7820196-0A47-47EF-832C-A688E897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6">
              <a:extLst>
                <a:ext uri="{FF2B5EF4-FFF2-40B4-BE49-F238E27FC236}">
                  <a16:creationId xmlns:a16="http://schemas.microsoft.com/office/drawing/2014/main" id="{4982E0BF-34AE-48A3-AD6B-E0F3CD05DB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CD34643B-9DF2-4310-8868-48252C339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8">
              <a:extLst>
                <a:ext uri="{FF2B5EF4-FFF2-40B4-BE49-F238E27FC236}">
                  <a16:creationId xmlns:a16="http://schemas.microsoft.com/office/drawing/2014/main" id="{4E020C4E-AF64-44A8-B830-779541D8D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9">
              <a:extLst>
                <a:ext uri="{FF2B5EF4-FFF2-40B4-BE49-F238E27FC236}">
                  <a16:creationId xmlns:a16="http://schemas.microsoft.com/office/drawing/2014/main" id="{D97BC3D3-B1B3-4825-9169-BBEF1DBCF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0">
              <a:extLst>
                <a:ext uri="{FF2B5EF4-FFF2-40B4-BE49-F238E27FC236}">
                  <a16:creationId xmlns:a16="http://schemas.microsoft.com/office/drawing/2014/main" id="{A750DC4F-1DAF-470E-98C6-6C68DEB93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2F99594A-5BBD-4E10-A818-8BE52B7D9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</p:spTree>
    <p:extLst>
      <p:ext uri="{BB962C8B-B14F-4D97-AF65-F5344CB8AC3E}">
        <p14:creationId xmlns:p14="http://schemas.microsoft.com/office/powerpoint/2010/main" val="3283132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271</Words>
  <Application>Microsoft Macintosh PowerPoint</Application>
  <PresentationFormat>Geniş ekran</PresentationFormat>
  <Paragraphs>23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Tw Cen MT</vt:lpstr>
      <vt:lpstr>Devre</vt:lpstr>
      <vt:lpstr>Doğa bilimleri-sosyal bilimler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Doğa bilimleri-sosyal bilimler</dc:title>
  <dc:creator>Zehra Münüsoğlu</dc:creator>
  <cp:lastModifiedBy>Zehra Münüsoğlu</cp:lastModifiedBy>
  <cp:revision>3</cp:revision>
  <dcterms:created xsi:type="dcterms:W3CDTF">2020-07-22T07:42:38Z</dcterms:created>
  <dcterms:modified xsi:type="dcterms:W3CDTF">2020-07-22T08:07:50Z</dcterms:modified>
</cp:coreProperties>
</file>