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606" r:id="rId2"/>
    <p:sldId id="256" r:id="rId3"/>
    <p:sldId id="259" r:id="rId4"/>
    <p:sldId id="324" r:id="rId5"/>
    <p:sldId id="421" r:id="rId6"/>
    <p:sldId id="278" r:id="rId7"/>
    <p:sldId id="329" r:id="rId8"/>
    <p:sldId id="279" r:id="rId9"/>
    <p:sldId id="304" r:id="rId10"/>
    <p:sldId id="321" r:id="rId11"/>
    <p:sldId id="310" r:id="rId12"/>
    <p:sldId id="311" r:id="rId13"/>
    <p:sldId id="281" r:id="rId14"/>
    <p:sldId id="423" r:id="rId15"/>
    <p:sldId id="285" r:id="rId16"/>
    <p:sldId id="293" r:id="rId17"/>
    <p:sldId id="286" r:id="rId18"/>
    <p:sldId id="419" r:id="rId19"/>
    <p:sldId id="428" r:id="rId20"/>
    <p:sldId id="429" r:id="rId21"/>
    <p:sldId id="312" r:id="rId22"/>
    <p:sldId id="313" r:id="rId23"/>
    <p:sldId id="430" r:id="rId24"/>
    <p:sldId id="431" r:id="rId25"/>
    <p:sldId id="316" r:id="rId26"/>
    <p:sldId id="432" r:id="rId27"/>
    <p:sldId id="433" r:id="rId28"/>
    <p:sldId id="262" r:id="rId29"/>
    <p:sldId id="434" r:id="rId30"/>
    <p:sldId id="437" r:id="rId31"/>
    <p:sldId id="439" r:id="rId32"/>
    <p:sldId id="283" r:id="rId33"/>
    <p:sldId id="440" r:id="rId34"/>
    <p:sldId id="441" r:id="rId35"/>
    <p:sldId id="284" r:id="rId36"/>
    <p:sldId id="442" r:id="rId37"/>
    <p:sldId id="446" r:id="rId38"/>
    <p:sldId id="447" r:id="rId39"/>
    <p:sldId id="448" r:id="rId40"/>
    <p:sldId id="450" r:id="rId41"/>
    <p:sldId id="451" r:id="rId42"/>
    <p:sldId id="607" r:id="rId43"/>
    <p:sldId id="609" r:id="rId44"/>
    <p:sldId id="260" r:id="rId45"/>
    <p:sldId id="261" r:id="rId46"/>
    <p:sldId id="610" r:id="rId47"/>
    <p:sldId id="263" r:id="rId48"/>
    <p:sldId id="608" r:id="rId49"/>
    <p:sldId id="257" r:id="rId50"/>
    <p:sldId id="612" r:id="rId51"/>
    <p:sldId id="613"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p:restoredTop sz="92912"/>
  </p:normalViewPr>
  <p:slideViewPr>
    <p:cSldViewPr snapToGrid="0" snapToObjects="1">
      <p:cViewPr varScale="1">
        <p:scale>
          <a:sx n="105" d="100"/>
          <a:sy n="105" d="100"/>
        </p:scale>
        <p:origin x="17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6672C-4994-CF4D-827A-78D50F82BB4A}"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8DE3510A-4AF7-3846-8A31-D2034C1812B5}">
      <dgm:prSet phldrT="[Text]" custT="1"/>
      <dgm:spPr/>
      <dgm:t>
        <a:bodyPr/>
        <a:lstStyle/>
        <a:p>
          <a:r>
            <a:rPr lang="en-US" sz="3200" b="1" dirty="0" err="1">
              <a:latin typeface="Times New Roman"/>
              <a:cs typeface="Times New Roman"/>
            </a:rPr>
            <a:t>Direkt</a:t>
          </a:r>
          <a:r>
            <a:rPr lang="en-US" sz="3200" b="1" dirty="0">
              <a:latin typeface="Times New Roman"/>
              <a:cs typeface="Times New Roman"/>
            </a:rPr>
            <a:t> </a:t>
          </a:r>
        </a:p>
      </dgm:t>
    </dgm:pt>
    <dgm:pt modelId="{55EA3D31-060C-7D41-9A61-67418A10F102}" type="parTrans" cxnId="{7F9A960B-68BD-CE45-969F-31AC53FF07E6}">
      <dgm:prSet/>
      <dgm:spPr/>
      <dgm:t>
        <a:bodyPr/>
        <a:lstStyle/>
        <a:p>
          <a:endParaRPr lang="en-US" sz="2800">
            <a:latin typeface="Times New Roman"/>
            <a:cs typeface="Times New Roman"/>
          </a:endParaRPr>
        </a:p>
      </dgm:t>
    </dgm:pt>
    <dgm:pt modelId="{855250B3-A59F-904E-A0CD-58F4238B50E0}" type="sibTrans" cxnId="{7F9A960B-68BD-CE45-969F-31AC53FF07E6}">
      <dgm:prSet/>
      <dgm:spPr/>
      <dgm:t>
        <a:bodyPr/>
        <a:lstStyle/>
        <a:p>
          <a:endParaRPr lang="en-US" sz="2800">
            <a:latin typeface="Times New Roman"/>
            <a:cs typeface="Times New Roman"/>
          </a:endParaRPr>
        </a:p>
      </dgm:t>
    </dgm:pt>
    <dgm:pt modelId="{E5237D96-87D0-8846-8EE6-E1C3EF203D1D}">
      <dgm:prSet phldrT="[Text]" custT="1"/>
      <dgm:spPr/>
      <dgm:t>
        <a:bodyPr/>
        <a:lstStyle/>
        <a:p>
          <a:r>
            <a:rPr lang="en-US" sz="2800" dirty="0" err="1">
              <a:latin typeface="Times New Roman"/>
              <a:cs typeface="Times New Roman"/>
            </a:rPr>
            <a:t>FAdV</a:t>
          </a:r>
          <a:r>
            <a:rPr lang="en-US" sz="2800" dirty="0">
              <a:latin typeface="Times New Roman"/>
              <a:cs typeface="Times New Roman"/>
            </a:rPr>
            <a:t> </a:t>
          </a:r>
          <a:r>
            <a:rPr lang="en-US" sz="2800" dirty="0" err="1">
              <a:latin typeface="Times New Roman"/>
              <a:cs typeface="Times New Roman"/>
            </a:rPr>
            <a:t>saptanması</a:t>
          </a:r>
          <a:endParaRPr lang="en-US" sz="2800" dirty="0">
            <a:latin typeface="Times New Roman"/>
            <a:cs typeface="Times New Roman"/>
          </a:endParaRPr>
        </a:p>
        <a:p>
          <a:r>
            <a:rPr lang="en-US" sz="2800" dirty="0">
              <a:latin typeface="Times New Roman"/>
              <a:cs typeface="Times New Roman"/>
            </a:rPr>
            <a:t>PCR, FAT, EM, </a:t>
          </a:r>
          <a:r>
            <a:rPr lang="en-US" sz="2800" dirty="0" err="1">
              <a:latin typeface="Times New Roman"/>
              <a:cs typeface="Times New Roman"/>
            </a:rPr>
            <a:t>Histopatoloji</a:t>
          </a:r>
          <a:endParaRPr lang="en-US" sz="2800" dirty="0">
            <a:latin typeface="Times New Roman"/>
            <a:cs typeface="Times New Roman"/>
          </a:endParaRPr>
        </a:p>
      </dgm:t>
    </dgm:pt>
    <dgm:pt modelId="{9E5E80EE-CF2C-1D48-88DE-190673CE9ED1}" type="parTrans" cxnId="{F8714CFD-0D20-B44E-90DF-B6BE1502CE3D}">
      <dgm:prSet/>
      <dgm:spPr/>
      <dgm:t>
        <a:bodyPr/>
        <a:lstStyle/>
        <a:p>
          <a:endParaRPr lang="en-US" sz="2800">
            <a:latin typeface="Times New Roman"/>
            <a:cs typeface="Times New Roman"/>
          </a:endParaRPr>
        </a:p>
      </dgm:t>
    </dgm:pt>
    <dgm:pt modelId="{45212F11-E18A-4A42-A36A-9070C444D48C}" type="sibTrans" cxnId="{F8714CFD-0D20-B44E-90DF-B6BE1502CE3D}">
      <dgm:prSet/>
      <dgm:spPr/>
      <dgm:t>
        <a:bodyPr/>
        <a:lstStyle/>
        <a:p>
          <a:endParaRPr lang="en-US" sz="2800">
            <a:latin typeface="Times New Roman"/>
            <a:cs typeface="Times New Roman"/>
          </a:endParaRPr>
        </a:p>
      </dgm:t>
    </dgm:pt>
    <dgm:pt modelId="{837BA34F-8FBA-184C-8EAC-B58F592C5BC8}">
      <dgm:prSet phldrT="[Text]" custT="1"/>
      <dgm:spPr/>
      <dgm:t>
        <a:bodyPr/>
        <a:lstStyle/>
        <a:p>
          <a:r>
            <a:rPr lang="en-US" sz="2800" dirty="0" err="1">
              <a:latin typeface="Times New Roman"/>
              <a:cs typeface="Times New Roman"/>
            </a:rPr>
            <a:t>İzolasyon</a:t>
          </a:r>
          <a:r>
            <a:rPr lang="en-US" sz="2800" dirty="0">
              <a:latin typeface="Times New Roman"/>
              <a:cs typeface="Times New Roman"/>
            </a:rPr>
            <a:t> </a:t>
          </a:r>
          <a:r>
            <a:rPr lang="en-US" sz="2800" dirty="0" err="1">
              <a:latin typeface="Times New Roman"/>
              <a:cs typeface="Times New Roman"/>
            </a:rPr>
            <a:t>ve</a:t>
          </a:r>
          <a:r>
            <a:rPr lang="en-US" sz="2800" dirty="0">
              <a:latin typeface="Times New Roman"/>
              <a:cs typeface="Times New Roman"/>
            </a:rPr>
            <a:t> </a:t>
          </a:r>
          <a:r>
            <a:rPr lang="en-US" sz="2800" dirty="0" err="1">
              <a:latin typeface="Times New Roman"/>
              <a:cs typeface="Times New Roman"/>
            </a:rPr>
            <a:t>identifikasyon</a:t>
          </a:r>
          <a:endParaRPr lang="en-US" sz="2800" dirty="0">
            <a:latin typeface="Times New Roman"/>
            <a:cs typeface="Times New Roman"/>
          </a:endParaRPr>
        </a:p>
        <a:p>
          <a:r>
            <a:rPr lang="en-US" sz="2800" dirty="0">
              <a:latin typeface="Times New Roman"/>
              <a:cs typeface="Times New Roman"/>
            </a:rPr>
            <a:t>DK, ETY</a:t>
          </a:r>
        </a:p>
      </dgm:t>
    </dgm:pt>
    <dgm:pt modelId="{65544D92-A7CD-1A43-8BBC-707F7B2E11F3}" type="parTrans" cxnId="{707A3E28-F3CF-1F47-9AC1-4809ECEB47AD}">
      <dgm:prSet/>
      <dgm:spPr/>
      <dgm:t>
        <a:bodyPr/>
        <a:lstStyle/>
        <a:p>
          <a:endParaRPr lang="en-US" sz="2800">
            <a:latin typeface="Times New Roman"/>
            <a:cs typeface="Times New Roman"/>
          </a:endParaRPr>
        </a:p>
      </dgm:t>
    </dgm:pt>
    <dgm:pt modelId="{1197E33F-E1A4-8046-BAFB-208D30E8A05A}" type="sibTrans" cxnId="{707A3E28-F3CF-1F47-9AC1-4809ECEB47AD}">
      <dgm:prSet/>
      <dgm:spPr/>
      <dgm:t>
        <a:bodyPr/>
        <a:lstStyle/>
        <a:p>
          <a:endParaRPr lang="en-US" sz="2800">
            <a:latin typeface="Times New Roman"/>
            <a:cs typeface="Times New Roman"/>
          </a:endParaRPr>
        </a:p>
      </dgm:t>
    </dgm:pt>
    <dgm:pt modelId="{250EE95E-9D98-9249-A18A-69BC88AADE08}">
      <dgm:prSet phldrT="[Text]" custT="1"/>
      <dgm:spPr/>
      <dgm:t>
        <a:bodyPr/>
        <a:lstStyle/>
        <a:p>
          <a:r>
            <a:rPr lang="en-US" sz="3200" b="1" dirty="0" err="1">
              <a:latin typeface="Times New Roman"/>
              <a:cs typeface="Times New Roman"/>
            </a:rPr>
            <a:t>İndirekt</a:t>
          </a:r>
          <a:endParaRPr lang="en-US" sz="3200" b="1" dirty="0">
            <a:latin typeface="Times New Roman"/>
            <a:cs typeface="Times New Roman"/>
          </a:endParaRPr>
        </a:p>
      </dgm:t>
    </dgm:pt>
    <dgm:pt modelId="{CCD76FBD-3741-DF4A-870E-DFFC1D759372}" type="parTrans" cxnId="{153D4C36-ACCF-6149-A01A-6A031B067DFB}">
      <dgm:prSet/>
      <dgm:spPr/>
      <dgm:t>
        <a:bodyPr/>
        <a:lstStyle/>
        <a:p>
          <a:endParaRPr lang="en-US" sz="2800">
            <a:latin typeface="Times New Roman"/>
            <a:cs typeface="Times New Roman"/>
          </a:endParaRPr>
        </a:p>
      </dgm:t>
    </dgm:pt>
    <dgm:pt modelId="{7DD2E188-1228-8A4C-B177-F0D9571E1447}" type="sibTrans" cxnId="{153D4C36-ACCF-6149-A01A-6A031B067DFB}">
      <dgm:prSet/>
      <dgm:spPr/>
      <dgm:t>
        <a:bodyPr/>
        <a:lstStyle/>
        <a:p>
          <a:endParaRPr lang="en-US" sz="2800">
            <a:latin typeface="Times New Roman"/>
            <a:cs typeface="Times New Roman"/>
          </a:endParaRPr>
        </a:p>
      </dgm:t>
    </dgm:pt>
    <dgm:pt modelId="{F79D522D-D408-984D-B348-519AA958C5D2}">
      <dgm:prSet phldrT="[Text]" custT="1"/>
      <dgm:spPr/>
      <dgm:t>
        <a:bodyPr/>
        <a:lstStyle/>
        <a:p>
          <a:r>
            <a:rPr lang="en-US" sz="2800" dirty="0" err="1">
              <a:latin typeface="Times New Roman"/>
              <a:cs typeface="Times New Roman"/>
            </a:rPr>
            <a:t>Antikorların</a:t>
          </a:r>
          <a:r>
            <a:rPr lang="en-US" sz="2800" dirty="0">
              <a:latin typeface="Times New Roman"/>
              <a:cs typeface="Times New Roman"/>
            </a:rPr>
            <a:t> </a:t>
          </a:r>
          <a:r>
            <a:rPr lang="en-US" sz="2800" dirty="0" err="1">
              <a:latin typeface="Times New Roman"/>
              <a:cs typeface="Times New Roman"/>
            </a:rPr>
            <a:t>saptanması</a:t>
          </a:r>
          <a:endParaRPr lang="en-US" sz="2800" dirty="0">
            <a:latin typeface="Times New Roman"/>
            <a:cs typeface="Times New Roman"/>
          </a:endParaRPr>
        </a:p>
        <a:p>
          <a:r>
            <a:rPr lang="en-US" sz="2800" dirty="0">
              <a:latin typeface="Times New Roman"/>
              <a:cs typeface="Times New Roman"/>
            </a:rPr>
            <a:t>ELISA, AGP, NT, IFAT</a:t>
          </a:r>
        </a:p>
      </dgm:t>
    </dgm:pt>
    <dgm:pt modelId="{94140133-D9EF-A648-B871-9BAA455B4891}" type="parTrans" cxnId="{EE5424F7-33A9-B640-846F-8692A8888374}">
      <dgm:prSet/>
      <dgm:spPr/>
      <dgm:t>
        <a:bodyPr/>
        <a:lstStyle/>
        <a:p>
          <a:endParaRPr lang="en-US" sz="2800">
            <a:latin typeface="Times New Roman"/>
            <a:cs typeface="Times New Roman"/>
          </a:endParaRPr>
        </a:p>
      </dgm:t>
    </dgm:pt>
    <dgm:pt modelId="{54E1D7EE-6992-CD46-93BF-DEEB1AF21E40}" type="sibTrans" cxnId="{EE5424F7-33A9-B640-846F-8692A8888374}">
      <dgm:prSet/>
      <dgm:spPr/>
      <dgm:t>
        <a:bodyPr/>
        <a:lstStyle/>
        <a:p>
          <a:endParaRPr lang="en-US" sz="2800">
            <a:latin typeface="Times New Roman"/>
            <a:cs typeface="Times New Roman"/>
          </a:endParaRPr>
        </a:p>
      </dgm:t>
    </dgm:pt>
    <dgm:pt modelId="{D3FE0667-D21F-5747-B09E-45A9B3F05295}" type="pres">
      <dgm:prSet presAssocID="{2596672C-4994-CF4D-827A-78D50F82BB4A}" presName="diagram" presStyleCnt="0">
        <dgm:presLayoutVars>
          <dgm:chPref val="1"/>
          <dgm:dir/>
          <dgm:animOne val="branch"/>
          <dgm:animLvl val="lvl"/>
          <dgm:resizeHandles/>
        </dgm:presLayoutVars>
      </dgm:prSet>
      <dgm:spPr/>
    </dgm:pt>
    <dgm:pt modelId="{FDC1DA23-46FF-754C-A8CF-F7FFB086661D}" type="pres">
      <dgm:prSet presAssocID="{8DE3510A-4AF7-3846-8A31-D2034C1812B5}" presName="root" presStyleCnt="0"/>
      <dgm:spPr/>
    </dgm:pt>
    <dgm:pt modelId="{3D32D228-99FA-F54E-BE37-1E1158305E4A}" type="pres">
      <dgm:prSet presAssocID="{8DE3510A-4AF7-3846-8A31-D2034C1812B5}" presName="rootComposite" presStyleCnt="0"/>
      <dgm:spPr/>
    </dgm:pt>
    <dgm:pt modelId="{FEB43157-ABE3-BC4A-ACB6-ADF7486CC709}" type="pres">
      <dgm:prSet presAssocID="{8DE3510A-4AF7-3846-8A31-D2034C1812B5}" presName="rootText" presStyleLbl="node1" presStyleIdx="0" presStyleCnt="2" custScaleY="45566"/>
      <dgm:spPr/>
    </dgm:pt>
    <dgm:pt modelId="{8ECD19AE-1FA7-0B4A-934A-8B9158A213F1}" type="pres">
      <dgm:prSet presAssocID="{8DE3510A-4AF7-3846-8A31-D2034C1812B5}" presName="rootConnector" presStyleLbl="node1" presStyleIdx="0" presStyleCnt="2"/>
      <dgm:spPr/>
    </dgm:pt>
    <dgm:pt modelId="{24DE39EB-8DC9-2E48-A13F-6EC5DD77E7CB}" type="pres">
      <dgm:prSet presAssocID="{8DE3510A-4AF7-3846-8A31-D2034C1812B5}" presName="childShape" presStyleCnt="0"/>
      <dgm:spPr/>
    </dgm:pt>
    <dgm:pt modelId="{CCC6CB44-FAFD-6E4F-9527-391775650E04}" type="pres">
      <dgm:prSet presAssocID="{9E5E80EE-CF2C-1D48-88DE-190673CE9ED1}" presName="Name13" presStyleLbl="parChTrans1D2" presStyleIdx="0" presStyleCnt="3"/>
      <dgm:spPr/>
    </dgm:pt>
    <dgm:pt modelId="{2A977DAA-7BA3-074D-AD71-9512C79357A6}" type="pres">
      <dgm:prSet presAssocID="{E5237D96-87D0-8846-8EE6-E1C3EF203D1D}" presName="childText" presStyleLbl="bgAcc1" presStyleIdx="0" presStyleCnt="3" custScaleX="113996">
        <dgm:presLayoutVars>
          <dgm:bulletEnabled val="1"/>
        </dgm:presLayoutVars>
      </dgm:prSet>
      <dgm:spPr/>
    </dgm:pt>
    <dgm:pt modelId="{B5B8A098-5DBC-0549-B0C6-CB4389F33F9C}" type="pres">
      <dgm:prSet presAssocID="{65544D92-A7CD-1A43-8BBC-707F7B2E11F3}" presName="Name13" presStyleLbl="parChTrans1D2" presStyleIdx="1" presStyleCnt="3"/>
      <dgm:spPr/>
    </dgm:pt>
    <dgm:pt modelId="{A2BD8248-A4FF-A547-B8C4-898AE18A301A}" type="pres">
      <dgm:prSet presAssocID="{837BA34F-8FBA-184C-8EAC-B58F592C5BC8}" presName="childText" presStyleLbl="bgAcc1" presStyleIdx="1" presStyleCnt="3" custScaleX="113997">
        <dgm:presLayoutVars>
          <dgm:bulletEnabled val="1"/>
        </dgm:presLayoutVars>
      </dgm:prSet>
      <dgm:spPr/>
    </dgm:pt>
    <dgm:pt modelId="{523AA318-0CD1-8C41-891D-78375AB658CC}" type="pres">
      <dgm:prSet presAssocID="{250EE95E-9D98-9249-A18A-69BC88AADE08}" presName="root" presStyleCnt="0"/>
      <dgm:spPr/>
    </dgm:pt>
    <dgm:pt modelId="{1C1F157F-FBA0-BF42-BC2E-5D8FF63C89FF}" type="pres">
      <dgm:prSet presAssocID="{250EE95E-9D98-9249-A18A-69BC88AADE08}" presName="rootComposite" presStyleCnt="0"/>
      <dgm:spPr/>
    </dgm:pt>
    <dgm:pt modelId="{958E94B0-2C07-C84F-B7AB-7EB05F7E5AEE}" type="pres">
      <dgm:prSet presAssocID="{250EE95E-9D98-9249-A18A-69BC88AADE08}" presName="rootText" presStyleLbl="node1" presStyleIdx="1" presStyleCnt="2" custScaleY="52802"/>
      <dgm:spPr/>
    </dgm:pt>
    <dgm:pt modelId="{4EE4FA4F-01F8-F043-A164-8ACF80794FED}" type="pres">
      <dgm:prSet presAssocID="{250EE95E-9D98-9249-A18A-69BC88AADE08}" presName="rootConnector" presStyleLbl="node1" presStyleIdx="1" presStyleCnt="2"/>
      <dgm:spPr/>
    </dgm:pt>
    <dgm:pt modelId="{2C8B867F-79E8-5D4D-A2CE-AD10A0556D13}" type="pres">
      <dgm:prSet presAssocID="{250EE95E-9D98-9249-A18A-69BC88AADE08}" presName="childShape" presStyleCnt="0"/>
      <dgm:spPr/>
    </dgm:pt>
    <dgm:pt modelId="{ABE34762-B334-FC4E-A481-510FFCD9B032}" type="pres">
      <dgm:prSet presAssocID="{94140133-D9EF-A648-B871-9BAA455B4891}" presName="Name13" presStyleLbl="parChTrans1D2" presStyleIdx="2" presStyleCnt="3"/>
      <dgm:spPr/>
    </dgm:pt>
    <dgm:pt modelId="{4189E408-DF9C-2F47-8D09-8361D8CC1922}" type="pres">
      <dgm:prSet presAssocID="{F79D522D-D408-984D-B348-519AA958C5D2}" presName="childText" presStyleLbl="bgAcc1" presStyleIdx="2" presStyleCnt="3" custScaleX="119036">
        <dgm:presLayoutVars>
          <dgm:bulletEnabled val="1"/>
        </dgm:presLayoutVars>
      </dgm:prSet>
      <dgm:spPr/>
    </dgm:pt>
  </dgm:ptLst>
  <dgm:cxnLst>
    <dgm:cxn modelId="{7FC1A608-3DC4-E14B-89EB-CF29F1AA5176}" type="presOf" srcId="{250EE95E-9D98-9249-A18A-69BC88AADE08}" destId="{4EE4FA4F-01F8-F043-A164-8ACF80794FED}" srcOrd="1" destOrd="0" presId="urn:microsoft.com/office/officeart/2005/8/layout/hierarchy3"/>
    <dgm:cxn modelId="{7F9A960B-68BD-CE45-969F-31AC53FF07E6}" srcId="{2596672C-4994-CF4D-827A-78D50F82BB4A}" destId="{8DE3510A-4AF7-3846-8A31-D2034C1812B5}" srcOrd="0" destOrd="0" parTransId="{55EA3D31-060C-7D41-9A61-67418A10F102}" sibTransId="{855250B3-A59F-904E-A0CD-58F4238B50E0}"/>
    <dgm:cxn modelId="{EEE3A922-74CB-5340-BF69-AFF7E5A848CC}" type="presOf" srcId="{837BA34F-8FBA-184C-8EAC-B58F592C5BC8}" destId="{A2BD8248-A4FF-A547-B8C4-898AE18A301A}" srcOrd="0" destOrd="0" presId="urn:microsoft.com/office/officeart/2005/8/layout/hierarchy3"/>
    <dgm:cxn modelId="{707A3E28-F3CF-1F47-9AC1-4809ECEB47AD}" srcId="{8DE3510A-4AF7-3846-8A31-D2034C1812B5}" destId="{837BA34F-8FBA-184C-8EAC-B58F592C5BC8}" srcOrd="1" destOrd="0" parTransId="{65544D92-A7CD-1A43-8BBC-707F7B2E11F3}" sibTransId="{1197E33F-E1A4-8046-BAFB-208D30E8A05A}"/>
    <dgm:cxn modelId="{A0E8E133-BE46-C543-B0B4-5E35E70FE825}" type="presOf" srcId="{65544D92-A7CD-1A43-8BBC-707F7B2E11F3}" destId="{B5B8A098-5DBC-0549-B0C6-CB4389F33F9C}" srcOrd="0" destOrd="0" presId="urn:microsoft.com/office/officeart/2005/8/layout/hierarchy3"/>
    <dgm:cxn modelId="{153D4C36-ACCF-6149-A01A-6A031B067DFB}" srcId="{2596672C-4994-CF4D-827A-78D50F82BB4A}" destId="{250EE95E-9D98-9249-A18A-69BC88AADE08}" srcOrd="1" destOrd="0" parTransId="{CCD76FBD-3741-DF4A-870E-DFFC1D759372}" sibTransId="{7DD2E188-1228-8A4C-B177-F0D9571E1447}"/>
    <dgm:cxn modelId="{5A103337-6A2C-FF46-9B28-CE9E80A1132A}" type="presOf" srcId="{2596672C-4994-CF4D-827A-78D50F82BB4A}" destId="{D3FE0667-D21F-5747-B09E-45A9B3F05295}" srcOrd="0" destOrd="0" presId="urn:microsoft.com/office/officeart/2005/8/layout/hierarchy3"/>
    <dgm:cxn modelId="{59AC9F41-2644-5043-856F-42E3E4E9DC24}" type="presOf" srcId="{E5237D96-87D0-8846-8EE6-E1C3EF203D1D}" destId="{2A977DAA-7BA3-074D-AD71-9512C79357A6}" srcOrd="0" destOrd="0" presId="urn:microsoft.com/office/officeart/2005/8/layout/hierarchy3"/>
    <dgm:cxn modelId="{0F1B0545-57AC-E04D-8964-347284FE2234}" type="presOf" srcId="{F79D522D-D408-984D-B348-519AA958C5D2}" destId="{4189E408-DF9C-2F47-8D09-8361D8CC1922}" srcOrd="0" destOrd="0" presId="urn:microsoft.com/office/officeart/2005/8/layout/hierarchy3"/>
    <dgm:cxn modelId="{DF060648-538A-DA4E-984E-5134DD3FF33B}" type="presOf" srcId="{8DE3510A-4AF7-3846-8A31-D2034C1812B5}" destId="{8ECD19AE-1FA7-0B4A-934A-8B9158A213F1}" srcOrd="1" destOrd="0" presId="urn:microsoft.com/office/officeart/2005/8/layout/hierarchy3"/>
    <dgm:cxn modelId="{95CDEC4A-C8D5-654D-A181-70B761C95CDB}" type="presOf" srcId="{9E5E80EE-CF2C-1D48-88DE-190673CE9ED1}" destId="{CCC6CB44-FAFD-6E4F-9527-391775650E04}" srcOrd="0" destOrd="0" presId="urn:microsoft.com/office/officeart/2005/8/layout/hierarchy3"/>
    <dgm:cxn modelId="{2A87B278-9DAE-B442-9FF6-2FD658AF1E8A}" type="presOf" srcId="{250EE95E-9D98-9249-A18A-69BC88AADE08}" destId="{958E94B0-2C07-C84F-B7AB-7EB05F7E5AEE}" srcOrd="0" destOrd="0" presId="urn:microsoft.com/office/officeart/2005/8/layout/hierarchy3"/>
    <dgm:cxn modelId="{7270BFED-27BF-1C45-BD35-A4919B4013FD}" type="presOf" srcId="{8DE3510A-4AF7-3846-8A31-D2034C1812B5}" destId="{FEB43157-ABE3-BC4A-ACB6-ADF7486CC709}" srcOrd="0" destOrd="0" presId="urn:microsoft.com/office/officeart/2005/8/layout/hierarchy3"/>
    <dgm:cxn modelId="{EE5424F7-33A9-B640-846F-8692A8888374}" srcId="{250EE95E-9D98-9249-A18A-69BC88AADE08}" destId="{F79D522D-D408-984D-B348-519AA958C5D2}" srcOrd="0" destOrd="0" parTransId="{94140133-D9EF-A648-B871-9BAA455B4891}" sibTransId="{54E1D7EE-6992-CD46-93BF-DEEB1AF21E40}"/>
    <dgm:cxn modelId="{D88903FB-5DF4-2D4C-83B3-A13AEB60818E}" type="presOf" srcId="{94140133-D9EF-A648-B871-9BAA455B4891}" destId="{ABE34762-B334-FC4E-A481-510FFCD9B032}" srcOrd="0" destOrd="0" presId="urn:microsoft.com/office/officeart/2005/8/layout/hierarchy3"/>
    <dgm:cxn modelId="{F8714CFD-0D20-B44E-90DF-B6BE1502CE3D}" srcId="{8DE3510A-4AF7-3846-8A31-D2034C1812B5}" destId="{E5237D96-87D0-8846-8EE6-E1C3EF203D1D}" srcOrd="0" destOrd="0" parTransId="{9E5E80EE-CF2C-1D48-88DE-190673CE9ED1}" sibTransId="{45212F11-E18A-4A42-A36A-9070C444D48C}"/>
    <dgm:cxn modelId="{EE95DCA7-71AA-9B43-BA77-CBE70E11FC61}" type="presParOf" srcId="{D3FE0667-D21F-5747-B09E-45A9B3F05295}" destId="{FDC1DA23-46FF-754C-A8CF-F7FFB086661D}" srcOrd="0" destOrd="0" presId="urn:microsoft.com/office/officeart/2005/8/layout/hierarchy3"/>
    <dgm:cxn modelId="{81D443C9-C770-3648-91FD-6A0FF8D7A095}" type="presParOf" srcId="{FDC1DA23-46FF-754C-A8CF-F7FFB086661D}" destId="{3D32D228-99FA-F54E-BE37-1E1158305E4A}" srcOrd="0" destOrd="0" presId="urn:microsoft.com/office/officeart/2005/8/layout/hierarchy3"/>
    <dgm:cxn modelId="{012A3EC0-C347-9444-A0E6-E382A9CDE825}" type="presParOf" srcId="{3D32D228-99FA-F54E-BE37-1E1158305E4A}" destId="{FEB43157-ABE3-BC4A-ACB6-ADF7486CC709}" srcOrd="0" destOrd="0" presId="urn:microsoft.com/office/officeart/2005/8/layout/hierarchy3"/>
    <dgm:cxn modelId="{F6974857-F527-7E45-8085-731E6C9E9498}" type="presParOf" srcId="{3D32D228-99FA-F54E-BE37-1E1158305E4A}" destId="{8ECD19AE-1FA7-0B4A-934A-8B9158A213F1}" srcOrd="1" destOrd="0" presId="urn:microsoft.com/office/officeart/2005/8/layout/hierarchy3"/>
    <dgm:cxn modelId="{81BFA601-302E-E448-BC45-2EE657DFF659}" type="presParOf" srcId="{FDC1DA23-46FF-754C-A8CF-F7FFB086661D}" destId="{24DE39EB-8DC9-2E48-A13F-6EC5DD77E7CB}" srcOrd="1" destOrd="0" presId="urn:microsoft.com/office/officeart/2005/8/layout/hierarchy3"/>
    <dgm:cxn modelId="{20C4DE4A-F2AB-BE4F-8324-D2324E3EA719}" type="presParOf" srcId="{24DE39EB-8DC9-2E48-A13F-6EC5DD77E7CB}" destId="{CCC6CB44-FAFD-6E4F-9527-391775650E04}" srcOrd="0" destOrd="0" presId="urn:microsoft.com/office/officeart/2005/8/layout/hierarchy3"/>
    <dgm:cxn modelId="{585F8DC6-84F9-8D45-A3AD-8BD1B72E2143}" type="presParOf" srcId="{24DE39EB-8DC9-2E48-A13F-6EC5DD77E7CB}" destId="{2A977DAA-7BA3-074D-AD71-9512C79357A6}" srcOrd="1" destOrd="0" presId="urn:microsoft.com/office/officeart/2005/8/layout/hierarchy3"/>
    <dgm:cxn modelId="{69341AE6-C4A5-D846-8894-FDFFA4D9BB4D}" type="presParOf" srcId="{24DE39EB-8DC9-2E48-A13F-6EC5DD77E7CB}" destId="{B5B8A098-5DBC-0549-B0C6-CB4389F33F9C}" srcOrd="2" destOrd="0" presId="urn:microsoft.com/office/officeart/2005/8/layout/hierarchy3"/>
    <dgm:cxn modelId="{2C86FA53-1332-EB44-9D0A-5AD42DB2B230}" type="presParOf" srcId="{24DE39EB-8DC9-2E48-A13F-6EC5DD77E7CB}" destId="{A2BD8248-A4FF-A547-B8C4-898AE18A301A}" srcOrd="3" destOrd="0" presId="urn:microsoft.com/office/officeart/2005/8/layout/hierarchy3"/>
    <dgm:cxn modelId="{91B22BF1-ECEE-8D4A-AA40-2F38E719458F}" type="presParOf" srcId="{D3FE0667-D21F-5747-B09E-45A9B3F05295}" destId="{523AA318-0CD1-8C41-891D-78375AB658CC}" srcOrd="1" destOrd="0" presId="urn:microsoft.com/office/officeart/2005/8/layout/hierarchy3"/>
    <dgm:cxn modelId="{C0841D89-EA6B-0145-9095-2732E55A758A}" type="presParOf" srcId="{523AA318-0CD1-8C41-891D-78375AB658CC}" destId="{1C1F157F-FBA0-BF42-BC2E-5D8FF63C89FF}" srcOrd="0" destOrd="0" presId="urn:microsoft.com/office/officeart/2005/8/layout/hierarchy3"/>
    <dgm:cxn modelId="{74DC6BFF-183F-7D4B-AD22-40E5C538E4C0}" type="presParOf" srcId="{1C1F157F-FBA0-BF42-BC2E-5D8FF63C89FF}" destId="{958E94B0-2C07-C84F-B7AB-7EB05F7E5AEE}" srcOrd="0" destOrd="0" presId="urn:microsoft.com/office/officeart/2005/8/layout/hierarchy3"/>
    <dgm:cxn modelId="{301D4C00-46DF-BD44-9EAC-DF87D2BCC5DA}" type="presParOf" srcId="{1C1F157F-FBA0-BF42-BC2E-5D8FF63C89FF}" destId="{4EE4FA4F-01F8-F043-A164-8ACF80794FED}" srcOrd="1" destOrd="0" presId="urn:microsoft.com/office/officeart/2005/8/layout/hierarchy3"/>
    <dgm:cxn modelId="{EBA4174F-AAF4-BC49-8B1C-1FA8E74817D4}" type="presParOf" srcId="{523AA318-0CD1-8C41-891D-78375AB658CC}" destId="{2C8B867F-79E8-5D4D-A2CE-AD10A0556D13}" srcOrd="1" destOrd="0" presId="urn:microsoft.com/office/officeart/2005/8/layout/hierarchy3"/>
    <dgm:cxn modelId="{0F6877AA-07E2-F94B-99DC-EAA46AFDCDFB}" type="presParOf" srcId="{2C8B867F-79E8-5D4D-A2CE-AD10A0556D13}" destId="{ABE34762-B334-FC4E-A481-510FFCD9B032}" srcOrd="0" destOrd="0" presId="urn:microsoft.com/office/officeart/2005/8/layout/hierarchy3"/>
    <dgm:cxn modelId="{CA909E0F-FF09-534D-84E7-B75DA14FDB05}" type="presParOf" srcId="{2C8B867F-79E8-5D4D-A2CE-AD10A0556D13}" destId="{4189E408-DF9C-2F47-8D09-8361D8CC192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43157-ABE3-BC4A-ACB6-ADF7486CC709}">
      <dsp:nvSpPr>
        <dsp:cNvPr id="0" name=""/>
        <dsp:cNvSpPr/>
      </dsp:nvSpPr>
      <dsp:spPr>
        <a:xfrm>
          <a:off x="457197" y="1157"/>
          <a:ext cx="3327052" cy="75800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Times New Roman"/>
              <a:cs typeface="Times New Roman"/>
            </a:rPr>
            <a:t>Direkt</a:t>
          </a:r>
          <a:r>
            <a:rPr lang="en-US" sz="3200" b="1" kern="1200" dirty="0">
              <a:latin typeface="Times New Roman"/>
              <a:cs typeface="Times New Roman"/>
            </a:rPr>
            <a:t> </a:t>
          </a:r>
        </a:p>
      </dsp:txBody>
      <dsp:txXfrm>
        <a:off x="479398" y="23358"/>
        <a:ext cx="3282650" cy="713600"/>
      </dsp:txXfrm>
    </dsp:sp>
    <dsp:sp modelId="{CCC6CB44-FAFD-6E4F-9527-391775650E04}">
      <dsp:nvSpPr>
        <dsp:cNvPr id="0" name=""/>
        <dsp:cNvSpPr/>
      </dsp:nvSpPr>
      <dsp:spPr>
        <a:xfrm>
          <a:off x="789902" y="759160"/>
          <a:ext cx="332705" cy="1247644"/>
        </a:xfrm>
        <a:custGeom>
          <a:avLst/>
          <a:gdLst/>
          <a:ahLst/>
          <a:cxnLst/>
          <a:rect l="0" t="0" r="0" b="0"/>
          <a:pathLst>
            <a:path>
              <a:moveTo>
                <a:pt x="0" y="0"/>
              </a:moveTo>
              <a:lnTo>
                <a:pt x="0" y="1247644"/>
              </a:lnTo>
              <a:lnTo>
                <a:pt x="332705" y="12476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977DAA-7BA3-074D-AD71-9512C79357A6}">
      <dsp:nvSpPr>
        <dsp:cNvPr id="0" name=""/>
        <dsp:cNvSpPr/>
      </dsp:nvSpPr>
      <dsp:spPr>
        <a:xfrm>
          <a:off x="1122607" y="1175041"/>
          <a:ext cx="3034165" cy="16635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a:cs typeface="Times New Roman"/>
            </a:rPr>
            <a:t>FAdV</a:t>
          </a:r>
          <a:r>
            <a:rPr lang="en-US" sz="2800" kern="1200" dirty="0">
              <a:latin typeface="Times New Roman"/>
              <a:cs typeface="Times New Roman"/>
            </a:rPr>
            <a:t> </a:t>
          </a:r>
          <a:r>
            <a:rPr lang="en-US" sz="2800" kern="1200" dirty="0" err="1">
              <a:latin typeface="Times New Roman"/>
              <a:cs typeface="Times New Roman"/>
            </a:rPr>
            <a:t>saptanması</a:t>
          </a:r>
          <a:endParaRPr lang="en-US" sz="2800" kern="1200" dirty="0">
            <a:latin typeface="Times New Roman"/>
            <a:cs typeface="Times New Roman"/>
          </a:endParaRPr>
        </a:p>
        <a:p>
          <a:pPr marL="0" lvl="0" indent="0" algn="ctr" defTabSz="1244600">
            <a:lnSpc>
              <a:spcPct val="90000"/>
            </a:lnSpc>
            <a:spcBef>
              <a:spcPct val="0"/>
            </a:spcBef>
            <a:spcAft>
              <a:spcPct val="35000"/>
            </a:spcAft>
            <a:buNone/>
          </a:pPr>
          <a:r>
            <a:rPr lang="en-US" sz="2800" kern="1200" dirty="0">
              <a:latin typeface="Times New Roman"/>
              <a:cs typeface="Times New Roman"/>
            </a:rPr>
            <a:t>PCR, FAT, EM, </a:t>
          </a:r>
          <a:r>
            <a:rPr lang="en-US" sz="2800" kern="1200" dirty="0" err="1">
              <a:latin typeface="Times New Roman"/>
              <a:cs typeface="Times New Roman"/>
            </a:rPr>
            <a:t>Histopatoloji</a:t>
          </a:r>
          <a:endParaRPr lang="en-US" sz="2800" kern="1200" dirty="0">
            <a:latin typeface="Times New Roman"/>
            <a:cs typeface="Times New Roman"/>
          </a:endParaRPr>
        </a:p>
      </dsp:txBody>
      <dsp:txXfrm>
        <a:off x="1171330" y="1223764"/>
        <a:ext cx="2936719" cy="1566080"/>
      </dsp:txXfrm>
    </dsp:sp>
    <dsp:sp modelId="{B5B8A098-5DBC-0549-B0C6-CB4389F33F9C}">
      <dsp:nvSpPr>
        <dsp:cNvPr id="0" name=""/>
        <dsp:cNvSpPr/>
      </dsp:nvSpPr>
      <dsp:spPr>
        <a:xfrm>
          <a:off x="789902" y="759160"/>
          <a:ext cx="332705" cy="3327052"/>
        </a:xfrm>
        <a:custGeom>
          <a:avLst/>
          <a:gdLst/>
          <a:ahLst/>
          <a:cxnLst/>
          <a:rect l="0" t="0" r="0" b="0"/>
          <a:pathLst>
            <a:path>
              <a:moveTo>
                <a:pt x="0" y="0"/>
              </a:moveTo>
              <a:lnTo>
                <a:pt x="0" y="3327052"/>
              </a:lnTo>
              <a:lnTo>
                <a:pt x="332705" y="33270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BD8248-A4FF-A547-B8C4-898AE18A301A}">
      <dsp:nvSpPr>
        <dsp:cNvPr id="0" name=""/>
        <dsp:cNvSpPr/>
      </dsp:nvSpPr>
      <dsp:spPr>
        <a:xfrm>
          <a:off x="1122607" y="3254449"/>
          <a:ext cx="3034192" cy="16635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a:cs typeface="Times New Roman"/>
            </a:rPr>
            <a:t>İzolasyon</a:t>
          </a:r>
          <a:r>
            <a:rPr lang="en-US" sz="2800" kern="1200" dirty="0">
              <a:latin typeface="Times New Roman"/>
              <a:cs typeface="Times New Roman"/>
            </a:rPr>
            <a:t> </a:t>
          </a:r>
          <a:r>
            <a:rPr lang="en-US" sz="2800" kern="1200" dirty="0" err="1">
              <a:latin typeface="Times New Roman"/>
              <a:cs typeface="Times New Roman"/>
            </a:rPr>
            <a:t>ve</a:t>
          </a:r>
          <a:r>
            <a:rPr lang="en-US" sz="2800" kern="1200" dirty="0">
              <a:latin typeface="Times New Roman"/>
              <a:cs typeface="Times New Roman"/>
            </a:rPr>
            <a:t> </a:t>
          </a:r>
          <a:r>
            <a:rPr lang="en-US" sz="2800" kern="1200" dirty="0" err="1">
              <a:latin typeface="Times New Roman"/>
              <a:cs typeface="Times New Roman"/>
            </a:rPr>
            <a:t>identifikasyon</a:t>
          </a:r>
          <a:endParaRPr lang="en-US" sz="2800" kern="1200" dirty="0">
            <a:latin typeface="Times New Roman"/>
            <a:cs typeface="Times New Roman"/>
          </a:endParaRPr>
        </a:p>
        <a:p>
          <a:pPr marL="0" lvl="0" indent="0" algn="ctr" defTabSz="1244600">
            <a:lnSpc>
              <a:spcPct val="90000"/>
            </a:lnSpc>
            <a:spcBef>
              <a:spcPct val="0"/>
            </a:spcBef>
            <a:spcAft>
              <a:spcPct val="35000"/>
            </a:spcAft>
            <a:buNone/>
          </a:pPr>
          <a:r>
            <a:rPr lang="en-US" sz="2800" kern="1200" dirty="0">
              <a:latin typeface="Times New Roman"/>
              <a:cs typeface="Times New Roman"/>
            </a:rPr>
            <a:t>DK, ETY</a:t>
          </a:r>
        </a:p>
      </dsp:txBody>
      <dsp:txXfrm>
        <a:off x="1171330" y="3303172"/>
        <a:ext cx="2936746" cy="1566080"/>
      </dsp:txXfrm>
    </dsp:sp>
    <dsp:sp modelId="{958E94B0-2C07-C84F-B7AB-7EB05F7E5AEE}">
      <dsp:nvSpPr>
        <dsp:cNvPr id="0" name=""/>
        <dsp:cNvSpPr/>
      </dsp:nvSpPr>
      <dsp:spPr>
        <a:xfrm>
          <a:off x="4616012" y="1157"/>
          <a:ext cx="3327052" cy="87837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Times New Roman"/>
              <a:cs typeface="Times New Roman"/>
            </a:rPr>
            <a:t>İndirekt</a:t>
          </a:r>
          <a:endParaRPr lang="en-US" sz="3200" b="1" kern="1200" dirty="0">
            <a:latin typeface="Times New Roman"/>
            <a:cs typeface="Times New Roman"/>
          </a:endParaRPr>
        </a:p>
      </dsp:txBody>
      <dsp:txXfrm>
        <a:off x="4641739" y="26884"/>
        <a:ext cx="3275598" cy="826921"/>
      </dsp:txXfrm>
    </dsp:sp>
    <dsp:sp modelId="{ABE34762-B334-FC4E-A481-510FFCD9B032}">
      <dsp:nvSpPr>
        <dsp:cNvPr id="0" name=""/>
        <dsp:cNvSpPr/>
      </dsp:nvSpPr>
      <dsp:spPr>
        <a:xfrm>
          <a:off x="4948718" y="879533"/>
          <a:ext cx="332705" cy="1247644"/>
        </a:xfrm>
        <a:custGeom>
          <a:avLst/>
          <a:gdLst/>
          <a:ahLst/>
          <a:cxnLst/>
          <a:rect l="0" t="0" r="0" b="0"/>
          <a:pathLst>
            <a:path>
              <a:moveTo>
                <a:pt x="0" y="0"/>
              </a:moveTo>
              <a:lnTo>
                <a:pt x="0" y="1247644"/>
              </a:lnTo>
              <a:lnTo>
                <a:pt x="332705" y="12476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89E408-DF9C-2F47-8D09-8361D8CC1922}">
      <dsp:nvSpPr>
        <dsp:cNvPr id="0" name=""/>
        <dsp:cNvSpPr/>
      </dsp:nvSpPr>
      <dsp:spPr>
        <a:xfrm>
          <a:off x="5281423" y="1295414"/>
          <a:ext cx="3168312" cy="16635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a:cs typeface="Times New Roman"/>
            </a:rPr>
            <a:t>Antikorların</a:t>
          </a:r>
          <a:r>
            <a:rPr lang="en-US" sz="2800" kern="1200" dirty="0">
              <a:latin typeface="Times New Roman"/>
              <a:cs typeface="Times New Roman"/>
            </a:rPr>
            <a:t> </a:t>
          </a:r>
          <a:r>
            <a:rPr lang="en-US" sz="2800" kern="1200" dirty="0" err="1">
              <a:latin typeface="Times New Roman"/>
              <a:cs typeface="Times New Roman"/>
            </a:rPr>
            <a:t>saptanması</a:t>
          </a:r>
          <a:endParaRPr lang="en-US" sz="2800" kern="1200" dirty="0">
            <a:latin typeface="Times New Roman"/>
            <a:cs typeface="Times New Roman"/>
          </a:endParaRPr>
        </a:p>
        <a:p>
          <a:pPr marL="0" lvl="0" indent="0" algn="ctr" defTabSz="1244600">
            <a:lnSpc>
              <a:spcPct val="90000"/>
            </a:lnSpc>
            <a:spcBef>
              <a:spcPct val="0"/>
            </a:spcBef>
            <a:spcAft>
              <a:spcPct val="35000"/>
            </a:spcAft>
            <a:buNone/>
          </a:pPr>
          <a:r>
            <a:rPr lang="en-US" sz="2800" kern="1200" dirty="0">
              <a:latin typeface="Times New Roman"/>
              <a:cs typeface="Times New Roman"/>
            </a:rPr>
            <a:t>ELISA, AGP, NT, IFAT</a:t>
          </a:r>
        </a:p>
      </dsp:txBody>
      <dsp:txXfrm>
        <a:off x="5330146" y="1344137"/>
        <a:ext cx="3070866" cy="15660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FCFF2-E07D-F742-880C-6FFCCEA829CB}" type="datetimeFigureOut">
              <a:rPr lang="en-US" smtClean="0"/>
              <a:t>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03F3B-8341-354D-9B4F-66222A34BF17}" type="slidenum">
              <a:rPr lang="en-US" smtClean="0"/>
              <a:t>‹#›</a:t>
            </a:fld>
            <a:endParaRPr lang="en-US"/>
          </a:p>
        </p:txBody>
      </p:sp>
    </p:spTree>
    <p:extLst>
      <p:ext uri="{BB962C8B-B14F-4D97-AF65-F5344CB8AC3E}">
        <p14:creationId xmlns:p14="http://schemas.microsoft.com/office/powerpoint/2010/main" val="2135829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3EC0A3D-5DE1-6A4B-9453-2FBB52E8CC82}"/>
              </a:ext>
            </a:extLst>
          </p:cNvPr>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b="1">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b="1">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b="1">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b="1">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eaLnBrk="1" hangingPunct="1"/>
            <a:fld id="{5753A01A-249B-A04A-8825-673530A6534E}" type="slidenum">
              <a:rPr lang="tr-TR" altLang="tr-TR" sz="1200" b="0"/>
              <a:pPr eaLnBrk="1" hangingPunct="1"/>
              <a:t>1</a:t>
            </a:fld>
            <a:endParaRPr lang="tr-TR" altLang="tr-TR" sz="1200" b="0"/>
          </a:p>
        </p:txBody>
      </p:sp>
      <p:sp>
        <p:nvSpPr>
          <p:cNvPr id="22530" name="Rectangle 2">
            <a:extLst>
              <a:ext uri="{FF2B5EF4-FFF2-40B4-BE49-F238E27FC236}">
                <a16:creationId xmlns:a16="http://schemas.microsoft.com/office/drawing/2014/main" id="{A41B71EE-346D-DF47-BE65-B9014DC598B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BC4D29ED-72A2-784F-AC4E-98900B04FB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tr-TR">
              <a:latin typeface="Times New Roman" charset="0"/>
              <a:cs typeface="+mn-cs"/>
            </a:endParaRPr>
          </a:p>
        </p:txBody>
      </p:sp>
    </p:spTree>
    <p:extLst>
      <p:ext uri="{BB962C8B-B14F-4D97-AF65-F5344CB8AC3E}">
        <p14:creationId xmlns:p14="http://schemas.microsoft.com/office/powerpoint/2010/main" val="111211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04047136-582E-AA43-90A7-3B749059C02C}" type="datetimeFigureOut">
              <a:rPr lang="en-US" smtClean="0"/>
              <a:t>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5FC94-62C6-F641-9495-F55BE6AE8D57}" type="slidenum">
              <a:rPr lang="en-US" smtClean="0"/>
              <a:t>‹#›</a:t>
            </a:fld>
            <a:endParaRPr lang="en-US"/>
          </a:p>
        </p:txBody>
      </p:sp>
    </p:spTree>
    <p:extLst>
      <p:ext uri="{BB962C8B-B14F-4D97-AF65-F5344CB8AC3E}">
        <p14:creationId xmlns:p14="http://schemas.microsoft.com/office/powerpoint/2010/main" val="267986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04047136-582E-AA43-90A7-3B749059C02C}" type="datetimeFigureOut">
              <a:rPr lang="en-US" smtClean="0"/>
              <a:t>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5FC94-62C6-F641-9495-F55BE6AE8D57}" type="slidenum">
              <a:rPr lang="en-US" smtClean="0"/>
              <a:t>‹#›</a:t>
            </a:fld>
            <a:endParaRPr lang="en-US"/>
          </a:p>
        </p:txBody>
      </p:sp>
    </p:spTree>
    <p:extLst>
      <p:ext uri="{BB962C8B-B14F-4D97-AF65-F5344CB8AC3E}">
        <p14:creationId xmlns:p14="http://schemas.microsoft.com/office/powerpoint/2010/main" val="280287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04047136-582E-AA43-90A7-3B749059C02C}" type="datetimeFigureOut">
              <a:rPr lang="en-US" smtClean="0"/>
              <a:t>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5FC94-62C6-F641-9495-F55BE6AE8D57}" type="slidenum">
              <a:rPr lang="en-US" smtClean="0"/>
              <a:t>‹#›</a:t>
            </a:fld>
            <a:endParaRPr lang="en-US"/>
          </a:p>
        </p:txBody>
      </p:sp>
    </p:spTree>
    <p:extLst>
      <p:ext uri="{BB962C8B-B14F-4D97-AF65-F5344CB8AC3E}">
        <p14:creationId xmlns:p14="http://schemas.microsoft.com/office/powerpoint/2010/main" val="2278941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tr-TR"/>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BE960566-ED9E-354D-A3C9-3CD41517D521}" type="slidenum">
              <a:rPr lang="tr-TR"/>
              <a:pPr/>
              <a:t>‹#›</a:t>
            </a:fld>
            <a:endParaRPr lang="tr-TR"/>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tr-TR"/>
          </a:p>
        </p:txBody>
      </p:sp>
    </p:spTree>
    <p:extLst>
      <p:ext uri="{BB962C8B-B14F-4D97-AF65-F5344CB8AC3E}">
        <p14:creationId xmlns:p14="http://schemas.microsoft.com/office/powerpoint/2010/main" val="352862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04047136-582E-AA43-90A7-3B749059C02C}" type="datetimeFigureOut">
              <a:rPr lang="en-US" smtClean="0"/>
              <a:t>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5FC94-62C6-F641-9495-F55BE6AE8D57}" type="slidenum">
              <a:rPr lang="en-US" smtClean="0"/>
              <a:t>‹#›</a:t>
            </a:fld>
            <a:endParaRPr lang="en-US"/>
          </a:p>
        </p:txBody>
      </p:sp>
    </p:spTree>
    <p:extLst>
      <p:ext uri="{BB962C8B-B14F-4D97-AF65-F5344CB8AC3E}">
        <p14:creationId xmlns:p14="http://schemas.microsoft.com/office/powerpoint/2010/main" val="54811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04047136-582E-AA43-90A7-3B749059C02C}" type="datetimeFigureOut">
              <a:rPr lang="en-US" smtClean="0"/>
              <a:t>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5FC94-62C6-F641-9495-F55BE6AE8D57}" type="slidenum">
              <a:rPr lang="en-US" smtClean="0"/>
              <a:t>‹#›</a:t>
            </a:fld>
            <a:endParaRPr lang="en-US"/>
          </a:p>
        </p:txBody>
      </p:sp>
    </p:spTree>
    <p:extLst>
      <p:ext uri="{BB962C8B-B14F-4D97-AF65-F5344CB8AC3E}">
        <p14:creationId xmlns:p14="http://schemas.microsoft.com/office/powerpoint/2010/main" val="373606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04047136-582E-AA43-90A7-3B749059C02C}" type="datetimeFigureOut">
              <a:rPr lang="en-US" smtClean="0"/>
              <a:t>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5FC94-62C6-F641-9495-F55BE6AE8D57}" type="slidenum">
              <a:rPr lang="en-US" smtClean="0"/>
              <a:t>‹#›</a:t>
            </a:fld>
            <a:endParaRPr lang="en-US"/>
          </a:p>
        </p:txBody>
      </p:sp>
    </p:spTree>
    <p:extLst>
      <p:ext uri="{BB962C8B-B14F-4D97-AF65-F5344CB8AC3E}">
        <p14:creationId xmlns:p14="http://schemas.microsoft.com/office/powerpoint/2010/main" val="141947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04047136-582E-AA43-90A7-3B749059C02C}" type="datetimeFigureOut">
              <a:rPr lang="en-US" smtClean="0"/>
              <a:t>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5FC94-62C6-F641-9495-F55BE6AE8D57}" type="slidenum">
              <a:rPr lang="en-US" smtClean="0"/>
              <a:t>‹#›</a:t>
            </a:fld>
            <a:endParaRPr lang="en-US"/>
          </a:p>
        </p:txBody>
      </p:sp>
    </p:spTree>
    <p:extLst>
      <p:ext uri="{BB962C8B-B14F-4D97-AF65-F5344CB8AC3E}">
        <p14:creationId xmlns:p14="http://schemas.microsoft.com/office/powerpoint/2010/main" val="25912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04047136-582E-AA43-90A7-3B749059C02C}" type="datetimeFigureOut">
              <a:rPr lang="en-US" smtClean="0"/>
              <a:t>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5FC94-62C6-F641-9495-F55BE6AE8D57}" type="slidenum">
              <a:rPr lang="en-US" smtClean="0"/>
              <a:t>‹#›</a:t>
            </a:fld>
            <a:endParaRPr lang="en-US"/>
          </a:p>
        </p:txBody>
      </p:sp>
    </p:spTree>
    <p:extLst>
      <p:ext uri="{BB962C8B-B14F-4D97-AF65-F5344CB8AC3E}">
        <p14:creationId xmlns:p14="http://schemas.microsoft.com/office/powerpoint/2010/main" val="256101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47136-582E-AA43-90A7-3B749059C02C}" type="datetimeFigureOut">
              <a:rPr lang="en-US" smtClean="0"/>
              <a:t>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5FC94-62C6-F641-9495-F55BE6AE8D57}" type="slidenum">
              <a:rPr lang="en-US" smtClean="0"/>
              <a:t>‹#›</a:t>
            </a:fld>
            <a:endParaRPr lang="en-US"/>
          </a:p>
        </p:txBody>
      </p:sp>
    </p:spTree>
    <p:extLst>
      <p:ext uri="{BB962C8B-B14F-4D97-AF65-F5344CB8AC3E}">
        <p14:creationId xmlns:p14="http://schemas.microsoft.com/office/powerpoint/2010/main" val="40158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04047136-582E-AA43-90A7-3B749059C02C}" type="datetimeFigureOut">
              <a:rPr lang="en-US" smtClean="0"/>
              <a:t>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5FC94-62C6-F641-9495-F55BE6AE8D57}" type="slidenum">
              <a:rPr lang="en-US" smtClean="0"/>
              <a:t>‹#›</a:t>
            </a:fld>
            <a:endParaRPr lang="en-US"/>
          </a:p>
        </p:txBody>
      </p:sp>
    </p:spTree>
    <p:extLst>
      <p:ext uri="{BB962C8B-B14F-4D97-AF65-F5344CB8AC3E}">
        <p14:creationId xmlns:p14="http://schemas.microsoft.com/office/powerpoint/2010/main" val="255431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04047136-582E-AA43-90A7-3B749059C02C}" type="datetimeFigureOut">
              <a:rPr lang="en-US" smtClean="0"/>
              <a:t>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5FC94-62C6-F641-9495-F55BE6AE8D57}" type="slidenum">
              <a:rPr lang="en-US" smtClean="0"/>
              <a:t>‹#›</a:t>
            </a:fld>
            <a:endParaRPr lang="en-US"/>
          </a:p>
        </p:txBody>
      </p:sp>
    </p:spTree>
    <p:extLst>
      <p:ext uri="{BB962C8B-B14F-4D97-AF65-F5344CB8AC3E}">
        <p14:creationId xmlns:p14="http://schemas.microsoft.com/office/powerpoint/2010/main" val="414147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47136-582E-AA43-90A7-3B749059C02C}" type="datetimeFigureOut">
              <a:rPr lang="en-US" smtClean="0"/>
              <a:t>1/1/22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5FC94-62C6-F641-9495-F55BE6AE8D57}" type="slidenum">
              <a:rPr lang="en-US" smtClean="0"/>
              <a:t>‹#›</a:t>
            </a:fld>
            <a:endParaRPr lang="en-US"/>
          </a:p>
        </p:txBody>
      </p:sp>
    </p:spTree>
    <p:extLst>
      <p:ext uri="{BB962C8B-B14F-4D97-AF65-F5344CB8AC3E}">
        <p14:creationId xmlns:p14="http://schemas.microsoft.com/office/powerpoint/2010/main" val="351679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49FCDDD-095B-1646-ADEC-64C8EF2DCED3}"/>
              </a:ext>
            </a:extLst>
          </p:cNvPr>
          <p:cNvSpPr>
            <a:spLocks noGrp="1" noChangeArrowheads="1"/>
          </p:cNvSpPr>
          <p:nvPr>
            <p:ph type="ctrTitle"/>
          </p:nvPr>
        </p:nvSpPr>
        <p:spPr>
          <a:xfrm>
            <a:off x="287337" y="1038783"/>
            <a:ext cx="8569325" cy="1914482"/>
          </a:xfrm>
        </p:spPr>
        <p:txBody>
          <a:bodyPr>
            <a:normAutofit/>
          </a:bodyPr>
          <a:lstStyle/>
          <a:p>
            <a:pPr eaLnBrk="1" hangingPunct="1"/>
            <a:r>
              <a:rPr lang="tr-TR" altLang="tr-TR" sz="3200" b="1" dirty="0" err="1">
                <a:latin typeface="Times New Roman" panose="02020603050405020304" pitchFamily="18" charset="0"/>
                <a:ea typeface="ＭＳ Ｐゴシック" panose="020B0600070205080204" pitchFamily="34" charset="-128"/>
                <a:cs typeface="Times New Roman" panose="02020603050405020304" pitchFamily="18" charset="0"/>
              </a:rPr>
              <a:t>Viral</a:t>
            </a:r>
            <a:r>
              <a:rPr lang="tr-TR" altLang="tr-TR" sz="3200" b="1" dirty="0">
                <a:latin typeface="Times New Roman" panose="02020603050405020304" pitchFamily="18" charset="0"/>
                <a:ea typeface="ＭＳ Ｐゴシック" panose="020B0600070205080204" pitchFamily="34" charset="-128"/>
                <a:cs typeface="Times New Roman" panose="02020603050405020304" pitchFamily="18" charset="0"/>
              </a:rPr>
              <a:t> Hastalıklar-3</a:t>
            </a:r>
            <a:br>
              <a:rPr lang="tr-TR" altLang="tr-TR" sz="3200" b="1" dirty="0">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tr-TR" sz="3200" b="1" dirty="0">
                <a:latin typeface="Times New Roman" panose="02020603050405020304" pitchFamily="18" charset="0"/>
                <a:ea typeface="ＭＳ Ｐゴシック" panose="020B0600070205080204" pitchFamily="34" charset="-128"/>
                <a:cs typeface="Times New Roman" panose="02020603050405020304" pitchFamily="18" charset="0"/>
              </a:rPr>
              <a:t>IBD, CIA, </a:t>
            </a:r>
            <a:r>
              <a:rPr lang="tr-TR" altLang="tr-TR" sz="3200" b="1" dirty="0" err="1">
                <a:latin typeface="Times New Roman" panose="02020603050405020304" pitchFamily="18" charset="0"/>
                <a:ea typeface="ＭＳ Ｐゴシック" panose="020B0600070205080204" pitchFamily="34" charset="-128"/>
                <a:cs typeface="Times New Roman" panose="02020603050405020304" pitchFamily="18" charset="0"/>
              </a:rPr>
              <a:t>Adenovirus</a:t>
            </a:r>
            <a:r>
              <a:rPr lang="tr-TR" altLang="tr-TR" sz="3200" b="1"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tr-TR" altLang="tr-TR" sz="3200" b="1" dirty="0" err="1">
                <a:latin typeface="Times New Roman" panose="02020603050405020304" pitchFamily="18" charset="0"/>
                <a:ea typeface="ＭＳ Ｐゴシック" panose="020B0600070205080204" pitchFamily="34" charset="-128"/>
                <a:cs typeface="Times New Roman" panose="02020603050405020304" pitchFamily="18" charset="0"/>
              </a:rPr>
              <a:t>Reovirus</a:t>
            </a:r>
            <a:endParaRPr lang="tr-TR" altLang="tr-TR" sz="3200" b="1"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Rectangle 3">
            <a:extLst>
              <a:ext uri="{FF2B5EF4-FFF2-40B4-BE49-F238E27FC236}">
                <a16:creationId xmlns:a16="http://schemas.microsoft.com/office/drawing/2014/main" id="{A7880338-CB14-D447-9C6A-E88C78874722}"/>
              </a:ext>
            </a:extLst>
          </p:cNvPr>
          <p:cNvSpPr>
            <a:spLocks noGrp="1" noChangeArrowheads="1"/>
          </p:cNvSpPr>
          <p:nvPr>
            <p:ph type="subTitle" idx="1"/>
          </p:nvPr>
        </p:nvSpPr>
        <p:spPr>
          <a:xfrm>
            <a:off x="1526918" y="4066617"/>
            <a:ext cx="6400800" cy="1752600"/>
          </a:xfrm>
        </p:spPr>
        <p:txBody>
          <a:bodyPr/>
          <a:lstStyle/>
          <a:p>
            <a:pPr eaLnBrk="1" hangingPunct="1"/>
            <a:r>
              <a:rPr lang="tr-TR" altLang="tr-TR" sz="2800" b="1" dirty="0">
                <a:solidFill>
                  <a:schemeClr val="tx1"/>
                </a:solidFill>
                <a:latin typeface="Times New Roman" panose="02020603050405020304" pitchFamily="18" charset="0"/>
                <a:ea typeface="ＭＳ Ｐゴシック" panose="020B0600070205080204" pitchFamily="34" charset="-128"/>
              </a:rPr>
              <a:t>Prof. Dr. Mehmet Akan</a:t>
            </a:r>
          </a:p>
          <a:p>
            <a:pPr eaLnBrk="1" hangingPunct="1"/>
            <a:r>
              <a:rPr lang="tr-TR" altLang="tr-TR" sz="2800" dirty="0">
                <a:solidFill>
                  <a:schemeClr val="tx1"/>
                </a:solidFill>
                <a:latin typeface="Times New Roman" panose="02020603050405020304" pitchFamily="18" charset="0"/>
                <a:ea typeface="ＭＳ Ｐゴシック" panose="020B0600070205080204" pitchFamily="34" charset="-128"/>
              </a:rPr>
              <a:t>Ankara Üniversitesi Veteriner Fakültesi</a:t>
            </a:r>
          </a:p>
          <a:p>
            <a:pPr eaLnBrk="1" hangingPunct="1"/>
            <a:r>
              <a:rPr lang="tr-TR" altLang="tr-TR" sz="2800" dirty="0">
                <a:solidFill>
                  <a:schemeClr val="tx1"/>
                </a:solidFill>
                <a:latin typeface="Times New Roman" panose="02020603050405020304" pitchFamily="18" charset="0"/>
                <a:ea typeface="ＭＳ Ｐゴシック" panose="020B0600070205080204" pitchFamily="34" charset="-128"/>
              </a:rPr>
              <a:t>Mikrobiyoloji Anabilim Dalı</a:t>
            </a:r>
            <a:endParaRPr lang="tr-TR" altLang="tr-TR" dirty="0">
              <a:solidFill>
                <a:schemeClr val="tx1"/>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0369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F4D982E-0DB4-8F41-85C5-B6E107169D9E}"/>
              </a:ext>
            </a:extLst>
          </p:cNvPr>
          <p:cNvPicPr>
            <a:picLocks noChangeAspect="1"/>
          </p:cNvPicPr>
          <p:nvPr/>
        </p:nvPicPr>
        <p:blipFill>
          <a:blip r:embed="rId2"/>
          <a:stretch>
            <a:fillRect/>
          </a:stretch>
        </p:blipFill>
        <p:spPr>
          <a:xfrm>
            <a:off x="122662" y="1226634"/>
            <a:ext cx="8854069" cy="4120066"/>
          </a:xfrm>
          <a:prstGeom prst="rect">
            <a:avLst/>
          </a:prstGeom>
        </p:spPr>
      </p:pic>
    </p:spTree>
    <p:extLst>
      <p:ext uri="{BB962C8B-B14F-4D97-AF65-F5344CB8AC3E}">
        <p14:creationId xmlns:p14="http://schemas.microsoft.com/office/powerpoint/2010/main" val="309228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858"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7950" y="0"/>
            <a:ext cx="9144000" cy="7686675"/>
          </a:xfrm>
          <a:noFill/>
          <a:ln/>
        </p:spPr>
      </p:pic>
    </p:spTree>
    <p:extLst>
      <p:ext uri="{BB962C8B-B14F-4D97-AF65-F5344CB8AC3E}">
        <p14:creationId xmlns:p14="http://schemas.microsoft.com/office/powerpoint/2010/main" val="284818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92398"/>
            <a:ext cx="5575595" cy="6710203"/>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E5D7A1C1-E0FB-4949-8481-79505E54ECEE}"/>
              </a:ext>
            </a:extLst>
          </p:cNvPr>
          <p:cNvGraphicFramePr>
            <a:graphicFrameLocks noGrp="1"/>
          </p:cNvGraphicFramePr>
          <p:nvPr>
            <p:extLst>
              <p:ext uri="{D42A27DB-BD31-4B8C-83A1-F6EECF244321}">
                <p14:modId xmlns:p14="http://schemas.microsoft.com/office/powerpoint/2010/main" val="4126620631"/>
              </p:ext>
            </p:extLst>
          </p:nvPr>
        </p:nvGraphicFramePr>
        <p:xfrm>
          <a:off x="5575610" y="1048215"/>
          <a:ext cx="3445727" cy="4622552"/>
        </p:xfrm>
        <a:graphic>
          <a:graphicData uri="http://schemas.openxmlformats.org/drawingml/2006/table">
            <a:tbl>
              <a:tblPr/>
              <a:tblGrid>
                <a:gridCol w="3445727">
                  <a:extLst>
                    <a:ext uri="{9D8B030D-6E8A-4147-A177-3AD203B41FA5}">
                      <a16:colId xmlns:a16="http://schemas.microsoft.com/office/drawing/2014/main" val="402904609"/>
                    </a:ext>
                  </a:extLst>
                </a:gridCol>
              </a:tblGrid>
              <a:tr h="11151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err="1">
                          <a:ln>
                            <a:noFill/>
                          </a:ln>
                          <a:solidFill>
                            <a:schemeClr val="tx1"/>
                          </a:solidFill>
                          <a:effectLst/>
                          <a:latin typeface="Times New Roman" charset="0"/>
                          <a:ea typeface="ＭＳ Ｐゴシック" charset="0"/>
                        </a:rPr>
                        <a:t>Bölgesel</a:t>
                      </a:r>
                      <a:r>
                        <a:rPr kumimoji="0" lang="tr-TR" sz="2400" b="0" i="0" u="none" strike="noStrike" cap="none" normalizeH="0" baseline="0" dirty="0">
                          <a:ln>
                            <a:noFill/>
                          </a:ln>
                          <a:solidFill>
                            <a:schemeClr val="tx1"/>
                          </a:solidFill>
                          <a:effectLst/>
                          <a:latin typeface="Times New Roman" charset="0"/>
                          <a:ea typeface="ＭＳ Ｐゴシック" charset="0"/>
                        </a:rPr>
                        <a:t> </a:t>
                      </a:r>
                      <a:r>
                        <a:rPr kumimoji="0" lang="en-US" sz="2400" b="0" i="0" u="none" strike="noStrike" cap="none" normalizeH="0" baseline="0" dirty="0" err="1">
                          <a:ln>
                            <a:noFill/>
                          </a:ln>
                          <a:solidFill>
                            <a:schemeClr val="tx1"/>
                          </a:solidFill>
                          <a:effectLst/>
                          <a:latin typeface="Times New Roman" charset="0"/>
                          <a:ea typeface="ＭＳ Ｐゴシック" charset="0"/>
                        </a:rPr>
                        <a:t>Dağılım</a:t>
                      </a:r>
                      <a:endParaRPr kumimoji="0" lang="tr-TR" sz="2400" b="0"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463344"/>
                  </a:ext>
                </a:extLst>
              </a:tr>
              <a:tr h="4780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dirty="0">
                          <a:ln>
                            <a:noFill/>
                          </a:ln>
                          <a:solidFill>
                            <a:srgbClr val="000000"/>
                          </a:solidFill>
                          <a:effectLst/>
                          <a:latin typeface="Times New Roman" charset="0"/>
                          <a:ea typeface="ＭＳ Ｐゴシック" charset="0"/>
                        </a:rPr>
                        <a:t>Adana, A</a:t>
                      </a:r>
                      <a:r>
                        <a:rPr kumimoji="0" lang="tr-TR" sz="1800" b="0" i="0" u="none" strike="noStrike" cap="none" normalizeH="0" baseline="0" dirty="0" err="1">
                          <a:ln>
                            <a:noFill/>
                          </a:ln>
                          <a:solidFill>
                            <a:srgbClr val="000000"/>
                          </a:solidFill>
                          <a:effectLst/>
                          <a:latin typeface="Times New Roman" charset="0"/>
                          <a:ea typeface="ＭＳ Ｐゴシック" charset="0"/>
                        </a:rPr>
                        <a:t>nkara</a:t>
                      </a:r>
                      <a:r>
                        <a:rPr kumimoji="0" lang="en-US" sz="1800" b="0" i="0" u="none" strike="noStrike" cap="none" normalizeH="0" baseline="0" dirty="0">
                          <a:ln>
                            <a:noFill/>
                          </a:ln>
                          <a:solidFill>
                            <a:srgbClr val="000000"/>
                          </a:solidFill>
                          <a:effectLst/>
                          <a:latin typeface="Times New Roman" charset="0"/>
                          <a:ea typeface="ＭＳ Ｐゴシック" charset="0"/>
                        </a:rPr>
                        <a:t>, </a:t>
                      </a:r>
                      <a:r>
                        <a:rPr kumimoji="0" lang="en-US" sz="1800" b="0" i="0" u="none" strike="noStrike" cap="none" normalizeH="0" baseline="0" dirty="0" err="1">
                          <a:ln>
                            <a:noFill/>
                          </a:ln>
                          <a:solidFill>
                            <a:srgbClr val="000000"/>
                          </a:solidFill>
                          <a:effectLst/>
                          <a:latin typeface="Times New Roman" charset="0"/>
                          <a:ea typeface="ＭＳ Ｐゴシック" charset="0"/>
                        </a:rPr>
                        <a:t>Çankırı</a:t>
                      </a:r>
                      <a:r>
                        <a:rPr kumimoji="0" lang="en-US" sz="1800" b="0" i="0" u="none" strike="noStrike" cap="none" normalizeH="0" baseline="0" dirty="0">
                          <a:ln>
                            <a:noFill/>
                          </a:ln>
                          <a:solidFill>
                            <a:srgbClr val="000000"/>
                          </a:solidFill>
                          <a:effectLst/>
                          <a:latin typeface="Times New Roman" charset="0"/>
                          <a:ea typeface="ＭＳ Ｐゴシック" charset="0"/>
                        </a:rPr>
                        <a:t>,</a:t>
                      </a:r>
                      <a:r>
                        <a:rPr kumimoji="0" lang="tr-TR" sz="1800" b="0" i="0" u="none" strike="noStrike" cap="none" normalizeH="0" baseline="0" dirty="0">
                          <a:ln>
                            <a:noFill/>
                          </a:ln>
                          <a:solidFill>
                            <a:srgbClr val="000000"/>
                          </a:solidFill>
                          <a:effectLst/>
                          <a:latin typeface="Times New Roman" charset="0"/>
                          <a:ea typeface="ＭＳ Ｐゴシック" charset="0"/>
                        </a:rPr>
                        <a:t> Bolu</a:t>
                      </a:r>
                      <a:r>
                        <a:rPr kumimoji="0" lang="en-US" sz="1800" b="0" i="0" u="none" strike="noStrike" cap="none" normalizeH="0" baseline="0" dirty="0">
                          <a:ln>
                            <a:noFill/>
                          </a:ln>
                          <a:solidFill>
                            <a:srgbClr val="000000"/>
                          </a:solidFill>
                          <a:effectLst/>
                          <a:latin typeface="Times New Roman" charset="0"/>
                          <a:ea typeface="ＭＳ Ｐゴシック" charset="0"/>
                        </a:rPr>
                        <a:t> </a:t>
                      </a:r>
                      <a:r>
                        <a:rPr kumimoji="0" lang="en-US" sz="1800" b="0" i="0" u="none" strike="noStrike" cap="none" normalizeH="0" baseline="0" dirty="0" err="1">
                          <a:ln>
                            <a:noFill/>
                          </a:ln>
                          <a:solidFill>
                            <a:srgbClr val="000000"/>
                          </a:solidFill>
                          <a:effectLst/>
                          <a:latin typeface="Times New Roman" charset="0"/>
                          <a:ea typeface="ＭＳ Ｐゴシック" charset="0"/>
                        </a:rPr>
                        <a:t>Eskişehir</a:t>
                      </a:r>
                      <a:r>
                        <a:rPr kumimoji="0" lang="en-US" sz="1800" b="0" i="0" u="none" strike="noStrike" cap="none" normalizeH="0" baseline="0" dirty="0">
                          <a:ln>
                            <a:noFill/>
                          </a:ln>
                          <a:solidFill>
                            <a:srgbClr val="000000"/>
                          </a:solidFill>
                          <a:effectLst/>
                          <a:latin typeface="Times New Roman" charset="0"/>
                          <a:ea typeface="ＭＳ Ｐゴシック" charset="0"/>
                        </a:rPr>
                        <a:t>, Bursa</a:t>
                      </a:r>
                      <a:r>
                        <a:rPr kumimoji="0" lang="tr-TR" sz="1800" b="0" i="0" u="none" strike="noStrike" cap="none" normalizeH="0" baseline="0" dirty="0">
                          <a:ln>
                            <a:noFill/>
                          </a:ln>
                          <a:solidFill>
                            <a:srgbClr val="000000"/>
                          </a:solidFill>
                          <a:effectLst/>
                          <a:latin typeface="Times New Roman" charset="0"/>
                          <a:ea typeface="ＭＳ Ｐゴシック"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7520664"/>
                  </a:ext>
                </a:extLst>
              </a:tr>
              <a:tr h="2155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000" b="0" i="0" u="none" strike="noStrike" cap="none" normalizeH="0" baseline="0" dirty="0">
                          <a:ln>
                            <a:noFill/>
                          </a:ln>
                          <a:solidFill>
                            <a:srgbClr val="000000"/>
                          </a:solidFill>
                          <a:effectLst/>
                          <a:latin typeface="Times New Roman" charset="0"/>
                          <a:ea typeface="ＭＳ Ｐゴシック" charset="0"/>
                        </a:rPr>
                        <a:t>Bursa</a:t>
                      </a:r>
                      <a:endParaRPr kumimoji="0" lang="tr-TR" sz="2000" b="0" i="0" u="none" strike="noStrike" cap="none" normalizeH="0" baseline="0" dirty="0">
                        <a:ln>
                          <a:noFill/>
                        </a:ln>
                        <a:solidFill>
                          <a:srgbClr val="000000"/>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1318466"/>
                  </a:ext>
                </a:extLst>
              </a:tr>
              <a:tr h="2587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000" b="0" i="0" u="none" strike="noStrike" cap="none" normalizeH="0" baseline="0" dirty="0" err="1">
                          <a:ln>
                            <a:noFill/>
                          </a:ln>
                          <a:solidFill>
                            <a:srgbClr val="000000"/>
                          </a:solidFill>
                          <a:effectLst/>
                          <a:latin typeface="Times New Roman" charset="0"/>
                          <a:ea typeface="ＭＳ Ｐゴシック" charset="0"/>
                        </a:rPr>
                        <a:t>Çorum</a:t>
                      </a:r>
                      <a:endParaRPr kumimoji="0" lang="tr-TR" sz="2000" b="0" i="0" u="none" strike="noStrike" cap="none" normalizeH="0" baseline="0" dirty="0">
                        <a:ln>
                          <a:noFill/>
                        </a:ln>
                        <a:solidFill>
                          <a:srgbClr val="000000"/>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8211412"/>
                  </a:ext>
                </a:extLst>
              </a:tr>
              <a:tr h="5471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000" b="0" i="0" u="none" strike="noStrike" cap="none" normalizeH="0" baseline="0" dirty="0" err="1">
                          <a:ln>
                            <a:noFill/>
                          </a:ln>
                          <a:solidFill>
                            <a:srgbClr val="000000"/>
                          </a:solidFill>
                          <a:effectLst/>
                          <a:latin typeface="Times New Roman" charset="0"/>
                          <a:ea typeface="ＭＳ Ｐゴシック" charset="0"/>
                        </a:rPr>
                        <a:t>Bolu</a:t>
                      </a:r>
                      <a:endParaRPr kumimoji="0" lang="tr-TR" sz="2000" b="0" i="0" u="none" strike="noStrike" cap="none" normalizeH="0" baseline="0" dirty="0">
                        <a:ln>
                          <a:noFill/>
                        </a:ln>
                        <a:solidFill>
                          <a:srgbClr val="000000"/>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372968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000" b="0" i="0" u="none" strike="noStrike" cap="none" normalizeH="0" baseline="0" dirty="0" err="1">
                          <a:ln>
                            <a:noFill/>
                          </a:ln>
                          <a:solidFill>
                            <a:srgbClr val="000000"/>
                          </a:solidFill>
                          <a:effectLst/>
                          <a:latin typeface="Times New Roman" charset="0"/>
                          <a:ea typeface="ＭＳ Ｐゴシック" charset="0"/>
                        </a:rPr>
                        <a:t>Ege</a:t>
                      </a:r>
                      <a:endParaRPr kumimoji="0" lang="tr-TR" sz="2000" b="0" i="0" u="none" strike="noStrike" cap="none" normalizeH="0" baseline="0" dirty="0">
                        <a:ln>
                          <a:noFill/>
                        </a:ln>
                        <a:solidFill>
                          <a:srgbClr val="000000"/>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1838779"/>
                  </a:ext>
                </a:extLst>
              </a:tr>
              <a:tr h="5687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000" b="0" i="0" u="none" strike="noStrike" cap="none" normalizeH="0" baseline="0" dirty="0" err="1">
                          <a:ln>
                            <a:noFill/>
                          </a:ln>
                          <a:solidFill>
                            <a:srgbClr val="000000"/>
                          </a:solidFill>
                          <a:effectLst/>
                          <a:latin typeface="Times New Roman" charset="0"/>
                          <a:ea typeface="ＭＳ Ｐゴシック" charset="0"/>
                        </a:rPr>
                        <a:t>Ege</a:t>
                      </a:r>
                      <a:endParaRPr kumimoji="0" lang="tr-TR" sz="2000" b="0" i="0" u="none" strike="noStrike" cap="none" normalizeH="0" baseline="0" dirty="0">
                        <a:ln>
                          <a:noFill/>
                        </a:ln>
                        <a:solidFill>
                          <a:srgbClr val="000000"/>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8317967"/>
                  </a:ext>
                </a:extLst>
              </a:tr>
              <a:tr h="5018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000" b="0" i="0" u="none" strike="noStrike" cap="none" normalizeH="0" baseline="0" dirty="0" err="1">
                          <a:ln>
                            <a:noFill/>
                          </a:ln>
                          <a:solidFill>
                            <a:srgbClr val="000000"/>
                          </a:solidFill>
                          <a:effectLst/>
                          <a:latin typeface="Times New Roman" charset="0"/>
                          <a:ea typeface="ＭＳ Ｐゴシック" charset="0"/>
                        </a:rPr>
                        <a:t>Bolu</a:t>
                      </a:r>
                      <a:endParaRPr kumimoji="0" lang="tr-TR" sz="2000" b="0" i="0" u="none" strike="noStrike" cap="none" normalizeH="0" baseline="0" dirty="0">
                        <a:ln>
                          <a:noFill/>
                        </a:ln>
                        <a:solidFill>
                          <a:srgbClr val="000000"/>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2013562"/>
                  </a:ext>
                </a:extLst>
              </a:tr>
            </a:tbl>
          </a:graphicData>
        </a:graphic>
      </p:graphicFrame>
      <p:cxnSp>
        <p:nvCxnSpPr>
          <p:cNvPr id="5" name="Düz Bağlayıcı 4">
            <a:extLst>
              <a:ext uri="{FF2B5EF4-FFF2-40B4-BE49-F238E27FC236}">
                <a16:creationId xmlns:a16="http://schemas.microsoft.com/office/drawing/2014/main" id="{BF4C8BCC-8EF5-904F-9AD0-5E02146D94CB}"/>
              </a:ext>
            </a:extLst>
          </p:cNvPr>
          <p:cNvCxnSpPr/>
          <p:nvPr/>
        </p:nvCxnSpPr>
        <p:spPr>
          <a:xfrm>
            <a:off x="5575610" y="192398"/>
            <a:ext cx="0" cy="6665602"/>
          </a:xfrm>
          <a:prstGeom prst="line">
            <a:avLst/>
          </a:prstGeom>
        </p:spPr>
        <p:style>
          <a:lnRef idx="2">
            <a:schemeClr val="dk1"/>
          </a:lnRef>
          <a:fillRef idx="0">
            <a:schemeClr val="dk1"/>
          </a:fillRef>
          <a:effectRef idx="1">
            <a:schemeClr val="dk1"/>
          </a:effectRef>
          <a:fontRef idx="minor">
            <a:schemeClr val="tx1"/>
          </a:fontRef>
        </p:style>
      </p:cxnSp>
      <p:cxnSp>
        <p:nvCxnSpPr>
          <p:cNvPr id="7" name="Düz Bağlayıcı 6">
            <a:extLst>
              <a:ext uri="{FF2B5EF4-FFF2-40B4-BE49-F238E27FC236}">
                <a16:creationId xmlns:a16="http://schemas.microsoft.com/office/drawing/2014/main" id="{8BF3836D-D9FB-5249-AAB4-22065CA410DF}"/>
              </a:ext>
            </a:extLst>
          </p:cNvPr>
          <p:cNvCxnSpPr/>
          <p:nvPr/>
        </p:nvCxnSpPr>
        <p:spPr>
          <a:xfrm>
            <a:off x="85493" y="192398"/>
            <a:ext cx="0" cy="6665602"/>
          </a:xfrm>
          <a:prstGeom prst="line">
            <a:avLst/>
          </a:prstGeom>
        </p:spPr>
        <p:style>
          <a:lnRef idx="2">
            <a:schemeClr val="dk1"/>
          </a:lnRef>
          <a:fillRef idx="0">
            <a:schemeClr val="dk1"/>
          </a:fillRef>
          <a:effectRef idx="1">
            <a:schemeClr val="dk1"/>
          </a:effectRef>
          <a:fontRef idx="minor">
            <a:schemeClr val="tx1"/>
          </a:fontRef>
        </p:style>
      </p:cxnSp>
      <p:cxnSp>
        <p:nvCxnSpPr>
          <p:cNvPr id="8" name="Düz Bağlayıcı 7">
            <a:extLst>
              <a:ext uri="{FF2B5EF4-FFF2-40B4-BE49-F238E27FC236}">
                <a16:creationId xmlns:a16="http://schemas.microsoft.com/office/drawing/2014/main" id="{F9BB5140-9B5C-1B44-899F-41D0DDFAB924}"/>
              </a:ext>
            </a:extLst>
          </p:cNvPr>
          <p:cNvCxnSpPr>
            <a:cxnSpLocks/>
          </p:cNvCxnSpPr>
          <p:nvPr/>
        </p:nvCxnSpPr>
        <p:spPr>
          <a:xfrm flipH="1">
            <a:off x="85493" y="147794"/>
            <a:ext cx="549011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2913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p:cNvSpPr>
            <a:spLocks noChangeArrowheads="1"/>
          </p:cNvSpPr>
          <p:nvPr/>
        </p:nvSpPr>
        <p:spPr bwMode="auto">
          <a:xfrm>
            <a:off x="156117" y="1728440"/>
            <a:ext cx="4025590" cy="3947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spcBef>
                <a:spcPct val="50000"/>
              </a:spcBef>
              <a:buClr>
                <a:schemeClr val="hlink"/>
              </a:buClr>
              <a:buSzPct val="70000"/>
            </a:pPr>
            <a:r>
              <a:rPr lang="tr-TR" sz="2400" b="1" dirty="0">
                <a:latin typeface="Times New Roman"/>
              </a:rPr>
              <a:t>Klinik IBD</a:t>
            </a:r>
          </a:p>
          <a:p>
            <a:pPr marL="53975" lvl="1" algn="just">
              <a:spcBef>
                <a:spcPct val="50000"/>
              </a:spcBef>
              <a:buClr>
                <a:schemeClr val="hlink"/>
              </a:buClr>
              <a:buSzPct val="70000"/>
              <a:buFont typeface="Wingdings" charset="0"/>
              <a:buChar char="n"/>
            </a:pPr>
            <a:r>
              <a:rPr lang="tr-TR" sz="2400" dirty="0">
                <a:latin typeface="Times New Roman"/>
              </a:rPr>
              <a:t> 2001 yılı Kanatlı AR-GE </a:t>
            </a:r>
          </a:p>
          <a:p>
            <a:pPr marL="53975" lvl="1" algn="just">
              <a:spcBef>
                <a:spcPct val="50000"/>
              </a:spcBef>
              <a:buClr>
                <a:schemeClr val="hlink"/>
              </a:buClr>
              <a:buSzPct val="70000"/>
              <a:buFont typeface="Wingdings" charset="0"/>
              <a:buChar char="n"/>
            </a:pPr>
            <a:r>
              <a:rPr lang="tr-TR" sz="2400" dirty="0">
                <a:latin typeface="Times New Roman"/>
              </a:rPr>
              <a:t> Üretim seviyesi  </a:t>
            </a:r>
            <a:r>
              <a:rPr lang="en-US" sz="2400" dirty="0">
                <a:latin typeface="Times New Roman"/>
                <a:cs typeface="Times New Roman" charset="0"/>
              </a:rPr>
              <a:t>592.567</a:t>
            </a:r>
            <a:r>
              <a:rPr lang="tr-TR" sz="2400" dirty="0">
                <a:latin typeface="Times New Roman"/>
                <a:cs typeface="Times New Roman" charset="0"/>
              </a:rPr>
              <a:t> ton</a:t>
            </a:r>
            <a:endParaRPr lang="tr-TR" sz="2400" dirty="0">
              <a:latin typeface="Times New Roman"/>
            </a:endParaRPr>
          </a:p>
          <a:p>
            <a:pPr marL="53975" lvl="1" algn="just">
              <a:spcBef>
                <a:spcPct val="50000"/>
              </a:spcBef>
              <a:buClr>
                <a:schemeClr val="hlink"/>
              </a:buClr>
              <a:buSzPct val="70000"/>
              <a:buFont typeface="Wingdings" charset="0"/>
              <a:buChar char="n"/>
            </a:pPr>
            <a:r>
              <a:rPr lang="tr-TR" sz="2400" dirty="0">
                <a:latin typeface="Times New Roman"/>
              </a:rPr>
              <a:t> 21 firma verileri</a:t>
            </a:r>
          </a:p>
          <a:p>
            <a:pPr marL="53975" lvl="1" algn="just">
              <a:spcBef>
                <a:spcPct val="50000"/>
              </a:spcBef>
              <a:buClr>
                <a:schemeClr val="hlink"/>
              </a:buClr>
              <a:buSzPct val="70000"/>
              <a:buFont typeface="Wingdings" charset="0"/>
              <a:buChar char="n"/>
            </a:pPr>
            <a:r>
              <a:rPr lang="tr-TR" sz="2400" dirty="0">
                <a:latin typeface="Times New Roman"/>
              </a:rPr>
              <a:t> Klinik IBD</a:t>
            </a:r>
          </a:p>
          <a:p>
            <a:pPr marL="53975" lvl="1" algn="just">
              <a:spcBef>
                <a:spcPct val="50000"/>
              </a:spcBef>
              <a:buClr>
                <a:schemeClr val="hlink"/>
              </a:buClr>
              <a:buSzPct val="70000"/>
              <a:buFont typeface="Wingdings" charset="0"/>
              <a:buChar char="n"/>
            </a:pPr>
            <a:r>
              <a:rPr lang="tr-TR" sz="2400" dirty="0">
                <a:latin typeface="Times New Roman"/>
              </a:rPr>
              <a:t> 70-80 milyon USD/yıl</a:t>
            </a:r>
          </a:p>
        </p:txBody>
      </p:sp>
      <p:sp>
        <p:nvSpPr>
          <p:cNvPr id="5" name="Rectangle 4">
            <a:extLst>
              <a:ext uri="{FF2B5EF4-FFF2-40B4-BE49-F238E27FC236}">
                <a16:creationId xmlns:a16="http://schemas.microsoft.com/office/drawing/2014/main" id="{5F1FB60A-2CF0-EB49-A13D-35484C9865F8}"/>
              </a:ext>
            </a:extLst>
          </p:cNvPr>
          <p:cNvSpPr>
            <a:spLocks noGrp="1" noChangeArrowheads="1"/>
          </p:cNvSpPr>
          <p:nvPr>
            <p:ph type="title"/>
          </p:nvPr>
        </p:nvSpPr>
        <p:spPr>
          <a:xfrm>
            <a:off x="156117" y="547028"/>
            <a:ext cx="8229600" cy="635000"/>
          </a:xfrm>
          <a:noFill/>
          <a:ln/>
        </p:spPr>
        <p:txBody>
          <a:bodyPr>
            <a:normAutofit fontScale="90000"/>
          </a:bodyPr>
          <a:lstStyle/>
          <a:p>
            <a:pPr algn="l"/>
            <a:r>
              <a:rPr lang="tr-TR" sz="3600" b="1" dirty="0">
                <a:solidFill>
                  <a:srgbClr val="000000"/>
                </a:solidFill>
                <a:latin typeface="Times New Roman" charset="0"/>
              </a:rPr>
              <a:t>Ekonomik önemi</a:t>
            </a:r>
          </a:p>
        </p:txBody>
      </p:sp>
      <p:sp>
        <p:nvSpPr>
          <p:cNvPr id="4" name="Rectangle 3">
            <a:extLst>
              <a:ext uri="{FF2B5EF4-FFF2-40B4-BE49-F238E27FC236}">
                <a16:creationId xmlns:a16="http://schemas.microsoft.com/office/drawing/2014/main" id="{5B210406-1AAD-C74E-A7CF-7EC3A08F435F}"/>
              </a:ext>
            </a:extLst>
          </p:cNvPr>
          <p:cNvSpPr>
            <a:spLocks noChangeArrowheads="1"/>
          </p:cNvSpPr>
          <p:nvPr/>
        </p:nvSpPr>
        <p:spPr bwMode="auto">
          <a:xfrm>
            <a:off x="4360125" y="1728440"/>
            <a:ext cx="4728117" cy="376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9525" indent="-9525" algn="just">
              <a:spcBef>
                <a:spcPct val="50000"/>
              </a:spcBef>
              <a:buClr>
                <a:schemeClr val="hlink"/>
              </a:buClr>
              <a:buSzPct val="70000"/>
              <a:buFont typeface="Wingdings" charset="0"/>
              <a:buNone/>
            </a:pPr>
            <a:r>
              <a:rPr lang="tr-TR" sz="2400" b="1" dirty="0" err="1">
                <a:solidFill>
                  <a:srgbClr val="000000"/>
                </a:solidFill>
                <a:latin typeface="Times New Roman"/>
              </a:rPr>
              <a:t>İmmunsupresyon</a:t>
            </a:r>
            <a:r>
              <a:rPr lang="tr-TR" sz="2400" dirty="0">
                <a:solidFill>
                  <a:srgbClr val="000000"/>
                </a:solidFill>
                <a:latin typeface="Times New Roman"/>
              </a:rPr>
              <a:t> </a:t>
            </a:r>
          </a:p>
          <a:p>
            <a:pPr marL="53975" lvl="1" indent="44450" algn="just">
              <a:spcBef>
                <a:spcPct val="50000"/>
              </a:spcBef>
              <a:buClr>
                <a:schemeClr val="accent2"/>
              </a:buClr>
              <a:buSzPct val="70000"/>
              <a:buFont typeface="Wingdings" charset="0"/>
              <a:buChar char="n"/>
            </a:pPr>
            <a:r>
              <a:rPr lang="tr-TR" sz="2400" dirty="0">
                <a:solidFill>
                  <a:srgbClr val="000000"/>
                </a:solidFill>
                <a:latin typeface="Times New Roman"/>
              </a:rPr>
              <a:t> Yetersiz bağışıklık</a:t>
            </a:r>
          </a:p>
          <a:p>
            <a:pPr marL="53975" lvl="1" indent="44450" algn="just">
              <a:spcBef>
                <a:spcPct val="50000"/>
              </a:spcBef>
              <a:buClr>
                <a:schemeClr val="accent2"/>
              </a:buClr>
              <a:buSzPct val="70000"/>
              <a:buFont typeface="Wingdings" charset="0"/>
              <a:buChar char="n"/>
            </a:pPr>
            <a:r>
              <a:rPr lang="tr-TR" sz="2400" dirty="0">
                <a:solidFill>
                  <a:srgbClr val="000000"/>
                </a:solidFill>
                <a:latin typeface="Times New Roman"/>
              </a:rPr>
              <a:t> Hastalıklara karşı duyarlılıkta artış</a:t>
            </a:r>
          </a:p>
          <a:p>
            <a:pPr marL="53975" lvl="1" indent="44450" algn="just">
              <a:spcBef>
                <a:spcPct val="50000"/>
              </a:spcBef>
              <a:buClr>
                <a:schemeClr val="accent2"/>
              </a:buClr>
              <a:buSzPct val="70000"/>
              <a:buFont typeface="Wingdings" charset="0"/>
              <a:buChar char="n"/>
            </a:pPr>
            <a:r>
              <a:rPr lang="tr-TR" sz="2400" dirty="0">
                <a:solidFill>
                  <a:srgbClr val="000000"/>
                </a:solidFill>
                <a:latin typeface="Times New Roman"/>
              </a:rPr>
              <a:t> Performans üzerinde olumsuz etki</a:t>
            </a:r>
          </a:p>
          <a:p>
            <a:pPr marL="53975" lvl="1" indent="44450" algn="just">
              <a:spcBef>
                <a:spcPct val="50000"/>
              </a:spcBef>
              <a:buClr>
                <a:schemeClr val="accent2"/>
              </a:buClr>
              <a:buSzPct val="70000"/>
              <a:buFont typeface="Wingdings" charset="0"/>
              <a:buChar char="n"/>
            </a:pPr>
            <a:r>
              <a:rPr lang="tr-TR" sz="2400" dirty="0">
                <a:solidFill>
                  <a:srgbClr val="000000"/>
                </a:solidFill>
                <a:latin typeface="Times New Roman"/>
              </a:rPr>
              <a:t> Tedavi maliyeti</a:t>
            </a:r>
          </a:p>
          <a:p>
            <a:pPr marL="53975" lvl="1" indent="44450" algn="just">
              <a:spcBef>
                <a:spcPct val="50000"/>
              </a:spcBef>
              <a:buClr>
                <a:schemeClr val="accent2"/>
              </a:buClr>
              <a:buSzPct val="70000"/>
              <a:buFont typeface="Wingdings" charset="0"/>
              <a:buChar char="n"/>
            </a:pPr>
            <a:r>
              <a:rPr lang="tr-TR" sz="2400" dirty="0">
                <a:solidFill>
                  <a:srgbClr val="000000"/>
                </a:solidFill>
                <a:latin typeface="Times New Roman"/>
              </a:rPr>
              <a:t> Ekonomik kayıplar yüksek</a:t>
            </a:r>
          </a:p>
        </p:txBody>
      </p:sp>
    </p:spTree>
    <p:extLst>
      <p:ext uri="{BB962C8B-B14F-4D97-AF65-F5344CB8AC3E}">
        <p14:creationId xmlns:p14="http://schemas.microsoft.com/office/powerpoint/2010/main" val="174189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p:cNvSpPr>
            <a:spLocks noChangeArrowheads="1"/>
          </p:cNvSpPr>
          <p:nvPr/>
        </p:nvSpPr>
        <p:spPr bwMode="auto">
          <a:xfrm>
            <a:off x="702527" y="1182028"/>
            <a:ext cx="7738946" cy="54083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spcBef>
                <a:spcPct val="50000"/>
              </a:spcBef>
              <a:buClr>
                <a:schemeClr val="hlink"/>
              </a:buClr>
              <a:buSzPct val="70000"/>
            </a:pPr>
            <a:endParaRPr lang="tr-TR" sz="2800" b="1" dirty="0">
              <a:latin typeface="Times New Roman"/>
            </a:endParaRPr>
          </a:p>
          <a:p>
            <a:pPr marL="53975" lvl="1" algn="just">
              <a:spcBef>
                <a:spcPct val="50000"/>
              </a:spcBef>
              <a:buClr>
                <a:schemeClr val="hlink"/>
              </a:buClr>
              <a:buSzPct val="70000"/>
              <a:buFont typeface="Wingdings" charset="0"/>
              <a:buChar char="n"/>
            </a:pPr>
            <a:r>
              <a:rPr lang="tr-TR" sz="2800" dirty="0">
                <a:latin typeface="Times New Roman"/>
              </a:rPr>
              <a:t> </a:t>
            </a:r>
            <a:r>
              <a:rPr lang="tr-TR" sz="2800" dirty="0">
                <a:solidFill>
                  <a:srgbClr val="000000"/>
                </a:solidFill>
                <a:latin typeface="Times New Roman"/>
              </a:rPr>
              <a:t>Klinik ve </a:t>
            </a:r>
            <a:r>
              <a:rPr lang="tr-TR" sz="2800" dirty="0" err="1">
                <a:solidFill>
                  <a:srgbClr val="000000"/>
                </a:solidFill>
                <a:latin typeface="Times New Roman"/>
              </a:rPr>
              <a:t>nekropsi</a:t>
            </a:r>
            <a:endParaRPr lang="tr-TR" sz="2800" dirty="0">
              <a:solidFill>
                <a:srgbClr val="000000"/>
              </a:solidFill>
              <a:latin typeface="Times New Roman"/>
            </a:endParaRPr>
          </a:p>
          <a:p>
            <a:pPr marL="511175" lvl="2" algn="just">
              <a:spcBef>
                <a:spcPct val="50000"/>
              </a:spcBef>
              <a:buClr>
                <a:schemeClr val="hlink"/>
              </a:buClr>
              <a:buSzPct val="70000"/>
              <a:buFont typeface="Wingdings" charset="0"/>
              <a:buChar char="n"/>
            </a:pPr>
            <a:r>
              <a:rPr lang="tr-TR" sz="2800" dirty="0">
                <a:solidFill>
                  <a:srgbClr val="000000"/>
                </a:solidFill>
                <a:latin typeface="Times New Roman"/>
              </a:rPr>
              <a:t> Klinik form</a:t>
            </a:r>
          </a:p>
          <a:p>
            <a:pPr marL="511175" lvl="2" algn="just">
              <a:spcBef>
                <a:spcPct val="50000"/>
              </a:spcBef>
              <a:buClr>
                <a:schemeClr val="hlink"/>
              </a:buClr>
              <a:buSzPct val="70000"/>
              <a:buFont typeface="Wingdings" charset="0"/>
              <a:buChar char="n"/>
            </a:pPr>
            <a:r>
              <a:rPr lang="tr-TR" sz="2800" dirty="0">
                <a:solidFill>
                  <a:srgbClr val="000000"/>
                </a:solidFill>
                <a:latin typeface="Times New Roman"/>
              </a:rPr>
              <a:t> </a:t>
            </a:r>
            <a:r>
              <a:rPr lang="tr-TR" sz="2800" dirty="0" err="1">
                <a:solidFill>
                  <a:srgbClr val="000000"/>
                </a:solidFill>
                <a:latin typeface="Times New Roman"/>
              </a:rPr>
              <a:t>Subklinik</a:t>
            </a:r>
            <a:r>
              <a:rPr lang="tr-TR" sz="2800" dirty="0">
                <a:solidFill>
                  <a:srgbClr val="000000"/>
                </a:solidFill>
                <a:latin typeface="Times New Roman"/>
              </a:rPr>
              <a:t> form</a:t>
            </a:r>
          </a:p>
          <a:p>
            <a:pPr marL="53975" lvl="1" algn="just">
              <a:spcBef>
                <a:spcPct val="50000"/>
              </a:spcBef>
              <a:buClr>
                <a:schemeClr val="hlink"/>
              </a:buClr>
              <a:buSzPct val="70000"/>
              <a:buFont typeface="Wingdings" charset="0"/>
              <a:buChar char="n"/>
            </a:pPr>
            <a:r>
              <a:rPr lang="tr-TR" sz="2800" dirty="0">
                <a:solidFill>
                  <a:srgbClr val="000000"/>
                </a:solidFill>
                <a:latin typeface="Times New Roman"/>
              </a:rPr>
              <a:t> Laboratuvar teşhisi</a:t>
            </a:r>
          </a:p>
          <a:p>
            <a:pPr marL="511175" lvl="2" algn="just">
              <a:spcBef>
                <a:spcPct val="50000"/>
              </a:spcBef>
              <a:buClr>
                <a:schemeClr val="hlink"/>
              </a:buClr>
              <a:buSzPct val="70000"/>
              <a:buFont typeface="Wingdings" charset="0"/>
              <a:buChar char="n"/>
            </a:pPr>
            <a:r>
              <a:rPr lang="tr-TR" sz="2800" dirty="0">
                <a:solidFill>
                  <a:srgbClr val="000000"/>
                </a:solidFill>
                <a:latin typeface="Times New Roman"/>
              </a:rPr>
              <a:t> Numune</a:t>
            </a:r>
          </a:p>
          <a:p>
            <a:pPr marL="511175" lvl="2" algn="just">
              <a:spcBef>
                <a:spcPct val="50000"/>
              </a:spcBef>
              <a:buClr>
                <a:schemeClr val="hlink"/>
              </a:buClr>
              <a:buSzPct val="70000"/>
              <a:buFont typeface="Wingdings" charset="0"/>
              <a:buChar char="n"/>
            </a:pPr>
            <a:r>
              <a:rPr lang="tr-TR" sz="2800" dirty="0">
                <a:solidFill>
                  <a:srgbClr val="000000"/>
                </a:solidFill>
                <a:latin typeface="Times New Roman"/>
              </a:rPr>
              <a:t> Moleküler analiz ve </a:t>
            </a:r>
            <a:r>
              <a:rPr lang="tr-TR" sz="2800" dirty="0" err="1">
                <a:solidFill>
                  <a:srgbClr val="000000"/>
                </a:solidFill>
                <a:latin typeface="Times New Roman"/>
              </a:rPr>
              <a:t>tiplendirme</a:t>
            </a:r>
            <a:endParaRPr lang="tr-TR" sz="2800" dirty="0">
              <a:solidFill>
                <a:srgbClr val="000000"/>
              </a:solidFill>
              <a:latin typeface="Times New Roman"/>
            </a:endParaRPr>
          </a:p>
          <a:p>
            <a:pPr marL="968375" lvl="3" algn="just">
              <a:spcBef>
                <a:spcPct val="50000"/>
              </a:spcBef>
              <a:buClr>
                <a:schemeClr val="hlink"/>
              </a:buClr>
              <a:buSzPct val="70000"/>
              <a:buFont typeface="Wingdings" charset="0"/>
              <a:buChar char="n"/>
            </a:pPr>
            <a:r>
              <a:rPr lang="tr-TR" sz="2800" dirty="0">
                <a:solidFill>
                  <a:srgbClr val="000000"/>
                </a:solidFill>
                <a:latin typeface="Times New Roman"/>
              </a:rPr>
              <a:t> RT-PCR ve dizileme</a:t>
            </a:r>
          </a:p>
          <a:p>
            <a:pPr marL="53975" lvl="1" algn="just">
              <a:spcBef>
                <a:spcPct val="50000"/>
              </a:spcBef>
              <a:buClr>
                <a:schemeClr val="hlink"/>
              </a:buClr>
              <a:buSzPct val="70000"/>
            </a:pPr>
            <a:endParaRPr lang="tr-TR" sz="2800" dirty="0">
              <a:solidFill>
                <a:srgbClr val="000000"/>
              </a:solidFill>
              <a:latin typeface="Times New Roman"/>
            </a:endParaRPr>
          </a:p>
          <a:p>
            <a:pPr marL="53975" lvl="1" algn="just">
              <a:spcBef>
                <a:spcPct val="50000"/>
              </a:spcBef>
              <a:buClr>
                <a:schemeClr val="hlink"/>
              </a:buClr>
              <a:buSzPct val="70000"/>
              <a:buFont typeface="Wingdings" charset="0"/>
              <a:buChar char="n"/>
            </a:pPr>
            <a:endParaRPr lang="tr-TR" sz="2800" dirty="0">
              <a:latin typeface="Times New Roman"/>
            </a:endParaRPr>
          </a:p>
        </p:txBody>
      </p:sp>
      <p:sp>
        <p:nvSpPr>
          <p:cNvPr id="5" name="Rectangle 4">
            <a:extLst>
              <a:ext uri="{FF2B5EF4-FFF2-40B4-BE49-F238E27FC236}">
                <a16:creationId xmlns:a16="http://schemas.microsoft.com/office/drawing/2014/main" id="{5F1FB60A-2CF0-EB49-A13D-35484C9865F8}"/>
              </a:ext>
            </a:extLst>
          </p:cNvPr>
          <p:cNvSpPr>
            <a:spLocks noGrp="1" noChangeArrowheads="1"/>
          </p:cNvSpPr>
          <p:nvPr>
            <p:ph type="title"/>
          </p:nvPr>
        </p:nvSpPr>
        <p:spPr>
          <a:xfrm>
            <a:off x="156117" y="547028"/>
            <a:ext cx="8229600" cy="635000"/>
          </a:xfrm>
          <a:noFill/>
          <a:ln/>
        </p:spPr>
        <p:txBody>
          <a:bodyPr>
            <a:normAutofit fontScale="90000"/>
          </a:bodyPr>
          <a:lstStyle/>
          <a:p>
            <a:r>
              <a:rPr lang="tr-TR" sz="3600" b="1" dirty="0">
                <a:solidFill>
                  <a:srgbClr val="000000"/>
                </a:solidFill>
                <a:latin typeface="Times New Roman"/>
              </a:rPr>
              <a:t>IBD-Teşhis</a:t>
            </a:r>
          </a:p>
        </p:txBody>
      </p:sp>
    </p:spTree>
    <p:extLst>
      <p:ext uri="{BB962C8B-B14F-4D97-AF65-F5344CB8AC3E}">
        <p14:creationId xmlns:p14="http://schemas.microsoft.com/office/powerpoint/2010/main" val="302565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522288" y="246511"/>
            <a:ext cx="7772400" cy="685800"/>
          </a:xfrm>
          <a:prstGeom prst="rect">
            <a:avLst/>
          </a:prstGeom>
          <a:noFill/>
          <a:ln>
            <a:noFill/>
          </a:ln>
          <a:effectLst/>
          <a:extLst>
            <a:ext uri="{909E8E84-426E-40dd-AFC4-6F175D3DCCD1}">
              <a14:hiddenFill xmlns="" xmlns:a14="http://schemas.microsoft.com/office/drawing/2010/main">
                <a:solidFill>
                  <a:srgbClr val="FFFF66"/>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tr-TR" sz="4000" b="1" dirty="0">
                <a:solidFill>
                  <a:srgbClr val="000000"/>
                </a:solidFill>
                <a:latin typeface="Times New Roman"/>
              </a:rPr>
              <a:t>Kontrol Programı</a:t>
            </a:r>
          </a:p>
        </p:txBody>
      </p:sp>
      <p:sp>
        <p:nvSpPr>
          <p:cNvPr id="478211" name="Rectangle 3"/>
          <p:cNvSpPr>
            <a:spLocks noChangeArrowheads="1"/>
          </p:cNvSpPr>
          <p:nvPr/>
        </p:nvSpPr>
        <p:spPr bwMode="auto">
          <a:xfrm>
            <a:off x="395288" y="1414707"/>
            <a:ext cx="4176712" cy="2480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lnSpc>
                <a:spcPct val="110000"/>
              </a:lnSpc>
              <a:spcBef>
                <a:spcPct val="50000"/>
              </a:spcBef>
              <a:buClr>
                <a:schemeClr val="hlink"/>
              </a:buClr>
              <a:buSzPct val="70000"/>
              <a:tabLst>
                <a:tab pos="715963" algn="l"/>
              </a:tabLst>
            </a:pPr>
            <a:r>
              <a:rPr lang="tr-TR" sz="2800" b="1" dirty="0">
                <a:solidFill>
                  <a:srgbClr val="000000"/>
                </a:solidFill>
                <a:latin typeface="Times New Roman"/>
              </a:rPr>
              <a:t>Damızlık </a:t>
            </a:r>
          </a:p>
          <a:p>
            <a:pPr marL="457200" indent="-457200" algn="just">
              <a:lnSpc>
                <a:spcPct val="110000"/>
              </a:lnSpc>
              <a:spcBef>
                <a:spcPct val="50000"/>
              </a:spcBef>
              <a:buClr>
                <a:schemeClr val="hlink"/>
              </a:buClr>
              <a:buSzPct val="70000"/>
              <a:buFont typeface="Wingdings" charset="2"/>
              <a:buChar char="u"/>
              <a:tabLst>
                <a:tab pos="715963" algn="l"/>
              </a:tabLst>
            </a:pPr>
            <a:r>
              <a:rPr lang="tr-TR" sz="2800" dirty="0">
                <a:solidFill>
                  <a:srgbClr val="000000"/>
                </a:solidFill>
                <a:latin typeface="Times New Roman"/>
              </a:rPr>
              <a:t>Aşılama programları </a:t>
            </a:r>
          </a:p>
          <a:p>
            <a:pPr marL="457200" indent="-457200" algn="just">
              <a:lnSpc>
                <a:spcPct val="110000"/>
              </a:lnSpc>
              <a:spcBef>
                <a:spcPct val="50000"/>
              </a:spcBef>
              <a:buClr>
                <a:schemeClr val="hlink"/>
              </a:buClr>
              <a:buSzPct val="70000"/>
              <a:buFont typeface="Wingdings" charset="2"/>
              <a:buChar char="u"/>
              <a:tabLst>
                <a:tab pos="715963" algn="l"/>
              </a:tabLst>
            </a:pPr>
            <a:r>
              <a:rPr lang="tr-TR" sz="2800" dirty="0" err="1">
                <a:solidFill>
                  <a:srgbClr val="000000"/>
                </a:solidFill>
                <a:latin typeface="Times New Roman"/>
              </a:rPr>
              <a:t>Serolojik</a:t>
            </a:r>
            <a:r>
              <a:rPr lang="tr-TR" sz="2800" dirty="0">
                <a:solidFill>
                  <a:srgbClr val="000000"/>
                </a:solidFill>
                <a:latin typeface="Times New Roman"/>
              </a:rPr>
              <a:t> izleme</a:t>
            </a:r>
          </a:p>
        </p:txBody>
      </p:sp>
      <p:sp>
        <p:nvSpPr>
          <p:cNvPr id="5" name="Rectangle 3">
            <a:extLst>
              <a:ext uri="{FF2B5EF4-FFF2-40B4-BE49-F238E27FC236}">
                <a16:creationId xmlns:a16="http://schemas.microsoft.com/office/drawing/2014/main" id="{871FAB08-3410-E84D-A936-9C8E999F5786}"/>
              </a:ext>
            </a:extLst>
          </p:cNvPr>
          <p:cNvSpPr>
            <a:spLocks noChangeArrowheads="1"/>
          </p:cNvSpPr>
          <p:nvPr/>
        </p:nvSpPr>
        <p:spPr bwMode="auto">
          <a:xfrm>
            <a:off x="1" y="4571794"/>
            <a:ext cx="4470398" cy="21465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110000"/>
              </a:lnSpc>
              <a:spcBef>
                <a:spcPct val="50000"/>
              </a:spcBef>
              <a:buClr>
                <a:schemeClr val="hlink"/>
              </a:buClr>
              <a:buSzPct val="70000"/>
              <a:buFont typeface="Wingdings" charset="0"/>
              <a:buNone/>
              <a:tabLst>
                <a:tab pos="715963" algn="l"/>
              </a:tabLst>
            </a:pPr>
            <a:r>
              <a:rPr lang="tr-TR" sz="2800" b="1" dirty="0" err="1">
                <a:solidFill>
                  <a:srgbClr val="000000"/>
                </a:solidFill>
                <a:latin typeface="Times New Roman"/>
              </a:rPr>
              <a:t>Virusun</a:t>
            </a:r>
            <a:r>
              <a:rPr lang="tr-TR" sz="2800" b="1" dirty="0">
                <a:solidFill>
                  <a:srgbClr val="000000"/>
                </a:solidFill>
                <a:latin typeface="Times New Roman"/>
              </a:rPr>
              <a:t> teşhisi ve izlenmesi </a:t>
            </a:r>
          </a:p>
          <a:p>
            <a:pPr marL="215900" lvl="2">
              <a:lnSpc>
                <a:spcPct val="110000"/>
              </a:lnSpc>
              <a:spcBef>
                <a:spcPct val="50000"/>
              </a:spcBef>
              <a:buClr>
                <a:schemeClr val="tx2"/>
              </a:buClr>
              <a:buSzPct val="70000"/>
              <a:buFont typeface="Wingdings" charset="0"/>
              <a:buChar char="n"/>
              <a:tabLst>
                <a:tab pos="715963" algn="l"/>
              </a:tabLst>
            </a:pPr>
            <a:r>
              <a:rPr lang="tr-TR" sz="2800" dirty="0">
                <a:solidFill>
                  <a:srgbClr val="000000"/>
                </a:solidFill>
                <a:latin typeface="Times New Roman"/>
              </a:rPr>
              <a:t> RT-PCR</a:t>
            </a:r>
          </a:p>
          <a:p>
            <a:pPr marL="215900" lvl="2">
              <a:lnSpc>
                <a:spcPct val="110000"/>
              </a:lnSpc>
              <a:spcBef>
                <a:spcPct val="50000"/>
              </a:spcBef>
              <a:buClr>
                <a:schemeClr val="tx2"/>
              </a:buClr>
              <a:buSzPct val="70000"/>
              <a:buFont typeface="Wingdings" charset="0"/>
              <a:buChar char="n"/>
              <a:tabLst>
                <a:tab pos="715963" algn="l"/>
              </a:tabLst>
            </a:pPr>
            <a:r>
              <a:rPr lang="tr-TR" sz="2800" dirty="0">
                <a:solidFill>
                  <a:srgbClr val="000000"/>
                </a:solidFill>
                <a:latin typeface="Times New Roman"/>
              </a:rPr>
              <a:t> </a:t>
            </a:r>
            <a:r>
              <a:rPr lang="tr-TR" sz="2800" dirty="0" err="1">
                <a:solidFill>
                  <a:srgbClr val="000000"/>
                </a:solidFill>
                <a:latin typeface="Times New Roman"/>
              </a:rPr>
              <a:t>Tiplendirme</a:t>
            </a:r>
            <a:r>
              <a:rPr lang="tr-TR" sz="2800" dirty="0">
                <a:solidFill>
                  <a:srgbClr val="000000"/>
                </a:solidFill>
                <a:latin typeface="Times New Roman"/>
              </a:rPr>
              <a:t> 	</a:t>
            </a:r>
          </a:p>
        </p:txBody>
      </p:sp>
      <p:sp>
        <p:nvSpPr>
          <p:cNvPr id="6" name="Rectangle 3">
            <a:extLst>
              <a:ext uri="{FF2B5EF4-FFF2-40B4-BE49-F238E27FC236}">
                <a16:creationId xmlns:a16="http://schemas.microsoft.com/office/drawing/2014/main" id="{4BC52764-26BF-8442-8345-BECCE13BF18D}"/>
              </a:ext>
            </a:extLst>
          </p:cNvPr>
          <p:cNvSpPr>
            <a:spLocks noChangeArrowheads="1"/>
          </p:cNvSpPr>
          <p:nvPr/>
        </p:nvSpPr>
        <p:spPr bwMode="auto">
          <a:xfrm>
            <a:off x="4940302" y="1414706"/>
            <a:ext cx="3949697" cy="26746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lnSpc>
                <a:spcPct val="110000"/>
              </a:lnSpc>
              <a:spcBef>
                <a:spcPct val="50000"/>
              </a:spcBef>
              <a:buClr>
                <a:schemeClr val="hlink"/>
              </a:buClr>
              <a:buSzPct val="70000"/>
              <a:tabLst>
                <a:tab pos="715963" algn="l"/>
              </a:tabLst>
            </a:pPr>
            <a:r>
              <a:rPr lang="tr-TR" sz="2800" b="1" dirty="0" err="1">
                <a:solidFill>
                  <a:srgbClr val="000000"/>
                </a:solidFill>
                <a:latin typeface="Times New Roman"/>
              </a:rPr>
              <a:t>Broiler</a:t>
            </a:r>
            <a:r>
              <a:rPr lang="tr-TR" sz="2800" b="1" dirty="0">
                <a:solidFill>
                  <a:srgbClr val="000000"/>
                </a:solidFill>
                <a:latin typeface="Times New Roman"/>
              </a:rPr>
              <a:t> </a:t>
            </a:r>
          </a:p>
          <a:p>
            <a:pPr marL="457200" indent="-457200" algn="just">
              <a:lnSpc>
                <a:spcPct val="110000"/>
              </a:lnSpc>
              <a:spcBef>
                <a:spcPct val="50000"/>
              </a:spcBef>
              <a:buClr>
                <a:schemeClr val="hlink"/>
              </a:buClr>
              <a:buSzPct val="70000"/>
              <a:buFont typeface="Wingdings" charset="2"/>
              <a:buChar char="u"/>
              <a:tabLst>
                <a:tab pos="715963" algn="l"/>
              </a:tabLst>
            </a:pPr>
            <a:r>
              <a:rPr lang="tr-TR" sz="2800" dirty="0">
                <a:solidFill>
                  <a:srgbClr val="000000"/>
                </a:solidFill>
                <a:latin typeface="Times New Roman"/>
              </a:rPr>
              <a:t>Aşılama programları </a:t>
            </a:r>
          </a:p>
          <a:p>
            <a:pPr marL="457200" indent="-457200" algn="just">
              <a:lnSpc>
                <a:spcPct val="110000"/>
              </a:lnSpc>
              <a:spcBef>
                <a:spcPct val="50000"/>
              </a:spcBef>
              <a:buClr>
                <a:schemeClr val="hlink"/>
              </a:buClr>
              <a:buSzPct val="70000"/>
              <a:buFont typeface="Wingdings" charset="2"/>
              <a:buChar char="u"/>
              <a:tabLst>
                <a:tab pos="715963" algn="l"/>
              </a:tabLst>
            </a:pPr>
            <a:r>
              <a:rPr lang="tr-TR" sz="2800" dirty="0" err="1">
                <a:solidFill>
                  <a:srgbClr val="000000"/>
                </a:solidFill>
                <a:latin typeface="Times New Roman"/>
              </a:rPr>
              <a:t>Maternal</a:t>
            </a:r>
            <a:r>
              <a:rPr lang="tr-TR" sz="2800" dirty="0">
                <a:solidFill>
                  <a:srgbClr val="000000"/>
                </a:solidFill>
                <a:latin typeface="Times New Roman"/>
              </a:rPr>
              <a:t> antikorlar</a:t>
            </a:r>
          </a:p>
          <a:p>
            <a:pPr marL="457200" indent="-457200" algn="just">
              <a:lnSpc>
                <a:spcPct val="110000"/>
              </a:lnSpc>
              <a:spcBef>
                <a:spcPct val="50000"/>
              </a:spcBef>
              <a:buClr>
                <a:schemeClr val="hlink"/>
              </a:buClr>
              <a:buSzPct val="70000"/>
              <a:buFont typeface="Wingdings" charset="2"/>
              <a:buChar char="u"/>
              <a:tabLst>
                <a:tab pos="715963" algn="l"/>
              </a:tabLst>
            </a:pPr>
            <a:r>
              <a:rPr lang="tr-TR" sz="2800" dirty="0" err="1">
                <a:solidFill>
                  <a:srgbClr val="000000"/>
                </a:solidFill>
                <a:latin typeface="Times New Roman"/>
              </a:rPr>
              <a:t>Serolojik</a:t>
            </a:r>
            <a:r>
              <a:rPr lang="tr-TR" sz="2800" dirty="0">
                <a:solidFill>
                  <a:srgbClr val="000000"/>
                </a:solidFill>
                <a:latin typeface="Times New Roman"/>
              </a:rPr>
              <a:t> izleme</a:t>
            </a:r>
            <a:r>
              <a:rPr lang="tr-TR" sz="2800" b="1" dirty="0">
                <a:solidFill>
                  <a:srgbClr val="000000"/>
                </a:solidFill>
                <a:latin typeface="Times New Roman"/>
              </a:rPr>
              <a:t>	</a:t>
            </a:r>
          </a:p>
        </p:txBody>
      </p:sp>
      <p:sp>
        <p:nvSpPr>
          <p:cNvPr id="7" name="Rectangle 3">
            <a:extLst>
              <a:ext uri="{FF2B5EF4-FFF2-40B4-BE49-F238E27FC236}">
                <a16:creationId xmlns:a16="http://schemas.microsoft.com/office/drawing/2014/main" id="{16C80987-8083-6B4A-B638-5CE64DA015F8}"/>
              </a:ext>
            </a:extLst>
          </p:cNvPr>
          <p:cNvSpPr>
            <a:spLocks noChangeArrowheads="1"/>
          </p:cNvSpPr>
          <p:nvPr/>
        </p:nvSpPr>
        <p:spPr bwMode="auto">
          <a:xfrm>
            <a:off x="4673602" y="4571794"/>
            <a:ext cx="4470397" cy="21465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110000"/>
              </a:lnSpc>
              <a:spcBef>
                <a:spcPct val="50000"/>
              </a:spcBef>
              <a:buClr>
                <a:schemeClr val="hlink"/>
              </a:buClr>
              <a:buSzPct val="70000"/>
              <a:buFont typeface="Wingdings" charset="0"/>
              <a:buNone/>
              <a:tabLst>
                <a:tab pos="715963" algn="l"/>
              </a:tabLst>
            </a:pPr>
            <a:r>
              <a:rPr lang="tr-TR" sz="2800" b="1" dirty="0" err="1">
                <a:solidFill>
                  <a:srgbClr val="000000"/>
                </a:solidFill>
                <a:latin typeface="Times New Roman"/>
              </a:rPr>
              <a:t>İmmunsupresyon</a:t>
            </a:r>
            <a:r>
              <a:rPr lang="tr-TR" sz="2800" b="1" dirty="0">
                <a:solidFill>
                  <a:srgbClr val="000000"/>
                </a:solidFill>
                <a:latin typeface="Times New Roman"/>
              </a:rPr>
              <a:t> izlenmesi </a:t>
            </a:r>
          </a:p>
          <a:p>
            <a:pPr marL="215900" lvl="2">
              <a:lnSpc>
                <a:spcPct val="110000"/>
              </a:lnSpc>
              <a:spcBef>
                <a:spcPct val="50000"/>
              </a:spcBef>
              <a:buClr>
                <a:schemeClr val="tx2"/>
              </a:buClr>
              <a:buSzPct val="70000"/>
              <a:buFont typeface="Wingdings" charset="0"/>
              <a:buChar char="n"/>
              <a:tabLst>
                <a:tab pos="715963" algn="l"/>
              </a:tabLst>
            </a:pPr>
            <a:r>
              <a:rPr lang="tr-TR" sz="2800" dirty="0">
                <a:solidFill>
                  <a:srgbClr val="000000"/>
                </a:solidFill>
                <a:latin typeface="Times New Roman"/>
              </a:rPr>
              <a:t> Klinik-</a:t>
            </a:r>
            <a:r>
              <a:rPr lang="tr-TR" sz="2800" dirty="0" err="1">
                <a:solidFill>
                  <a:srgbClr val="000000"/>
                </a:solidFill>
                <a:latin typeface="Times New Roman"/>
              </a:rPr>
              <a:t>nekropsi</a:t>
            </a:r>
            <a:endParaRPr lang="tr-TR" sz="2800" dirty="0">
              <a:solidFill>
                <a:srgbClr val="000000"/>
              </a:solidFill>
              <a:latin typeface="Times New Roman"/>
            </a:endParaRPr>
          </a:p>
          <a:p>
            <a:pPr marL="215900" lvl="2">
              <a:lnSpc>
                <a:spcPct val="110000"/>
              </a:lnSpc>
              <a:spcBef>
                <a:spcPct val="50000"/>
              </a:spcBef>
              <a:buClr>
                <a:schemeClr val="tx2"/>
              </a:buClr>
              <a:buSzPct val="70000"/>
              <a:buFont typeface="Wingdings" charset="0"/>
              <a:buChar char="n"/>
              <a:tabLst>
                <a:tab pos="715963" algn="l"/>
              </a:tabLst>
            </a:pPr>
            <a:r>
              <a:rPr lang="tr-TR" sz="2800" dirty="0">
                <a:solidFill>
                  <a:srgbClr val="000000"/>
                </a:solidFill>
                <a:latin typeface="Times New Roman"/>
              </a:rPr>
              <a:t> </a:t>
            </a:r>
            <a:r>
              <a:rPr lang="tr-TR" sz="2800" dirty="0" err="1">
                <a:solidFill>
                  <a:srgbClr val="000000"/>
                </a:solidFill>
                <a:latin typeface="Times New Roman"/>
              </a:rPr>
              <a:t>Histopatoloji</a:t>
            </a:r>
            <a:r>
              <a:rPr lang="tr-TR" sz="2800" dirty="0">
                <a:solidFill>
                  <a:srgbClr val="000000"/>
                </a:solidFill>
                <a:latin typeface="Times New Roman"/>
              </a:rPr>
              <a:t> 	</a:t>
            </a:r>
          </a:p>
        </p:txBody>
      </p:sp>
    </p:spTree>
    <p:extLst>
      <p:ext uri="{BB962C8B-B14F-4D97-AF65-F5344CB8AC3E}">
        <p14:creationId xmlns:p14="http://schemas.microsoft.com/office/powerpoint/2010/main" val="404950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rrowheads="1"/>
          </p:cNvSpPr>
          <p:nvPr>
            <p:ph type="title"/>
          </p:nvPr>
        </p:nvSpPr>
        <p:spPr>
          <a:xfrm>
            <a:off x="330200" y="100013"/>
            <a:ext cx="7988300" cy="874712"/>
          </a:xfrm>
        </p:spPr>
        <p:txBody>
          <a:bodyPr/>
          <a:lstStyle/>
          <a:p>
            <a:r>
              <a:rPr lang="tr-TR" sz="3600" b="1" dirty="0">
                <a:solidFill>
                  <a:srgbClr val="000000"/>
                </a:solidFill>
                <a:latin typeface="Times New Roman" panose="02020603050405020304" pitchFamily="18" charset="0"/>
                <a:cs typeface="Times New Roman" panose="02020603050405020304" pitchFamily="18" charset="0"/>
              </a:rPr>
              <a:t>Aşılar ve aşılama programı</a:t>
            </a:r>
          </a:p>
        </p:txBody>
      </p:sp>
      <p:sp>
        <p:nvSpPr>
          <p:cNvPr id="482307" name="Rectangle 3"/>
          <p:cNvSpPr>
            <a:spLocks noGrp="1" noChangeArrowheads="1"/>
          </p:cNvSpPr>
          <p:nvPr>
            <p:ph type="body" idx="1"/>
          </p:nvPr>
        </p:nvSpPr>
        <p:spPr>
          <a:xfrm>
            <a:off x="330200" y="1333501"/>
            <a:ext cx="4241800" cy="4318253"/>
          </a:xfrm>
        </p:spPr>
        <p:txBody>
          <a:bodyPr>
            <a:normAutofit/>
          </a:bodyPr>
          <a:lstStyle/>
          <a:p>
            <a:r>
              <a:rPr lang="tr-TR" sz="2800" b="1" dirty="0">
                <a:latin typeface="Times New Roman" panose="02020603050405020304" pitchFamily="18" charset="0"/>
                <a:cs typeface="Times New Roman" panose="02020603050405020304" pitchFamily="18" charset="0"/>
              </a:rPr>
              <a:t>Canlı  aşılar</a:t>
            </a:r>
          </a:p>
          <a:p>
            <a:pPr lvl="1"/>
            <a:r>
              <a:rPr lang="tr-TR" dirty="0" err="1">
                <a:latin typeface="Times New Roman" panose="02020603050405020304" pitchFamily="18" charset="0"/>
                <a:cs typeface="Times New Roman" panose="02020603050405020304" pitchFamily="18" charset="0"/>
              </a:rPr>
              <a:t>Intermediate</a:t>
            </a:r>
            <a:endParaRPr lang="tr-TR" dirty="0">
              <a:latin typeface="Times New Roman" panose="02020603050405020304" pitchFamily="18" charset="0"/>
              <a:cs typeface="Times New Roman" panose="02020603050405020304" pitchFamily="18" charset="0"/>
            </a:endParaRPr>
          </a:p>
          <a:p>
            <a:pPr lvl="1"/>
            <a:r>
              <a:rPr lang="tr-TR" dirty="0" err="1">
                <a:latin typeface="Times New Roman" panose="02020603050405020304" pitchFamily="18" charset="0"/>
                <a:cs typeface="Times New Roman" panose="02020603050405020304" pitchFamily="18" charset="0"/>
              </a:rPr>
              <a:t>Intermediate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plus</a:t>
            </a:r>
            <a:r>
              <a:rPr lang="tr-TR" dirty="0">
                <a:latin typeface="Times New Roman" panose="02020603050405020304" pitchFamily="18" charset="0"/>
                <a:cs typeface="Times New Roman" panose="02020603050405020304" pitchFamily="18" charset="0"/>
              </a:rPr>
              <a:t>/hot</a:t>
            </a:r>
          </a:p>
          <a:p>
            <a:r>
              <a:rPr lang="tr-TR" sz="2800" b="1" dirty="0" err="1">
                <a:latin typeface="Times New Roman" panose="02020603050405020304" pitchFamily="18" charset="0"/>
                <a:cs typeface="Times New Roman" panose="02020603050405020304" pitchFamily="18" charset="0"/>
              </a:rPr>
              <a:t>İmmun</a:t>
            </a:r>
            <a:r>
              <a:rPr lang="tr-TR" sz="2800" b="1" dirty="0">
                <a:latin typeface="Times New Roman" panose="02020603050405020304" pitchFamily="18" charset="0"/>
                <a:cs typeface="Times New Roman" panose="02020603050405020304" pitchFamily="18" charset="0"/>
              </a:rPr>
              <a:t> kompleks</a:t>
            </a:r>
          </a:p>
          <a:p>
            <a:r>
              <a:rPr lang="tr-TR" sz="2800" b="1" dirty="0" err="1">
                <a:latin typeface="Times New Roman" panose="02020603050405020304" pitchFamily="18" charset="0"/>
                <a:cs typeface="Times New Roman" panose="02020603050405020304" pitchFamily="18" charset="0"/>
              </a:rPr>
              <a:t>Rekombinant</a:t>
            </a:r>
            <a:r>
              <a:rPr lang="tr-TR" sz="2800" b="1" dirty="0">
                <a:latin typeface="Times New Roman" panose="02020603050405020304" pitchFamily="18" charset="0"/>
                <a:cs typeface="Times New Roman" panose="02020603050405020304" pitchFamily="18" charset="0"/>
              </a:rPr>
              <a:t> </a:t>
            </a:r>
          </a:p>
          <a:p>
            <a:pPr marL="0" indent="0">
              <a:buNone/>
            </a:pPr>
            <a:endParaRPr lang="tr-TR" sz="2800" b="1"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IBD varyant </a:t>
            </a:r>
            <a:r>
              <a:rPr lang="tr-TR" sz="2800" dirty="0" err="1">
                <a:latin typeface="Times New Roman" panose="02020603050405020304" pitchFamily="18" charset="0"/>
                <a:cs typeface="Times New Roman" panose="02020603050405020304" pitchFamily="18" charset="0"/>
              </a:rPr>
              <a:t>suşlar</a:t>
            </a:r>
            <a:endParaRPr lang="tr-TR"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984A486-A184-D74B-AF20-E284A11388B5}"/>
              </a:ext>
            </a:extLst>
          </p:cNvPr>
          <p:cNvSpPr txBox="1">
            <a:spLocks noChangeArrowheads="1"/>
          </p:cNvSpPr>
          <p:nvPr/>
        </p:nvSpPr>
        <p:spPr>
          <a:xfrm>
            <a:off x="4457700" y="1333501"/>
            <a:ext cx="4521200" cy="48957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sz="2800" dirty="0" err="1">
                <a:latin typeface="Times New Roman" panose="02020603050405020304" pitchFamily="18" charset="0"/>
                <a:cs typeface="Times New Roman" panose="02020603050405020304" pitchFamily="18" charset="0"/>
              </a:rPr>
              <a:t>İnovo</a:t>
            </a:r>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Kuluçka</a:t>
            </a:r>
          </a:p>
          <a:p>
            <a:r>
              <a:rPr lang="tr-TR" sz="2800" dirty="0">
                <a:latin typeface="Times New Roman" panose="02020603050405020304" pitchFamily="18" charset="0"/>
                <a:cs typeface="Times New Roman" panose="02020603050405020304" pitchFamily="18" charset="0"/>
              </a:rPr>
              <a:t>Sahada aşılama</a:t>
            </a:r>
          </a:p>
          <a:p>
            <a:pPr lvl="1"/>
            <a:r>
              <a:rPr lang="tr-TR" dirty="0">
                <a:latin typeface="Times New Roman" panose="02020603050405020304" pitchFamily="18" charset="0"/>
                <a:cs typeface="Times New Roman" panose="02020603050405020304" pitchFamily="18" charset="0"/>
              </a:rPr>
              <a:t>Gün belirlenmesi</a:t>
            </a:r>
          </a:p>
          <a:p>
            <a:pPr lvl="1"/>
            <a:r>
              <a:rPr lang="tr-TR" dirty="0">
                <a:latin typeface="Times New Roman" panose="02020603050405020304" pitchFamily="18" charset="0"/>
                <a:cs typeface="Times New Roman" panose="02020603050405020304" pitchFamily="18" charset="0"/>
              </a:rPr>
              <a:t>Aşılar arasında süre</a:t>
            </a:r>
          </a:p>
          <a:p>
            <a:r>
              <a:rPr lang="tr-TR" sz="2800" dirty="0">
                <a:latin typeface="Times New Roman" panose="02020603050405020304" pitchFamily="18" charset="0"/>
                <a:cs typeface="Times New Roman" panose="02020603050405020304" pitchFamily="18" charset="0"/>
              </a:rPr>
              <a:t>IBD aşılamalarının ve diğer aşılar (ND, IB gibi) ile etkileşimi</a:t>
            </a:r>
          </a:p>
        </p:txBody>
      </p:sp>
    </p:spTree>
    <p:extLst>
      <p:ext uri="{BB962C8B-B14F-4D97-AF65-F5344CB8AC3E}">
        <p14:creationId xmlns:p14="http://schemas.microsoft.com/office/powerpoint/2010/main" val="345454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Rot="1" noChangeArrowheads="1"/>
          </p:cNvSpPr>
          <p:nvPr>
            <p:ph type="title"/>
          </p:nvPr>
        </p:nvSpPr>
        <p:spPr>
          <a:xfrm>
            <a:off x="510334" y="141287"/>
            <a:ext cx="8229600" cy="630238"/>
          </a:xfrm>
        </p:spPr>
        <p:txBody>
          <a:bodyPr>
            <a:noAutofit/>
          </a:bodyPr>
          <a:lstStyle/>
          <a:p>
            <a:r>
              <a:rPr lang="tr-TR" sz="3200" b="1" dirty="0">
                <a:solidFill>
                  <a:srgbClr val="000000"/>
                </a:solidFill>
                <a:latin typeface="Times New Roman" charset="0"/>
              </a:rPr>
              <a:t>Damızlıklarda </a:t>
            </a:r>
            <a:r>
              <a:rPr lang="tr-TR" sz="3200" b="1" dirty="0" err="1">
                <a:solidFill>
                  <a:srgbClr val="000000"/>
                </a:solidFill>
                <a:latin typeface="Times New Roman" charset="0"/>
              </a:rPr>
              <a:t>serolojik</a:t>
            </a:r>
            <a:r>
              <a:rPr lang="tr-TR" sz="3200" b="1" dirty="0">
                <a:solidFill>
                  <a:srgbClr val="000000"/>
                </a:solidFill>
                <a:latin typeface="Times New Roman" charset="0"/>
              </a:rPr>
              <a:t> izleme</a:t>
            </a:r>
          </a:p>
        </p:txBody>
      </p:sp>
      <p:sp>
        <p:nvSpPr>
          <p:cNvPr id="472067" name="Rectangle 3"/>
          <p:cNvSpPr>
            <a:spLocks noChangeArrowheads="1"/>
          </p:cNvSpPr>
          <p:nvPr/>
        </p:nvSpPr>
        <p:spPr bwMode="auto">
          <a:xfrm>
            <a:off x="5580063" y="5661025"/>
            <a:ext cx="3251200" cy="55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endParaRPr lang="en-US">
              <a:effectLst>
                <a:outerShdw blurRad="38100" dist="38100" dir="2700000" algn="tl">
                  <a:srgbClr val="000000"/>
                </a:outerShdw>
              </a:effectLst>
              <a:latin typeface="Garamond" charset="0"/>
            </a:endParaRPr>
          </a:p>
        </p:txBody>
      </p:sp>
      <p:graphicFrame>
        <p:nvGraphicFramePr>
          <p:cNvPr id="472068" name="Object 4"/>
          <p:cNvGraphicFramePr>
            <a:graphicFrameLocks noGrp="1" noChangeAspect="1"/>
          </p:cNvGraphicFramePr>
          <p:nvPr>
            <p:ph sz="quarter" idx="3"/>
            <p:extLst>
              <p:ext uri="{D42A27DB-BD31-4B8C-83A1-F6EECF244321}">
                <p14:modId xmlns:p14="http://schemas.microsoft.com/office/powerpoint/2010/main" val="1419615872"/>
              </p:ext>
            </p:extLst>
          </p:nvPr>
        </p:nvGraphicFramePr>
        <p:xfrm>
          <a:off x="0" y="3821113"/>
          <a:ext cx="4625134" cy="2728913"/>
        </p:xfrm>
        <a:graphic>
          <a:graphicData uri="http://schemas.openxmlformats.org/presentationml/2006/ole">
            <mc:AlternateContent xmlns:mc="http://schemas.openxmlformats.org/markup-compatibility/2006">
              <mc:Choice xmlns:v="urn:schemas-microsoft-com:vml" Requires="v">
                <p:oleObj spid="_x0000_s5160" name="Bit Eşlem Resmi" r:id="rId3" imgW="4828571" imgH="2409524" progId="Paint.Picture">
                  <p:embed/>
                </p:oleObj>
              </mc:Choice>
              <mc:Fallback>
                <p:oleObj name="Bit Eşlem Resmi" r:id="rId3" imgW="4828571" imgH="2409524" progId="Paint.Picture">
                  <p:embed/>
                  <p:pic>
                    <p:nvPicPr>
                      <p:cNvPr id="4720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113"/>
                        <a:ext cx="4625134" cy="2728913"/>
                      </a:xfrm>
                      <a:prstGeom prst="rect">
                        <a:avLst/>
                      </a:prstGeom>
                      <a:noFill/>
                      <a:ln>
                        <a:noFill/>
                      </a:ln>
                      <a:effectLst/>
                    </p:spPr>
                  </p:pic>
                </p:oleObj>
              </mc:Fallback>
            </mc:AlternateContent>
          </a:graphicData>
        </a:graphic>
      </p:graphicFrame>
      <p:graphicFrame>
        <p:nvGraphicFramePr>
          <p:cNvPr id="472069" name="Object 5"/>
          <p:cNvGraphicFramePr>
            <a:graphicFrameLocks noGrp="1" noChangeAspect="1"/>
          </p:cNvGraphicFramePr>
          <p:nvPr>
            <p:ph sz="quarter" idx="2"/>
            <p:extLst>
              <p:ext uri="{D42A27DB-BD31-4B8C-83A1-F6EECF244321}">
                <p14:modId xmlns:p14="http://schemas.microsoft.com/office/powerpoint/2010/main" val="3394272094"/>
              </p:ext>
            </p:extLst>
          </p:nvPr>
        </p:nvGraphicFramePr>
        <p:xfrm>
          <a:off x="106270" y="1076325"/>
          <a:ext cx="4518864" cy="2744788"/>
        </p:xfrm>
        <a:graphic>
          <a:graphicData uri="http://schemas.openxmlformats.org/presentationml/2006/ole">
            <mc:AlternateContent xmlns:mc="http://schemas.openxmlformats.org/markup-compatibility/2006">
              <mc:Choice xmlns:v="urn:schemas-microsoft-com:vml" Requires="v">
                <p:oleObj spid="_x0000_s5161" name="Bit Eşlem Resmi" r:id="rId5" imgW="4667902" imgH="2371429" progId="Paint.Picture">
                  <p:embed/>
                </p:oleObj>
              </mc:Choice>
              <mc:Fallback>
                <p:oleObj name="Bit Eşlem Resmi" r:id="rId5" imgW="4667902" imgH="2371429" progId="Paint.Picture">
                  <p:embed/>
                  <p:pic>
                    <p:nvPicPr>
                      <p:cNvPr id="4720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0" y="1076325"/>
                        <a:ext cx="4518864" cy="2744788"/>
                      </a:xfrm>
                      <a:prstGeom prst="rect">
                        <a:avLst/>
                      </a:prstGeom>
                    </p:spPr>
                  </p:pic>
                </p:oleObj>
              </mc:Fallback>
            </mc:AlternateContent>
          </a:graphicData>
        </a:graphic>
      </p:graphicFrame>
      <p:graphicFrame>
        <p:nvGraphicFramePr>
          <p:cNvPr id="6" name="Object 3">
            <a:extLst>
              <a:ext uri="{FF2B5EF4-FFF2-40B4-BE49-F238E27FC236}">
                <a16:creationId xmlns:a16="http://schemas.microsoft.com/office/drawing/2014/main" id="{1BC1898D-A226-1C4F-B553-C6B04EFBDFFB}"/>
              </a:ext>
            </a:extLst>
          </p:cNvPr>
          <p:cNvGraphicFramePr>
            <a:graphicFrameLocks noGrp="1" noChangeAspect="1"/>
          </p:cNvGraphicFramePr>
          <p:nvPr>
            <p:ph sz="half" idx="1"/>
            <p:extLst>
              <p:ext uri="{D42A27DB-BD31-4B8C-83A1-F6EECF244321}">
                <p14:modId xmlns:p14="http://schemas.microsoft.com/office/powerpoint/2010/main" val="3290249097"/>
              </p:ext>
            </p:extLst>
          </p:nvPr>
        </p:nvGraphicFramePr>
        <p:xfrm>
          <a:off x="4625139" y="1076325"/>
          <a:ext cx="4518863" cy="2822575"/>
        </p:xfrm>
        <a:graphic>
          <a:graphicData uri="http://schemas.openxmlformats.org/presentationml/2006/ole">
            <mc:AlternateContent xmlns:mc="http://schemas.openxmlformats.org/markup-compatibility/2006">
              <mc:Choice xmlns:v="urn:schemas-microsoft-com:vml" Requires="v">
                <p:oleObj spid="_x0000_s5162" name="Bit Eşlem Resmi" r:id="rId7" imgW="4619048" imgH="2448267" progId="Paint.Picture">
                  <p:embed/>
                </p:oleObj>
              </mc:Choice>
              <mc:Fallback>
                <p:oleObj name="Bit Eşlem Resmi" r:id="rId7" imgW="4619048" imgH="2448267" progId="Paint.Picture">
                  <p:embed/>
                  <p:pic>
                    <p:nvPicPr>
                      <p:cNvPr id="47309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5139" y="1076325"/>
                        <a:ext cx="4518863" cy="2822575"/>
                      </a:xfrm>
                      <a:prstGeom prst="rect">
                        <a:avLst/>
                      </a:prstGeom>
                      <a:noFill/>
                      <a:ln>
                        <a:noFill/>
                      </a:ln>
                      <a:effectLst/>
                    </p:spPr>
                  </p:pic>
                </p:oleObj>
              </mc:Fallback>
            </mc:AlternateContent>
          </a:graphicData>
        </a:graphic>
      </p:graphicFrame>
      <p:pic>
        <p:nvPicPr>
          <p:cNvPr id="7" name="Picture 4">
            <a:extLst>
              <a:ext uri="{FF2B5EF4-FFF2-40B4-BE49-F238E27FC236}">
                <a16:creationId xmlns:a16="http://schemas.microsoft.com/office/drawing/2014/main" id="{E8E43460-E9F1-8E44-8EDB-A275102831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4625137" y="3790950"/>
            <a:ext cx="4518863" cy="273367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85143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E3508B-E4A9-344C-9FC1-97DFDA4AADD1}"/>
              </a:ext>
            </a:extLst>
          </p:cNvPr>
          <p:cNvSpPr>
            <a:spLocks noGrp="1"/>
          </p:cNvSpPr>
          <p:nvPr>
            <p:ph type="title"/>
          </p:nvPr>
        </p:nvSpPr>
        <p:spPr>
          <a:xfrm>
            <a:off x="241300" y="274638"/>
            <a:ext cx="8229600" cy="792162"/>
          </a:xfrm>
        </p:spPr>
        <p:txBody>
          <a:bodyPr>
            <a:normAutofit/>
          </a:bodyPr>
          <a:lstStyle/>
          <a:p>
            <a:r>
              <a:rPr lang="tr-TR" sz="3200" b="1" dirty="0">
                <a:latin typeface="Times New Roman" panose="02020603050405020304" pitchFamily="18" charset="0"/>
                <a:cs typeface="Times New Roman" panose="02020603050405020304" pitchFamily="18" charset="0"/>
              </a:rPr>
              <a:t>Sonuç</a:t>
            </a:r>
          </a:p>
        </p:txBody>
      </p:sp>
      <p:sp>
        <p:nvSpPr>
          <p:cNvPr id="3" name="İçerik Yer Tutucusu 2">
            <a:extLst>
              <a:ext uri="{FF2B5EF4-FFF2-40B4-BE49-F238E27FC236}">
                <a16:creationId xmlns:a16="http://schemas.microsoft.com/office/drawing/2014/main" id="{A605E504-458B-0049-9470-F14AEFEE38C0}"/>
              </a:ext>
            </a:extLst>
          </p:cNvPr>
          <p:cNvSpPr>
            <a:spLocks noGrp="1"/>
          </p:cNvSpPr>
          <p:nvPr>
            <p:ph idx="1"/>
          </p:nvPr>
        </p:nvSpPr>
        <p:spPr>
          <a:xfrm>
            <a:off x="457200" y="1417638"/>
            <a:ext cx="8229600" cy="4957762"/>
          </a:xfrm>
        </p:spPr>
        <p:txBody>
          <a:bodyPr>
            <a:normAutofit/>
          </a:bodyPr>
          <a:lstStyle/>
          <a:p>
            <a:r>
              <a:rPr lang="tr-TR" sz="2800" dirty="0" err="1">
                <a:latin typeface="Times New Roman" panose="02020603050405020304" pitchFamily="18" charset="0"/>
                <a:cs typeface="Times New Roman" panose="02020603050405020304" pitchFamily="18" charset="0"/>
              </a:rPr>
              <a:t>Gumboro</a:t>
            </a:r>
            <a:r>
              <a:rPr lang="tr-TR" sz="2800" dirty="0">
                <a:latin typeface="Times New Roman" panose="02020603050405020304" pitchFamily="18" charset="0"/>
                <a:cs typeface="Times New Roman" panose="02020603050405020304" pitchFamily="18" charset="0"/>
              </a:rPr>
              <a:t> kontrolü</a:t>
            </a:r>
          </a:p>
          <a:p>
            <a:pPr lvl="1"/>
            <a:r>
              <a:rPr lang="tr-TR" dirty="0">
                <a:latin typeface="Times New Roman" panose="02020603050405020304" pitchFamily="18" charset="0"/>
                <a:cs typeface="Times New Roman" panose="02020603050405020304" pitchFamily="18" charset="0"/>
              </a:rPr>
              <a:t>Klinik</a:t>
            </a:r>
          </a:p>
          <a:p>
            <a:pPr lvl="1"/>
            <a:r>
              <a:rPr lang="tr-TR" dirty="0" err="1">
                <a:latin typeface="Times New Roman" panose="02020603050405020304" pitchFamily="18" charset="0"/>
                <a:cs typeface="Times New Roman" panose="02020603050405020304" pitchFamily="18" charset="0"/>
              </a:rPr>
              <a:t>İmmunsupresyon</a:t>
            </a:r>
            <a:endParaRPr lang="tr-TR" dirty="0">
              <a:latin typeface="Times New Roman" panose="02020603050405020304" pitchFamily="18" charset="0"/>
              <a:cs typeface="Times New Roman" panose="02020603050405020304" pitchFamily="18" charset="0"/>
            </a:endParaRPr>
          </a:p>
          <a:p>
            <a:pPr lvl="1"/>
            <a:r>
              <a:rPr lang="tr-TR" dirty="0">
                <a:latin typeface="Times New Roman" panose="02020603050405020304" pitchFamily="18" charset="0"/>
                <a:cs typeface="Times New Roman" panose="02020603050405020304" pitchFamily="18" charset="0"/>
              </a:rPr>
              <a:t>Teşhis</a:t>
            </a:r>
          </a:p>
          <a:p>
            <a:pPr lvl="1"/>
            <a:r>
              <a:rPr lang="tr-TR" dirty="0">
                <a:latin typeface="Times New Roman" panose="02020603050405020304" pitchFamily="18" charset="0"/>
                <a:cs typeface="Times New Roman" panose="02020603050405020304" pitchFamily="18" charset="0"/>
              </a:rPr>
              <a:t>Damızlık-civciv ilişkisi</a:t>
            </a:r>
          </a:p>
          <a:p>
            <a:pPr lvl="1"/>
            <a:r>
              <a:rPr lang="tr-TR" dirty="0">
                <a:latin typeface="Times New Roman" panose="02020603050405020304" pitchFamily="18" charset="0"/>
                <a:cs typeface="Times New Roman" panose="02020603050405020304" pitchFamily="18" charset="0"/>
              </a:rPr>
              <a:t>Hastalığın izlenmesi</a:t>
            </a:r>
          </a:p>
          <a:p>
            <a:r>
              <a:rPr lang="tr-TR" sz="2800" dirty="0">
                <a:latin typeface="Times New Roman" panose="02020603050405020304" pitchFamily="18" charset="0"/>
                <a:cs typeface="Times New Roman" panose="02020603050405020304" pitchFamily="18" charset="0"/>
              </a:rPr>
              <a:t>Ekonomik önem</a:t>
            </a:r>
          </a:p>
          <a:p>
            <a:r>
              <a:rPr lang="tr-TR" sz="2800" dirty="0">
                <a:latin typeface="Times New Roman" panose="02020603050405020304" pitchFamily="18" charset="0"/>
                <a:cs typeface="Times New Roman" panose="02020603050405020304" pitchFamily="18" charset="0"/>
              </a:rPr>
              <a:t>Sağlıklı üretim</a:t>
            </a:r>
          </a:p>
        </p:txBody>
      </p:sp>
    </p:spTree>
    <p:extLst>
      <p:ext uri="{BB962C8B-B14F-4D97-AF65-F5344CB8AC3E}">
        <p14:creationId xmlns:p14="http://schemas.microsoft.com/office/powerpoint/2010/main" val="2427972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24D26FE-5A6C-8F4E-9E3A-C17E82DF5C8C}"/>
              </a:ext>
            </a:extLst>
          </p:cNvPr>
          <p:cNvSpPr>
            <a:spLocks noGrp="1" noChangeArrowheads="1"/>
          </p:cNvSpPr>
          <p:nvPr>
            <p:ph type="title" idx="4294967295"/>
          </p:nvPr>
        </p:nvSpPr>
        <p:spPr>
          <a:xfrm>
            <a:off x="685800" y="2286000"/>
            <a:ext cx="7772400" cy="1143000"/>
          </a:xfrm>
        </p:spPr>
        <p:txBody>
          <a:bodyPr>
            <a:noAutofit/>
          </a:bodyPr>
          <a:lstStyle/>
          <a:p>
            <a:r>
              <a:rPr lang="tr-TR" altLang="tr-TR" sz="3200" b="1" dirty="0">
                <a:latin typeface="Times New Roman" panose="02020603050405020304" pitchFamily="18" charset="0"/>
                <a:cs typeface="Times New Roman" panose="02020603050405020304" pitchFamily="18" charset="0"/>
              </a:rPr>
              <a:t>TAVUKLARIN İNFEKSİYÖZ ANEMİSİ</a:t>
            </a:r>
          </a:p>
        </p:txBody>
      </p:sp>
    </p:spTree>
    <p:extLst>
      <p:ext uri="{BB962C8B-B14F-4D97-AF65-F5344CB8AC3E}">
        <p14:creationId xmlns:p14="http://schemas.microsoft.com/office/powerpoint/2010/main" val="299437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8053"/>
            <a:ext cx="7772400" cy="1376556"/>
          </a:xfrm>
        </p:spPr>
        <p:txBody>
          <a:bodyPr>
            <a:normAutofit/>
          </a:bodyPr>
          <a:lstStyle/>
          <a:p>
            <a:r>
              <a:rPr lang="tr-TR" sz="3600" b="1" dirty="0" err="1">
                <a:latin typeface="Times New Roman" panose="02020603050405020304" pitchFamily="18" charset="0"/>
                <a:cs typeface="Times New Roman" panose="02020603050405020304" pitchFamily="18" charset="0"/>
              </a:rPr>
              <a:t>İnfeksiyöz</a:t>
            </a:r>
            <a:r>
              <a:rPr lang="tr-TR" sz="3600" b="1" dirty="0">
                <a:latin typeface="Times New Roman" panose="02020603050405020304" pitchFamily="18" charset="0"/>
                <a:cs typeface="Times New Roman" panose="02020603050405020304" pitchFamily="18" charset="0"/>
              </a:rPr>
              <a:t> </a:t>
            </a:r>
            <a:r>
              <a:rPr lang="tr-TR" sz="3600" b="1" dirty="0" err="1">
                <a:latin typeface="Times New Roman" panose="02020603050405020304" pitchFamily="18" charset="0"/>
                <a:cs typeface="Times New Roman" panose="02020603050405020304" pitchFamily="18" charset="0"/>
              </a:rPr>
              <a:t>Bursal</a:t>
            </a:r>
            <a:r>
              <a:rPr lang="tr-TR" sz="3600" b="1" dirty="0">
                <a:latin typeface="Times New Roman" panose="02020603050405020304" pitchFamily="18" charset="0"/>
                <a:cs typeface="Times New Roman" panose="02020603050405020304" pitchFamily="18" charset="0"/>
              </a:rPr>
              <a:t> Hastalık (IBD; </a:t>
            </a:r>
            <a:r>
              <a:rPr lang="tr-TR" sz="3600" b="1" dirty="0" err="1">
                <a:latin typeface="Times New Roman" panose="02020603050405020304" pitchFamily="18" charset="0"/>
                <a:cs typeface="Times New Roman" panose="02020603050405020304" pitchFamily="18" charset="0"/>
              </a:rPr>
              <a:t>Gumboro</a:t>
            </a:r>
            <a:r>
              <a:rPr lang="tr-TR" sz="3600" b="1" dirty="0">
                <a:latin typeface="Times New Roman" panose="02020603050405020304" pitchFamily="18" charset="0"/>
                <a:cs typeface="Times New Roman" panose="02020603050405020304" pitchFamily="18" charset="0"/>
              </a:rPr>
              <a:t> Hastalığı)</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129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263C885-58E4-A64A-9BC7-B46278F41E4F}"/>
              </a:ext>
            </a:extLst>
          </p:cNvPr>
          <p:cNvSpPr>
            <a:spLocks noGrp="1" noChangeArrowheads="1"/>
          </p:cNvSpPr>
          <p:nvPr>
            <p:ph type="title" idx="4294967295"/>
          </p:nvPr>
        </p:nvSpPr>
        <p:spPr>
          <a:xfrm>
            <a:off x="685800" y="1447800"/>
            <a:ext cx="7772400" cy="4343400"/>
          </a:xfrm>
        </p:spPr>
        <p:txBody>
          <a:bodyPr>
            <a:noAutofit/>
          </a:bodyPr>
          <a:lstStyle/>
          <a:p>
            <a:pPr algn="l"/>
            <a:r>
              <a:rPr lang="tr-TR" altLang="tr-TR" sz="2800" dirty="0">
                <a:latin typeface="Times New Roman" panose="02020603050405020304" pitchFamily="18" charset="0"/>
                <a:cs typeface="Times New Roman" panose="02020603050405020304" pitchFamily="18" charset="0"/>
              </a:rPr>
              <a:t>Civcivlerde </a:t>
            </a:r>
            <a:r>
              <a:rPr lang="tr-TR" altLang="tr-TR" sz="2800" dirty="0" err="1">
                <a:latin typeface="Times New Roman" panose="02020603050405020304" pitchFamily="18" charset="0"/>
                <a:cs typeface="Times New Roman" panose="02020603050405020304" pitchFamily="18" charset="0"/>
              </a:rPr>
              <a:t>aplastik</a:t>
            </a:r>
            <a:r>
              <a:rPr lang="tr-TR" altLang="tr-TR" sz="2800" dirty="0">
                <a:latin typeface="Times New Roman" panose="02020603050405020304" pitchFamily="18" charset="0"/>
                <a:cs typeface="Times New Roman" panose="02020603050405020304" pitchFamily="18" charset="0"/>
              </a:rPr>
              <a:t> anemi</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Lenfoid</a:t>
            </a:r>
            <a:r>
              <a:rPr lang="tr-TR" altLang="tr-TR" sz="2800" dirty="0">
                <a:latin typeface="Times New Roman" panose="02020603050405020304" pitchFamily="18" charset="0"/>
                <a:cs typeface="Times New Roman" panose="02020603050405020304" pitchFamily="18" charset="0"/>
              </a:rPr>
              <a:t> organlarda </a:t>
            </a:r>
            <a:r>
              <a:rPr lang="tr-TR" altLang="tr-TR" sz="2800" dirty="0" err="1">
                <a:latin typeface="Times New Roman" panose="02020603050405020304" pitchFamily="18" charset="0"/>
                <a:cs typeface="Times New Roman" panose="02020603050405020304" pitchFamily="18" charset="0"/>
              </a:rPr>
              <a:t>atrofi</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İmmunsupresyon</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Hastalık etkeni ilk olarak CAA olarak tanımlanmış daha sonraları CAV ve günümüzde CIAV olarak adlandırılmıştır</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Dünya</a:t>
            </a:r>
            <a:r>
              <a:rPr lang="tr-TR" altLang="en-US" sz="2800" dirty="0">
                <a:latin typeface="Times New Roman" panose="02020603050405020304" pitchFamily="18" charset="0"/>
                <a:cs typeface="Times New Roman" panose="02020603050405020304" pitchFamily="18" charset="0"/>
              </a:rPr>
              <a:t>’</a:t>
            </a:r>
            <a:r>
              <a:rPr lang="tr-TR" altLang="ja-JP" sz="2800" dirty="0">
                <a:latin typeface="Times New Roman" panose="02020603050405020304" pitchFamily="18" charset="0"/>
                <a:cs typeface="Times New Roman" panose="02020603050405020304" pitchFamily="18" charset="0"/>
              </a:rPr>
              <a:t>da değişik ülkelerde tanımlanmıştır</a:t>
            </a:r>
            <a:br>
              <a:rPr lang="tr-TR" altLang="ja-JP" sz="2800" dirty="0">
                <a:latin typeface="Times New Roman" panose="02020603050405020304" pitchFamily="18" charset="0"/>
                <a:cs typeface="Times New Roman" panose="02020603050405020304" pitchFamily="18" charset="0"/>
              </a:rPr>
            </a:br>
            <a:r>
              <a:rPr lang="tr-TR" altLang="ja-JP" sz="2800" dirty="0">
                <a:latin typeface="Times New Roman" panose="02020603050405020304" pitchFamily="18" charset="0"/>
                <a:cs typeface="Times New Roman" panose="02020603050405020304" pitchFamily="18" charset="0"/>
              </a:rPr>
              <a:t>Hastalığın varlığı Türkiye</a:t>
            </a:r>
            <a:r>
              <a:rPr lang="tr-TR" altLang="en-US" sz="2800" dirty="0">
                <a:latin typeface="Times New Roman" panose="02020603050405020304" pitchFamily="18" charset="0"/>
                <a:cs typeface="Times New Roman" panose="02020603050405020304" pitchFamily="18" charset="0"/>
              </a:rPr>
              <a:t>’</a:t>
            </a:r>
            <a:r>
              <a:rPr lang="tr-TR" altLang="ja-JP" sz="2800" dirty="0">
                <a:latin typeface="Times New Roman" panose="02020603050405020304" pitchFamily="18" charset="0"/>
                <a:cs typeface="Times New Roman" panose="02020603050405020304" pitchFamily="18" charset="0"/>
              </a:rPr>
              <a:t>de de bildirilmiştir</a:t>
            </a:r>
            <a:endParaRPr lang="tr-TR" alt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22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61347FD-B307-4644-9A26-062A75B32F06}"/>
              </a:ext>
            </a:extLst>
          </p:cNvPr>
          <p:cNvSpPr>
            <a:spLocks noGrp="1" noChangeArrowheads="1"/>
          </p:cNvSpPr>
          <p:nvPr>
            <p:ph type="title" idx="4294967295"/>
          </p:nvPr>
        </p:nvSpPr>
        <p:spPr>
          <a:xfrm>
            <a:off x="685800" y="609600"/>
            <a:ext cx="7772400" cy="4724400"/>
          </a:xfrm>
        </p:spPr>
        <p:txBody>
          <a:bodyPr>
            <a:normAutofit/>
          </a:bodyPr>
          <a:lstStyle/>
          <a:p>
            <a:pPr algn="l"/>
            <a:r>
              <a:rPr lang="tr-TR" altLang="tr-TR" sz="2800" b="1" dirty="0">
                <a:latin typeface="Times New Roman" panose="02020603050405020304" pitchFamily="18" charset="0"/>
                <a:cs typeface="Times New Roman" panose="02020603050405020304" pitchFamily="18" charset="0"/>
              </a:rPr>
              <a:t>Etiyoloji</a:t>
            </a:r>
            <a:br>
              <a:rPr lang="tr-TR" altLang="tr-TR" sz="2800" b="1" dirty="0">
                <a:latin typeface="Times New Roman" panose="02020603050405020304" pitchFamily="18" charset="0"/>
                <a:cs typeface="Times New Roman" panose="02020603050405020304" pitchFamily="18" charset="0"/>
              </a:rPr>
            </a:br>
            <a:br>
              <a:rPr lang="tr-TR" altLang="tr-TR" sz="2800" b="1"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Hastalığın etkeni </a:t>
            </a:r>
            <a:r>
              <a:rPr lang="tr-TR" altLang="tr-TR" sz="2800" dirty="0" err="1">
                <a:latin typeface="Times New Roman" panose="02020603050405020304" pitchFamily="18" charset="0"/>
                <a:cs typeface="Times New Roman" panose="02020603050405020304" pitchFamily="18" charset="0"/>
              </a:rPr>
              <a:t>CIAV</a:t>
            </a:r>
            <a:r>
              <a:rPr lang="tr-TR" altLang="en-US" sz="2800" dirty="0" err="1">
                <a:latin typeface="Times New Roman" panose="02020603050405020304" pitchFamily="18" charset="0"/>
                <a:cs typeface="Times New Roman" panose="02020603050405020304" pitchFamily="18" charset="0"/>
              </a:rPr>
              <a:t>’</a:t>
            </a:r>
            <a:r>
              <a:rPr lang="tr-TR" altLang="ja-JP" sz="2800" dirty="0" err="1">
                <a:latin typeface="Times New Roman" panose="02020603050405020304" pitchFamily="18" charset="0"/>
                <a:cs typeface="Times New Roman" panose="02020603050405020304" pitchFamily="18" charset="0"/>
              </a:rPr>
              <a:t>dur</a:t>
            </a:r>
            <a:br>
              <a:rPr lang="tr-TR" altLang="ja-JP" sz="2800" dirty="0">
                <a:latin typeface="Times New Roman" panose="02020603050405020304" pitchFamily="18" charset="0"/>
                <a:cs typeface="Times New Roman" panose="02020603050405020304" pitchFamily="18" charset="0"/>
              </a:rPr>
            </a:br>
            <a:r>
              <a:rPr lang="tr-TR" altLang="ja-JP" sz="2800" dirty="0">
                <a:latin typeface="Times New Roman" panose="02020603050405020304" pitchFamily="18" charset="0"/>
                <a:cs typeface="Times New Roman" panose="02020603050405020304" pitchFamily="18" charset="0"/>
              </a:rPr>
              <a:t>Henüz tam olarak sistematiği belli değildir ancak </a:t>
            </a:r>
            <a:r>
              <a:rPr lang="tr-TR" altLang="ja-JP" sz="2800" dirty="0" err="1">
                <a:latin typeface="Times New Roman" panose="02020603050405020304" pitchFamily="18" charset="0"/>
                <a:cs typeface="Times New Roman" panose="02020603050405020304" pitchFamily="18" charset="0"/>
              </a:rPr>
              <a:t>Circovirus</a:t>
            </a:r>
            <a:r>
              <a:rPr lang="tr-TR" altLang="ja-JP" sz="2800" dirty="0">
                <a:latin typeface="Times New Roman" panose="02020603050405020304" pitchFamily="18" charset="0"/>
                <a:cs typeface="Times New Roman" panose="02020603050405020304" pitchFamily="18" charset="0"/>
              </a:rPr>
              <a:t> olarak tanımlama eğilimi vardır</a:t>
            </a:r>
            <a:br>
              <a:rPr lang="tr-TR" altLang="ja-JP" sz="2800" dirty="0">
                <a:latin typeface="Times New Roman" panose="02020603050405020304" pitchFamily="18" charset="0"/>
                <a:cs typeface="Times New Roman" panose="02020603050405020304" pitchFamily="18" charset="0"/>
              </a:rPr>
            </a:br>
            <a:r>
              <a:rPr lang="tr-TR" altLang="ja-JP" sz="2800" dirty="0">
                <a:latin typeface="Times New Roman" panose="02020603050405020304" pitchFamily="18" charset="0"/>
                <a:cs typeface="Times New Roman" panose="02020603050405020304" pitchFamily="18" charset="0"/>
              </a:rPr>
              <a:t>Tek </a:t>
            </a:r>
            <a:r>
              <a:rPr lang="tr-TR" altLang="ja-JP" sz="2800" dirty="0" err="1">
                <a:latin typeface="Times New Roman" panose="02020603050405020304" pitchFamily="18" charset="0"/>
                <a:cs typeface="Times New Roman" panose="02020603050405020304" pitchFamily="18" charset="0"/>
              </a:rPr>
              <a:t>iplikçikli</a:t>
            </a:r>
            <a:r>
              <a:rPr lang="tr-TR" altLang="ja-JP" sz="2800" dirty="0">
                <a:latin typeface="Times New Roman" panose="02020603050405020304" pitchFamily="18" charset="0"/>
                <a:cs typeface="Times New Roman" panose="02020603050405020304" pitchFamily="18" charset="0"/>
              </a:rPr>
              <a:t> DNA içerir</a:t>
            </a:r>
            <a:br>
              <a:rPr lang="tr-TR" altLang="ja-JP" sz="2800" dirty="0">
                <a:latin typeface="Times New Roman" panose="02020603050405020304" pitchFamily="18" charset="0"/>
                <a:cs typeface="Times New Roman" panose="02020603050405020304" pitchFamily="18" charset="0"/>
              </a:rPr>
            </a:br>
            <a:r>
              <a:rPr lang="tr-TR" altLang="ja-JP" sz="2800" dirty="0" err="1">
                <a:latin typeface="Times New Roman" panose="02020603050405020304" pitchFamily="18" charset="0"/>
                <a:cs typeface="Times New Roman" panose="02020603050405020304" pitchFamily="18" charset="0"/>
              </a:rPr>
              <a:t>Embriyolu</a:t>
            </a:r>
            <a:r>
              <a:rPr lang="tr-TR" altLang="ja-JP" sz="2800" dirty="0">
                <a:latin typeface="Times New Roman" panose="02020603050405020304" pitchFamily="18" charset="0"/>
                <a:cs typeface="Times New Roman" panose="02020603050405020304" pitchFamily="18" charset="0"/>
              </a:rPr>
              <a:t> yumurta ve doku kültüründe üretilebilir</a:t>
            </a:r>
            <a:br>
              <a:rPr lang="tr-TR" altLang="ja-JP" sz="2800" dirty="0">
                <a:latin typeface="Times New Roman" panose="02020603050405020304" pitchFamily="18" charset="0"/>
                <a:cs typeface="Times New Roman" panose="02020603050405020304" pitchFamily="18" charset="0"/>
              </a:rPr>
            </a:br>
            <a:endParaRPr lang="tr-TR" alt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40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EA107EE-E7B7-8B48-B35B-4251F7D68CCB}"/>
              </a:ext>
            </a:extLst>
          </p:cNvPr>
          <p:cNvSpPr>
            <a:spLocks noGrp="1" noChangeArrowheads="1"/>
          </p:cNvSpPr>
          <p:nvPr>
            <p:ph type="title" idx="4294967295"/>
          </p:nvPr>
        </p:nvSpPr>
        <p:spPr>
          <a:xfrm>
            <a:off x="533400" y="990600"/>
            <a:ext cx="7924800" cy="4953000"/>
          </a:xfrm>
        </p:spPr>
        <p:txBody>
          <a:bodyPr>
            <a:noAutofit/>
          </a:bodyPr>
          <a:lstStyle/>
          <a:p>
            <a:pPr algn="l"/>
            <a:r>
              <a:rPr lang="tr-TR" altLang="tr-TR" sz="2800" b="1" dirty="0" err="1">
                <a:latin typeface="Times New Roman" panose="02020603050405020304" pitchFamily="18" charset="0"/>
                <a:cs typeface="Times New Roman" panose="02020603050405020304" pitchFamily="18" charset="0"/>
              </a:rPr>
              <a:t>Epizootiyoloji</a:t>
            </a:r>
            <a:br>
              <a:rPr lang="tr-TR" altLang="tr-TR" sz="2800" b="1" dirty="0">
                <a:latin typeface="Times New Roman" panose="02020603050405020304" pitchFamily="18" charset="0"/>
                <a:cs typeface="Times New Roman" panose="02020603050405020304" pitchFamily="18" charset="0"/>
              </a:rPr>
            </a:br>
            <a:br>
              <a:rPr lang="tr-TR" altLang="tr-TR" sz="2800" b="1"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Dünya</a:t>
            </a:r>
            <a:r>
              <a:rPr lang="tr-TR" altLang="en-US" sz="2800" dirty="0">
                <a:latin typeface="Times New Roman" panose="02020603050405020304" pitchFamily="18" charset="0"/>
                <a:cs typeface="Times New Roman" panose="02020603050405020304" pitchFamily="18" charset="0"/>
              </a:rPr>
              <a:t>’</a:t>
            </a:r>
            <a:r>
              <a:rPr lang="tr-TR" altLang="ja-JP" sz="2800" dirty="0">
                <a:latin typeface="Times New Roman" panose="02020603050405020304" pitchFamily="18" charset="0"/>
                <a:cs typeface="Times New Roman" panose="02020603050405020304" pitchFamily="18" charset="0"/>
              </a:rPr>
              <a:t>da yaygın</a:t>
            </a:r>
            <a:br>
              <a:rPr lang="tr-TR" altLang="ja-JP" sz="2800" dirty="0">
                <a:latin typeface="Times New Roman" panose="02020603050405020304" pitchFamily="18" charset="0"/>
                <a:cs typeface="Times New Roman" panose="02020603050405020304" pitchFamily="18" charset="0"/>
              </a:rPr>
            </a:br>
            <a:r>
              <a:rPr lang="tr-TR" altLang="ja-JP" sz="2800" dirty="0">
                <a:latin typeface="Times New Roman" panose="02020603050405020304" pitchFamily="18" charset="0"/>
                <a:cs typeface="Times New Roman" panose="02020603050405020304" pitchFamily="18" charset="0"/>
              </a:rPr>
              <a:t>Etken </a:t>
            </a:r>
            <a:r>
              <a:rPr lang="tr-TR" altLang="ja-JP" sz="2800" dirty="0" err="1">
                <a:latin typeface="Times New Roman" panose="02020603050405020304" pitchFamily="18" charset="0"/>
                <a:cs typeface="Times New Roman" panose="02020603050405020304" pitchFamily="18" charset="0"/>
              </a:rPr>
              <a:t>vertikal</a:t>
            </a:r>
            <a:r>
              <a:rPr lang="tr-TR" altLang="ja-JP" sz="2800" dirty="0">
                <a:latin typeface="Times New Roman" panose="02020603050405020304" pitchFamily="18" charset="0"/>
                <a:cs typeface="Times New Roman" panose="02020603050405020304" pitchFamily="18" charset="0"/>
              </a:rPr>
              <a:t> olarak bulaşabilir</a:t>
            </a:r>
            <a:br>
              <a:rPr lang="tr-TR" altLang="ja-JP" sz="2800" dirty="0">
                <a:latin typeface="Times New Roman" panose="02020603050405020304" pitchFamily="18" charset="0"/>
                <a:cs typeface="Times New Roman" panose="02020603050405020304" pitchFamily="18" charset="0"/>
              </a:rPr>
            </a:br>
            <a:r>
              <a:rPr lang="tr-TR" altLang="ja-JP" sz="2800" dirty="0">
                <a:latin typeface="Times New Roman" panose="02020603050405020304" pitchFamily="18" charset="0"/>
                <a:cs typeface="Times New Roman" panose="02020603050405020304" pitchFamily="18" charset="0"/>
              </a:rPr>
              <a:t>Damızlıklar yaklaşık olarak 3-6 hafta etkeni yumurta ile çıkarır</a:t>
            </a:r>
            <a:br>
              <a:rPr lang="tr-TR" altLang="ja-JP" sz="2800" dirty="0">
                <a:latin typeface="Times New Roman" panose="02020603050405020304" pitchFamily="18" charset="0"/>
                <a:cs typeface="Times New Roman" panose="02020603050405020304" pitchFamily="18" charset="0"/>
              </a:rPr>
            </a:br>
            <a:r>
              <a:rPr lang="tr-TR" altLang="ja-JP" sz="2800" dirty="0">
                <a:latin typeface="Times New Roman" panose="02020603050405020304" pitchFamily="18" charset="0"/>
                <a:cs typeface="Times New Roman" panose="02020603050405020304" pitchFamily="18" charset="0"/>
              </a:rPr>
              <a:t>Etken ayrıca </a:t>
            </a:r>
            <a:r>
              <a:rPr lang="tr-TR" altLang="ja-JP" sz="2800" dirty="0" err="1">
                <a:latin typeface="Times New Roman" panose="02020603050405020304" pitchFamily="18" charset="0"/>
                <a:cs typeface="Times New Roman" panose="02020603050405020304" pitchFamily="18" charset="0"/>
              </a:rPr>
              <a:t>jorizontal</a:t>
            </a:r>
            <a:r>
              <a:rPr lang="tr-TR" altLang="ja-JP" sz="2800" dirty="0">
                <a:latin typeface="Times New Roman" panose="02020603050405020304" pitchFamily="18" charset="0"/>
                <a:cs typeface="Times New Roman" panose="02020603050405020304" pitchFamily="18" charset="0"/>
              </a:rPr>
              <a:t> olarak da bulaşır</a:t>
            </a:r>
            <a:br>
              <a:rPr lang="tr-TR" altLang="ja-JP" sz="2800" dirty="0">
                <a:latin typeface="Times New Roman" panose="02020603050405020304" pitchFamily="18" charset="0"/>
                <a:cs typeface="Times New Roman" panose="02020603050405020304" pitchFamily="18" charset="0"/>
              </a:rPr>
            </a:br>
            <a:r>
              <a:rPr lang="tr-TR" altLang="ja-JP" sz="2800" dirty="0" err="1">
                <a:latin typeface="Times New Roman" panose="02020603050405020304" pitchFamily="18" charset="0"/>
                <a:cs typeface="Times New Roman" panose="02020603050405020304" pitchFamily="18" charset="0"/>
              </a:rPr>
              <a:t>Dişkıda</a:t>
            </a:r>
            <a:r>
              <a:rPr lang="tr-TR" altLang="ja-JP" sz="2800" dirty="0">
                <a:latin typeface="Times New Roman" panose="02020603050405020304" pitchFamily="18" charset="0"/>
                <a:cs typeface="Times New Roman" panose="02020603050405020304" pitchFamily="18" charset="0"/>
              </a:rPr>
              <a:t> yüksek sayıda </a:t>
            </a:r>
            <a:r>
              <a:rPr lang="tr-TR" altLang="ja-JP" sz="2800" dirty="0" err="1">
                <a:latin typeface="Times New Roman" panose="02020603050405020304" pitchFamily="18" charset="0"/>
                <a:cs typeface="Times New Roman" panose="02020603050405020304" pitchFamily="18" charset="0"/>
              </a:rPr>
              <a:t>virus</a:t>
            </a:r>
            <a:r>
              <a:rPr lang="tr-TR" altLang="ja-JP" sz="2800" dirty="0">
                <a:latin typeface="Times New Roman" panose="02020603050405020304" pitchFamily="18" charset="0"/>
                <a:cs typeface="Times New Roman" panose="02020603050405020304" pitchFamily="18" charset="0"/>
              </a:rPr>
              <a:t> bulunur ve bulaşmada sindirim yolu önemlidir</a:t>
            </a:r>
            <a:br>
              <a:rPr lang="tr-TR" altLang="ja-JP" sz="2800" dirty="0">
                <a:latin typeface="Times New Roman" panose="02020603050405020304" pitchFamily="18" charset="0"/>
                <a:cs typeface="Times New Roman" panose="02020603050405020304" pitchFamily="18" charset="0"/>
              </a:rPr>
            </a:br>
            <a:r>
              <a:rPr lang="tr-TR" altLang="ja-JP" sz="2800" dirty="0">
                <a:latin typeface="Times New Roman" panose="02020603050405020304" pitchFamily="18" charset="0"/>
                <a:cs typeface="Times New Roman" panose="02020603050405020304" pitchFamily="18" charset="0"/>
              </a:rPr>
              <a:t>Horozlar da etkeni semenleri ile bulaştırırlar</a:t>
            </a:r>
            <a:endParaRPr lang="tr-TR" alt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27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0B0EB4C-52C4-4D4C-94C9-514CF14AC141}"/>
              </a:ext>
            </a:extLst>
          </p:cNvPr>
          <p:cNvSpPr>
            <a:spLocks noGrp="1" noChangeArrowheads="1"/>
          </p:cNvSpPr>
          <p:nvPr>
            <p:ph type="title" idx="4294967295"/>
          </p:nvPr>
        </p:nvSpPr>
        <p:spPr>
          <a:xfrm>
            <a:off x="533400" y="1143000"/>
            <a:ext cx="7848600" cy="5232400"/>
          </a:xfrm>
        </p:spPr>
        <p:txBody>
          <a:bodyPr>
            <a:noAutofit/>
          </a:bodyPr>
          <a:lstStyle/>
          <a:p>
            <a:pPr algn="l"/>
            <a:r>
              <a:rPr lang="tr-TR" altLang="tr-TR" sz="2800" b="1" dirty="0">
                <a:latin typeface="Times New Roman" panose="02020603050405020304" pitchFamily="18" charset="0"/>
                <a:cs typeface="Times New Roman" panose="02020603050405020304" pitchFamily="18" charset="0"/>
              </a:rPr>
              <a:t>Semptomlar</a:t>
            </a:r>
            <a:br>
              <a:rPr lang="tr-TR" altLang="tr-TR" sz="2800" b="1" dirty="0">
                <a:latin typeface="Times New Roman" panose="02020603050405020304" pitchFamily="18" charset="0"/>
                <a:cs typeface="Times New Roman" panose="02020603050405020304" pitchFamily="18" charset="0"/>
              </a:rPr>
            </a:br>
            <a:br>
              <a:rPr lang="tr-TR" altLang="tr-TR" sz="2800" b="1" dirty="0">
                <a:latin typeface="Times New Roman" panose="02020603050405020304" pitchFamily="18" charset="0"/>
                <a:cs typeface="Times New Roman" panose="02020603050405020304" pitchFamily="18" charset="0"/>
              </a:rPr>
            </a:br>
            <a:r>
              <a:rPr lang="tr-TR" altLang="tr-TR" sz="2800" b="1" dirty="0" err="1">
                <a:latin typeface="Times New Roman" panose="02020603050405020304" pitchFamily="18" charset="0"/>
                <a:cs typeface="Times New Roman" panose="02020603050405020304" pitchFamily="18" charset="0"/>
              </a:rPr>
              <a:t>V</a:t>
            </a:r>
            <a:r>
              <a:rPr lang="tr-TR" altLang="tr-TR" sz="2800" dirty="0" err="1">
                <a:latin typeface="Times New Roman" panose="02020603050405020304" pitchFamily="18" charset="0"/>
                <a:cs typeface="Times New Roman" panose="02020603050405020304" pitchFamily="18" charset="0"/>
              </a:rPr>
              <a:t>ertikal</a:t>
            </a:r>
            <a:r>
              <a:rPr lang="tr-TR" altLang="tr-TR" sz="2800" dirty="0">
                <a:latin typeface="Times New Roman" panose="02020603050405020304" pitchFamily="18" charset="0"/>
                <a:cs typeface="Times New Roman" panose="02020603050405020304" pitchFamily="18" charset="0"/>
              </a:rPr>
              <a:t> bulaşmada hastalık 10-14. Günlerde ortaya çıkar</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En belirgin bulgu anemidir</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Büyümede yavaşlama</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Depreyon</a:t>
            </a:r>
            <a:r>
              <a:rPr lang="tr-TR" altLang="tr-TR" sz="2800" dirty="0">
                <a:latin typeface="Times New Roman" panose="02020603050405020304" pitchFamily="18" charset="0"/>
                <a:cs typeface="Times New Roman" panose="02020603050405020304" pitchFamily="18" charset="0"/>
              </a:rPr>
              <a:t>, ibik ve yüzde solgunluk, iştahsızlık, uyuşukluk ve durgunluk</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Deri altında kanama</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İmmunsupresyon</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Mortalite</a:t>
            </a:r>
            <a:r>
              <a:rPr lang="tr-TR" altLang="tr-TR" sz="2800" dirty="0">
                <a:latin typeface="Times New Roman" panose="02020603050405020304" pitchFamily="18" charset="0"/>
                <a:cs typeface="Times New Roman" panose="02020603050405020304" pitchFamily="18" charset="0"/>
              </a:rPr>
              <a:t> %10-60</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Hemotokrit</a:t>
            </a:r>
            <a:r>
              <a:rPr lang="tr-TR" altLang="tr-TR" sz="2800" dirty="0">
                <a:latin typeface="Times New Roman" panose="02020603050405020304" pitchFamily="18" charset="0"/>
                <a:cs typeface="Times New Roman" panose="02020603050405020304" pitchFamily="18" charset="0"/>
              </a:rPr>
              <a:t> değerinde düşme (%29-35</a:t>
            </a:r>
            <a:r>
              <a:rPr lang="tr-TR" altLang="en-US" sz="2800" dirty="0">
                <a:latin typeface="Times New Roman" panose="02020603050405020304" pitchFamily="18" charset="0"/>
                <a:cs typeface="Times New Roman" panose="02020603050405020304" pitchFamily="18" charset="0"/>
              </a:rPr>
              <a:t>’</a:t>
            </a:r>
            <a:r>
              <a:rPr lang="tr-TR" altLang="ja-JP" sz="2800" dirty="0">
                <a:latin typeface="Times New Roman" panose="02020603050405020304" pitchFamily="18" charset="0"/>
                <a:cs typeface="Times New Roman" panose="02020603050405020304" pitchFamily="18" charset="0"/>
              </a:rPr>
              <a:t>ten %6-27</a:t>
            </a:r>
            <a:r>
              <a:rPr lang="tr-TR" altLang="en-US" sz="2800" dirty="0">
                <a:latin typeface="Times New Roman" panose="02020603050405020304" pitchFamily="18" charset="0"/>
                <a:cs typeface="Times New Roman" panose="02020603050405020304" pitchFamily="18" charset="0"/>
              </a:rPr>
              <a:t>’</a:t>
            </a:r>
            <a:r>
              <a:rPr lang="tr-TR" altLang="ja-JP" sz="2800" dirty="0">
                <a:latin typeface="Times New Roman" panose="02020603050405020304" pitchFamily="18" charset="0"/>
                <a:cs typeface="Times New Roman" panose="02020603050405020304" pitchFamily="18" charset="0"/>
              </a:rPr>
              <a:t>ye)</a:t>
            </a:r>
            <a:endParaRPr lang="tr-TR" alt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231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C56E4D4-6300-7E4A-A0DF-340F550F9AFC}"/>
              </a:ext>
            </a:extLst>
          </p:cNvPr>
          <p:cNvSpPr>
            <a:spLocks noGrp="1" noChangeArrowheads="1"/>
          </p:cNvSpPr>
          <p:nvPr>
            <p:ph type="title" idx="4294967295"/>
          </p:nvPr>
        </p:nvSpPr>
        <p:spPr>
          <a:xfrm>
            <a:off x="609600" y="609600"/>
            <a:ext cx="7848600" cy="3657600"/>
          </a:xfrm>
        </p:spPr>
        <p:txBody>
          <a:bodyPr>
            <a:normAutofit/>
          </a:bodyPr>
          <a:lstStyle/>
          <a:p>
            <a:pPr algn="l"/>
            <a:r>
              <a:rPr lang="tr-TR" altLang="tr-TR" sz="2800" b="1" dirty="0">
                <a:latin typeface="Times New Roman" panose="02020603050405020304" pitchFamily="18" charset="0"/>
                <a:cs typeface="Times New Roman" panose="02020603050405020304" pitchFamily="18" charset="0"/>
              </a:rPr>
              <a:t>Teşhis</a:t>
            </a:r>
            <a:br>
              <a:rPr lang="tr-TR" altLang="tr-TR" sz="2800" b="1" dirty="0">
                <a:latin typeface="Times New Roman" panose="02020603050405020304" pitchFamily="18" charset="0"/>
                <a:cs typeface="Times New Roman" panose="02020603050405020304" pitchFamily="18" charset="0"/>
              </a:rPr>
            </a:br>
            <a:br>
              <a:rPr lang="tr-TR" altLang="tr-TR" sz="2800" b="1"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Klinik ve </a:t>
            </a:r>
            <a:r>
              <a:rPr lang="tr-TR" altLang="tr-TR" sz="2800" dirty="0" err="1">
                <a:latin typeface="Times New Roman" panose="02020603050405020304" pitchFamily="18" charset="0"/>
                <a:cs typeface="Times New Roman" panose="02020603050405020304" pitchFamily="18" charset="0"/>
              </a:rPr>
              <a:t>nekropsi</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Laboratuvar muayeneleri</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Virus</a:t>
            </a:r>
            <a:r>
              <a:rPr lang="tr-TR" altLang="tr-TR" sz="2800" dirty="0">
                <a:latin typeface="Times New Roman" panose="02020603050405020304" pitchFamily="18" charset="0"/>
                <a:cs typeface="Times New Roman" panose="02020603050405020304" pitchFamily="18" charset="0"/>
              </a:rPr>
              <a:t> izolasyonu</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	Moleküler analiz (PCR)</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Seroloji</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	</a:t>
            </a:r>
            <a:endParaRPr lang="tr-TR" alt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84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E5BB624-1895-284A-B3CD-9C7C356C0A4B}"/>
              </a:ext>
            </a:extLst>
          </p:cNvPr>
          <p:cNvSpPr>
            <a:spLocks noGrp="1" noChangeArrowheads="1"/>
          </p:cNvSpPr>
          <p:nvPr>
            <p:ph type="title" idx="4294967295"/>
          </p:nvPr>
        </p:nvSpPr>
        <p:spPr>
          <a:xfrm>
            <a:off x="812800" y="1498600"/>
            <a:ext cx="7696200" cy="2667000"/>
          </a:xfrm>
        </p:spPr>
        <p:txBody>
          <a:bodyPr>
            <a:normAutofit/>
          </a:bodyPr>
          <a:lstStyle/>
          <a:p>
            <a:pPr algn="l"/>
            <a:r>
              <a:rPr lang="tr-TR" altLang="tr-TR" sz="2800" b="1" dirty="0">
                <a:latin typeface="Times New Roman" panose="02020603050405020304" pitchFamily="18" charset="0"/>
                <a:cs typeface="Times New Roman" panose="02020603050405020304" pitchFamily="18" charset="0"/>
              </a:rPr>
              <a:t>Koruma ve Kontrol</a:t>
            </a:r>
            <a:br>
              <a:rPr lang="tr-TR" altLang="tr-TR" sz="2800" b="1" dirty="0">
                <a:latin typeface="Times New Roman" panose="02020603050405020304" pitchFamily="18" charset="0"/>
                <a:cs typeface="Times New Roman" panose="02020603050405020304" pitchFamily="18" charset="0"/>
              </a:rPr>
            </a:br>
            <a:br>
              <a:rPr lang="tr-TR" altLang="tr-TR" sz="2800" b="1" dirty="0">
                <a:latin typeface="Times New Roman" panose="02020603050405020304" pitchFamily="18" charset="0"/>
                <a:cs typeface="Times New Roman" panose="02020603050405020304" pitchFamily="18" charset="0"/>
              </a:rPr>
            </a:br>
            <a:r>
              <a:rPr lang="tr-TR" altLang="tr-TR" sz="2800" b="1"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Vertikal</a:t>
            </a:r>
            <a:r>
              <a:rPr lang="tr-TR" altLang="tr-TR" sz="2800" dirty="0">
                <a:latin typeface="Times New Roman" panose="02020603050405020304" pitchFamily="18" charset="0"/>
                <a:cs typeface="Times New Roman" panose="02020603050405020304" pitchFamily="18" charset="0"/>
              </a:rPr>
              <a:t> bulaşmaya dikkat edilmeli</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	Aşılama</a:t>
            </a:r>
            <a:endParaRPr lang="tr-TR" alt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71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00" y="2282825"/>
            <a:ext cx="8051800" cy="1146175"/>
          </a:xfrm>
        </p:spPr>
        <p:txBody>
          <a:bodyPr>
            <a:normAutofit/>
          </a:bodyPr>
          <a:lstStyle/>
          <a:p>
            <a:r>
              <a:rPr lang="en-US" sz="3600" b="1" dirty="0" err="1">
                <a:latin typeface="Times New Roman"/>
                <a:cs typeface="Times New Roman"/>
              </a:rPr>
              <a:t>Tavuklarda</a:t>
            </a:r>
            <a:r>
              <a:rPr lang="en-US" sz="3600" b="1" dirty="0">
                <a:latin typeface="Times New Roman"/>
                <a:cs typeface="Times New Roman"/>
              </a:rPr>
              <a:t> Adenovirus </a:t>
            </a:r>
            <a:r>
              <a:rPr lang="en-US" sz="3600" b="1" dirty="0" err="1">
                <a:latin typeface="Times New Roman"/>
                <a:cs typeface="Times New Roman"/>
              </a:rPr>
              <a:t>İnfeksiyonları</a:t>
            </a:r>
            <a:endParaRPr lang="en-US" sz="3600" b="1" dirty="0">
              <a:latin typeface="Times New Roman"/>
              <a:cs typeface="Times New Roman"/>
            </a:endParaRPr>
          </a:p>
        </p:txBody>
      </p:sp>
    </p:spTree>
    <p:extLst>
      <p:ext uri="{BB962C8B-B14F-4D97-AF65-F5344CB8AC3E}">
        <p14:creationId xmlns:p14="http://schemas.microsoft.com/office/powerpoint/2010/main" val="267218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Times New Roman"/>
                <a:cs typeface="Times New Roman"/>
              </a:rPr>
              <a:t>Giriş</a:t>
            </a:r>
            <a:endParaRPr lang="en-US" sz="3600" b="1" dirty="0">
              <a:latin typeface="Times New Roman"/>
              <a:cs typeface="Times New Roman"/>
            </a:endParaRPr>
          </a:p>
        </p:txBody>
      </p:sp>
      <p:sp>
        <p:nvSpPr>
          <p:cNvPr id="3" name="Content Placeholder 2"/>
          <p:cNvSpPr>
            <a:spLocks noGrp="1"/>
          </p:cNvSpPr>
          <p:nvPr>
            <p:ph idx="1"/>
          </p:nvPr>
        </p:nvSpPr>
        <p:spPr>
          <a:xfrm>
            <a:off x="457200" y="1600201"/>
            <a:ext cx="8229600" cy="3733800"/>
          </a:xfrm>
        </p:spPr>
        <p:txBody>
          <a:bodyPr>
            <a:normAutofit lnSpcReduction="10000"/>
          </a:bodyPr>
          <a:lstStyle/>
          <a:p>
            <a:r>
              <a:rPr lang="en-US" sz="2800" dirty="0" err="1">
                <a:latin typeface="Times New Roman"/>
                <a:cs typeface="Times New Roman"/>
              </a:rPr>
              <a:t>Tavuklarda</a:t>
            </a:r>
            <a:r>
              <a:rPr lang="en-US" sz="2800" dirty="0">
                <a:latin typeface="Times New Roman"/>
                <a:cs typeface="Times New Roman"/>
              </a:rPr>
              <a:t> Adenovirus (</a:t>
            </a:r>
            <a:r>
              <a:rPr lang="en-US" sz="2800" dirty="0" err="1">
                <a:latin typeface="Times New Roman"/>
                <a:cs typeface="Times New Roman"/>
              </a:rPr>
              <a:t>FAdV</a:t>
            </a:r>
            <a:r>
              <a:rPr lang="en-US" sz="2800" dirty="0">
                <a:latin typeface="Times New Roman"/>
                <a:cs typeface="Times New Roman"/>
              </a:rPr>
              <a:t>) </a:t>
            </a:r>
            <a:r>
              <a:rPr lang="en-US" sz="2800" dirty="0" err="1">
                <a:latin typeface="Times New Roman"/>
                <a:cs typeface="Times New Roman"/>
              </a:rPr>
              <a:t>infeksiyonları</a:t>
            </a:r>
            <a:endParaRPr lang="en-US" sz="2800" dirty="0">
              <a:latin typeface="Times New Roman"/>
              <a:cs typeface="Times New Roman"/>
            </a:endParaRPr>
          </a:p>
          <a:p>
            <a:pPr marL="457200" lvl="1" indent="0">
              <a:buNone/>
            </a:pPr>
            <a:endParaRPr lang="en-US" dirty="0">
              <a:latin typeface="Times New Roman"/>
              <a:cs typeface="Times New Roman"/>
            </a:endParaRPr>
          </a:p>
          <a:p>
            <a:pPr lvl="1">
              <a:lnSpc>
                <a:spcPct val="120000"/>
              </a:lnSpc>
            </a:pPr>
            <a:r>
              <a:rPr lang="en-US" dirty="0">
                <a:latin typeface="Times New Roman"/>
                <a:cs typeface="Times New Roman"/>
              </a:rPr>
              <a:t>Hepatitis-</a:t>
            </a:r>
            <a:r>
              <a:rPr lang="en-US" dirty="0" err="1">
                <a:latin typeface="Times New Roman"/>
                <a:cs typeface="Times New Roman"/>
              </a:rPr>
              <a:t>Hidroperikardium</a:t>
            </a:r>
            <a:r>
              <a:rPr lang="en-US" dirty="0">
                <a:latin typeface="Times New Roman"/>
                <a:cs typeface="Times New Roman"/>
              </a:rPr>
              <a:t> </a:t>
            </a:r>
            <a:r>
              <a:rPr lang="en-US" dirty="0" err="1">
                <a:latin typeface="Times New Roman"/>
                <a:cs typeface="Times New Roman"/>
              </a:rPr>
              <a:t>Sendrom</a:t>
            </a:r>
            <a:r>
              <a:rPr lang="en-US" dirty="0">
                <a:latin typeface="Times New Roman"/>
                <a:cs typeface="Times New Roman"/>
              </a:rPr>
              <a:t> (HHS)</a:t>
            </a:r>
          </a:p>
          <a:p>
            <a:pPr lvl="1">
              <a:lnSpc>
                <a:spcPct val="120000"/>
              </a:lnSpc>
            </a:pPr>
            <a:r>
              <a:rPr lang="en-US" dirty="0" err="1">
                <a:latin typeface="Times New Roman"/>
                <a:cs typeface="Times New Roman"/>
              </a:rPr>
              <a:t>İnklüzyon</a:t>
            </a:r>
            <a:r>
              <a:rPr lang="en-US" dirty="0">
                <a:latin typeface="Times New Roman"/>
                <a:cs typeface="Times New Roman"/>
              </a:rPr>
              <a:t> </a:t>
            </a:r>
            <a:r>
              <a:rPr lang="en-US" dirty="0" err="1">
                <a:latin typeface="Times New Roman"/>
                <a:cs typeface="Times New Roman"/>
              </a:rPr>
              <a:t>Cisimcikli</a:t>
            </a:r>
            <a:r>
              <a:rPr lang="en-US" dirty="0">
                <a:latin typeface="Times New Roman"/>
                <a:cs typeface="Times New Roman"/>
              </a:rPr>
              <a:t> Hepatitis (IBH)</a:t>
            </a:r>
          </a:p>
          <a:p>
            <a:pPr lvl="1">
              <a:lnSpc>
                <a:spcPct val="120000"/>
              </a:lnSpc>
            </a:pPr>
            <a:r>
              <a:rPr lang="en-US" dirty="0">
                <a:latin typeface="Times New Roman"/>
                <a:cs typeface="Times New Roman"/>
              </a:rPr>
              <a:t>Adenoviral </a:t>
            </a:r>
            <a:r>
              <a:rPr lang="en-US" dirty="0" err="1">
                <a:latin typeface="Times New Roman"/>
                <a:cs typeface="Times New Roman"/>
              </a:rPr>
              <a:t>Taşlık</a:t>
            </a:r>
            <a:r>
              <a:rPr lang="en-US" dirty="0">
                <a:latin typeface="Times New Roman"/>
                <a:cs typeface="Times New Roman"/>
              </a:rPr>
              <a:t> </a:t>
            </a:r>
            <a:r>
              <a:rPr lang="en-US" dirty="0" err="1">
                <a:latin typeface="Times New Roman"/>
                <a:cs typeface="Times New Roman"/>
              </a:rPr>
              <a:t>Erozyonu</a:t>
            </a:r>
            <a:r>
              <a:rPr lang="en-US" dirty="0">
                <a:latin typeface="Times New Roman"/>
                <a:cs typeface="Times New Roman"/>
              </a:rPr>
              <a:t> (AGE)</a:t>
            </a:r>
          </a:p>
          <a:p>
            <a:pPr marL="457200" lvl="1" indent="0">
              <a:lnSpc>
                <a:spcPct val="120000"/>
              </a:lnSpc>
              <a:buNone/>
            </a:pPr>
            <a:endParaRPr lang="en-US" dirty="0">
              <a:latin typeface="Times New Roman"/>
              <a:cs typeface="Times New Roman"/>
            </a:endParaRPr>
          </a:p>
          <a:p>
            <a:pPr lvl="1">
              <a:lnSpc>
                <a:spcPct val="120000"/>
              </a:lnSpc>
            </a:pPr>
            <a:r>
              <a:rPr lang="en-US" dirty="0" err="1">
                <a:latin typeface="Times New Roman"/>
                <a:cs typeface="Times New Roman"/>
              </a:rPr>
              <a:t>İnfeksiyöz</a:t>
            </a:r>
            <a:r>
              <a:rPr lang="en-US" dirty="0">
                <a:latin typeface="Times New Roman"/>
                <a:cs typeface="Times New Roman"/>
              </a:rPr>
              <a:t> </a:t>
            </a:r>
            <a:r>
              <a:rPr lang="en-US" dirty="0" err="1">
                <a:latin typeface="Times New Roman"/>
                <a:cs typeface="Times New Roman"/>
              </a:rPr>
              <a:t>Salpingitis</a:t>
            </a:r>
            <a:r>
              <a:rPr lang="en-US" dirty="0">
                <a:latin typeface="Times New Roman"/>
                <a:cs typeface="Times New Roman"/>
              </a:rPr>
              <a:t> (Egg Drop </a:t>
            </a:r>
            <a:r>
              <a:rPr lang="en-US" dirty="0" err="1">
                <a:latin typeface="Times New Roman"/>
                <a:cs typeface="Times New Roman"/>
              </a:rPr>
              <a:t>Sydrome</a:t>
            </a:r>
            <a:r>
              <a:rPr lang="en-US" dirty="0">
                <a:latin typeface="Times New Roman"/>
                <a:cs typeface="Times New Roman"/>
              </a:rPr>
              <a:t>, EDS)</a:t>
            </a:r>
          </a:p>
        </p:txBody>
      </p:sp>
    </p:spTree>
    <p:extLst>
      <p:ext uri="{BB962C8B-B14F-4D97-AF65-F5344CB8AC3E}">
        <p14:creationId xmlns:p14="http://schemas.microsoft.com/office/powerpoint/2010/main" val="4117701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err="1">
                <a:latin typeface="Times New Roman"/>
                <a:cs typeface="Times New Roman"/>
              </a:rPr>
              <a:t>Etiyoloji</a:t>
            </a:r>
            <a:endParaRPr lang="en-US" sz="3600" b="1" dirty="0">
              <a:latin typeface="Times New Roman"/>
              <a:cs typeface="Times New Roman"/>
            </a:endParaRPr>
          </a:p>
        </p:txBody>
      </p:sp>
      <p:sp>
        <p:nvSpPr>
          <p:cNvPr id="3" name="Content Placeholder 2"/>
          <p:cNvSpPr>
            <a:spLocks noGrp="1"/>
          </p:cNvSpPr>
          <p:nvPr>
            <p:ph idx="1"/>
          </p:nvPr>
        </p:nvSpPr>
        <p:spPr>
          <a:xfrm>
            <a:off x="457200" y="1388533"/>
            <a:ext cx="8229600" cy="5249334"/>
          </a:xfrm>
        </p:spPr>
        <p:txBody>
          <a:bodyPr>
            <a:noAutofit/>
          </a:bodyPr>
          <a:lstStyle/>
          <a:p>
            <a:r>
              <a:rPr lang="en-US" sz="2800" dirty="0" err="1">
                <a:latin typeface="Times New Roman"/>
                <a:cs typeface="Times New Roman"/>
              </a:rPr>
              <a:t>Adenoviruslar</a:t>
            </a:r>
            <a:r>
              <a:rPr lang="en-US" sz="2800" dirty="0">
                <a:latin typeface="Times New Roman"/>
                <a:cs typeface="Times New Roman"/>
              </a:rPr>
              <a:t> </a:t>
            </a:r>
          </a:p>
          <a:p>
            <a:pPr lvl="1"/>
            <a:r>
              <a:rPr lang="en-US" dirty="0" err="1">
                <a:latin typeface="Times New Roman"/>
                <a:cs typeface="Times New Roman"/>
              </a:rPr>
              <a:t>Genetik</a:t>
            </a:r>
            <a:r>
              <a:rPr lang="en-US" dirty="0">
                <a:latin typeface="Times New Roman"/>
                <a:cs typeface="Times New Roman"/>
              </a:rPr>
              <a:t> </a:t>
            </a:r>
            <a:r>
              <a:rPr lang="en-US" dirty="0" err="1">
                <a:latin typeface="Times New Roman"/>
                <a:cs typeface="Times New Roman"/>
              </a:rPr>
              <a:t>materyal</a:t>
            </a:r>
            <a:r>
              <a:rPr lang="en-US" dirty="0">
                <a:latin typeface="Times New Roman"/>
                <a:cs typeface="Times New Roman"/>
              </a:rPr>
              <a:t> DNA</a:t>
            </a:r>
          </a:p>
          <a:p>
            <a:pPr lvl="1"/>
            <a:r>
              <a:rPr lang="en-US" dirty="0" err="1">
                <a:latin typeface="Times New Roman"/>
                <a:cs typeface="Times New Roman"/>
              </a:rPr>
              <a:t>Antijenik</a:t>
            </a:r>
            <a:r>
              <a:rPr lang="en-US" dirty="0">
                <a:latin typeface="Times New Roman"/>
                <a:cs typeface="Times New Roman"/>
              </a:rPr>
              <a:t> </a:t>
            </a:r>
            <a:r>
              <a:rPr lang="en-US" dirty="0" err="1">
                <a:latin typeface="Times New Roman"/>
                <a:cs typeface="Times New Roman"/>
              </a:rPr>
              <a:t>olarak</a:t>
            </a:r>
            <a:r>
              <a:rPr lang="en-US" dirty="0">
                <a:latin typeface="Times New Roman"/>
                <a:cs typeface="Times New Roman"/>
              </a:rPr>
              <a:t> </a:t>
            </a:r>
            <a:r>
              <a:rPr lang="en-US" dirty="0" err="1">
                <a:latin typeface="Times New Roman"/>
                <a:cs typeface="Times New Roman"/>
              </a:rPr>
              <a:t>farklı</a:t>
            </a:r>
            <a:endParaRPr lang="en-US" dirty="0">
              <a:latin typeface="Times New Roman"/>
              <a:cs typeface="Times New Roman"/>
            </a:endParaRPr>
          </a:p>
          <a:p>
            <a:pPr lvl="1"/>
            <a:r>
              <a:rPr lang="en-US" dirty="0" err="1">
                <a:latin typeface="Times New Roman"/>
                <a:cs typeface="Times New Roman"/>
              </a:rPr>
              <a:t>Üretilmeleri</a:t>
            </a:r>
            <a:r>
              <a:rPr lang="en-US" dirty="0">
                <a:latin typeface="Times New Roman"/>
                <a:cs typeface="Times New Roman"/>
              </a:rPr>
              <a:t> DK, EY</a:t>
            </a:r>
          </a:p>
          <a:p>
            <a:pPr lvl="1"/>
            <a:r>
              <a:rPr lang="en-US" dirty="0">
                <a:latin typeface="Times New Roman"/>
                <a:cs typeface="Times New Roman"/>
              </a:rPr>
              <a:t>pH 3-9 da </a:t>
            </a:r>
            <a:r>
              <a:rPr lang="en-US" dirty="0" err="1">
                <a:latin typeface="Times New Roman"/>
                <a:cs typeface="Times New Roman"/>
              </a:rPr>
              <a:t>dirençli</a:t>
            </a:r>
            <a:endParaRPr lang="en-US" dirty="0">
              <a:latin typeface="Times New Roman"/>
              <a:cs typeface="Times New Roman"/>
            </a:endParaRPr>
          </a:p>
          <a:p>
            <a:pPr lvl="1"/>
            <a:r>
              <a:rPr lang="en-US" dirty="0" err="1">
                <a:latin typeface="Times New Roman"/>
                <a:cs typeface="Times New Roman"/>
              </a:rPr>
              <a:t>Bazı</a:t>
            </a:r>
            <a:r>
              <a:rPr lang="en-US" dirty="0">
                <a:latin typeface="Times New Roman"/>
                <a:cs typeface="Times New Roman"/>
              </a:rPr>
              <a:t> </a:t>
            </a:r>
            <a:r>
              <a:rPr lang="en-US" dirty="0" err="1">
                <a:latin typeface="Times New Roman"/>
                <a:cs typeface="Times New Roman"/>
              </a:rPr>
              <a:t>suşların</a:t>
            </a:r>
            <a:r>
              <a:rPr lang="en-US" dirty="0">
                <a:latin typeface="Times New Roman"/>
                <a:cs typeface="Times New Roman"/>
              </a:rPr>
              <a:t> </a:t>
            </a:r>
            <a:r>
              <a:rPr lang="en-US" dirty="0" err="1">
                <a:latin typeface="Times New Roman"/>
                <a:cs typeface="Times New Roman"/>
              </a:rPr>
              <a:t>sıcaklıkta</a:t>
            </a:r>
            <a:r>
              <a:rPr lang="en-US" dirty="0">
                <a:latin typeface="Times New Roman"/>
                <a:cs typeface="Times New Roman"/>
              </a:rPr>
              <a:t> </a:t>
            </a:r>
            <a:r>
              <a:rPr lang="en-US" dirty="0" err="1">
                <a:latin typeface="Times New Roman"/>
                <a:cs typeface="Times New Roman"/>
              </a:rPr>
              <a:t>yaşama</a:t>
            </a:r>
            <a:r>
              <a:rPr lang="en-US" dirty="0">
                <a:latin typeface="Times New Roman"/>
                <a:cs typeface="Times New Roman"/>
              </a:rPr>
              <a:t> </a:t>
            </a:r>
            <a:r>
              <a:rPr lang="en-US" dirty="0" err="1">
                <a:latin typeface="Times New Roman"/>
                <a:cs typeface="Times New Roman"/>
              </a:rPr>
              <a:t>gücü</a:t>
            </a:r>
            <a:r>
              <a:rPr lang="en-US" dirty="0">
                <a:latin typeface="Times New Roman"/>
                <a:cs typeface="Times New Roman"/>
              </a:rPr>
              <a:t> </a:t>
            </a:r>
            <a:r>
              <a:rPr lang="en-US" dirty="0" err="1">
                <a:latin typeface="Times New Roman"/>
                <a:cs typeface="Times New Roman"/>
              </a:rPr>
              <a:t>yüksek</a:t>
            </a:r>
            <a:r>
              <a:rPr lang="en-US" dirty="0">
                <a:latin typeface="Times New Roman"/>
                <a:cs typeface="Times New Roman"/>
              </a:rPr>
              <a:t> 60-70 C de 30 </a:t>
            </a:r>
            <a:r>
              <a:rPr lang="en-US" dirty="0" err="1">
                <a:latin typeface="Times New Roman"/>
                <a:cs typeface="Times New Roman"/>
              </a:rPr>
              <a:t>dakika</a:t>
            </a:r>
            <a:endParaRPr lang="en-US" dirty="0">
              <a:latin typeface="Times New Roman"/>
              <a:cs typeface="Times New Roman"/>
            </a:endParaRPr>
          </a:p>
          <a:p>
            <a:pPr lvl="1"/>
            <a:r>
              <a:rPr lang="en-US" dirty="0" err="1">
                <a:latin typeface="Times New Roman"/>
                <a:cs typeface="Times New Roman"/>
              </a:rPr>
              <a:t>Dezenfektanlar</a:t>
            </a:r>
            <a:endParaRPr lang="en-US" dirty="0">
              <a:latin typeface="Times New Roman"/>
              <a:cs typeface="Times New Roman"/>
            </a:endParaRPr>
          </a:p>
          <a:p>
            <a:pPr lvl="2"/>
            <a:r>
              <a:rPr lang="en-US" sz="2800" dirty="0" err="1">
                <a:latin typeface="Times New Roman"/>
                <a:cs typeface="Times New Roman"/>
              </a:rPr>
              <a:t>Fenol</a:t>
            </a:r>
            <a:r>
              <a:rPr lang="en-US" sz="2800" dirty="0">
                <a:latin typeface="Times New Roman"/>
                <a:cs typeface="Times New Roman"/>
              </a:rPr>
              <a:t> (%2) </a:t>
            </a:r>
            <a:r>
              <a:rPr lang="en-US" sz="2800" dirty="0" err="1">
                <a:latin typeface="Times New Roman"/>
                <a:cs typeface="Times New Roman"/>
              </a:rPr>
              <a:t>ve</a:t>
            </a:r>
            <a:r>
              <a:rPr lang="en-US" sz="2800" dirty="0">
                <a:latin typeface="Times New Roman"/>
                <a:cs typeface="Times New Roman"/>
              </a:rPr>
              <a:t> </a:t>
            </a:r>
            <a:r>
              <a:rPr lang="en-US" sz="2800" dirty="0" err="1">
                <a:latin typeface="Times New Roman"/>
                <a:cs typeface="Times New Roman"/>
              </a:rPr>
              <a:t>alkol</a:t>
            </a:r>
            <a:r>
              <a:rPr lang="en-US" sz="2800" dirty="0">
                <a:latin typeface="Times New Roman"/>
                <a:cs typeface="Times New Roman"/>
              </a:rPr>
              <a:t> (%50) </a:t>
            </a:r>
            <a:r>
              <a:rPr lang="en-US" sz="2800" dirty="0" err="1">
                <a:latin typeface="Times New Roman"/>
                <a:cs typeface="Times New Roman"/>
              </a:rPr>
              <a:t>dirençli</a:t>
            </a:r>
            <a:endParaRPr lang="en-US" sz="2800" dirty="0">
              <a:latin typeface="Times New Roman"/>
              <a:cs typeface="Times New Roman"/>
            </a:endParaRPr>
          </a:p>
          <a:p>
            <a:pPr lvl="2"/>
            <a:r>
              <a:rPr lang="en-US" sz="2800" dirty="0" err="1">
                <a:latin typeface="Times New Roman"/>
                <a:cs typeface="Times New Roman"/>
              </a:rPr>
              <a:t>Aldehid</a:t>
            </a:r>
            <a:r>
              <a:rPr lang="en-US" sz="2800" dirty="0">
                <a:latin typeface="Times New Roman"/>
                <a:cs typeface="Times New Roman"/>
              </a:rPr>
              <a:t> </a:t>
            </a:r>
            <a:r>
              <a:rPr lang="en-US" sz="2800" dirty="0" err="1">
                <a:latin typeface="Times New Roman"/>
                <a:cs typeface="Times New Roman"/>
              </a:rPr>
              <a:t>ve</a:t>
            </a:r>
            <a:r>
              <a:rPr lang="en-US" sz="2800" dirty="0">
                <a:latin typeface="Times New Roman"/>
                <a:cs typeface="Times New Roman"/>
              </a:rPr>
              <a:t> </a:t>
            </a:r>
            <a:r>
              <a:rPr lang="en-US" sz="2800" dirty="0" err="1">
                <a:latin typeface="Times New Roman"/>
                <a:cs typeface="Times New Roman"/>
              </a:rPr>
              <a:t>iyoda</a:t>
            </a:r>
            <a:r>
              <a:rPr lang="en-US" sz="2800" dirty="0">
                <a:latin typeface="Times New Roman"/>
                <a:cs typeface="Times New Roman"/>
              </a:rPr>
              <a:t> </a:t>
            </a:r>
            <a:r>
              <a:rPr lang="en-US" sz="2800" dirty="0" err="1">
                <a:latin typeface="Times New Roman"/>
                <a:cs typeface="Times New Roman"/>
              </a:rPr>
              <a:t>duyarlı</a:t>
            </a:r>
            <a:endParaRPr lang="en-US" sz="2800" dirty="0">
              <a:latin typeface="Times New Roman"/>
              <a:cs typeface="Times New Roman"/>
            </a:endParaRPr>
          </a:p>
          <a:p>
            <a:pPr marL="457200" lvl="1" indent="0">
              <a:buNone/>
            </a:pPr>
            <a:endParaRPr lang="en-US" dirty="0">
              <a:latin typeface="Times New Roman"/>
              <a:cs typeface="Times New Roman"/>
            </a:endParaRPr>
          </a:p>
        </p:txBody>
      </p:sp>
    </p:spTree>
    <p:extLst>
      <p:ext uri="{BB962C8B-B14F-4D97-AF65-F5344CB8AC3E}">
        <p14:creationId xmlns:p14="http://schemas.microsoft.com/office/powerpoint/2010/main" val="25227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err="1">
                <a:latin typeface="Times New Roman"/>
                <a:cs typeface="Times New Roman"/>
              </a:rPr>
              <a:t>Etiyoloji</a:t>
            </a:r>
            <a:endParaRPr lang="en-US" sz="3600" b="1" dirty="0">
              <a:latin typeface="Times New Roman"/>
              <a:cs typeface="Times New Roman"/>
            </a:endParaRPr>
          </a:p>
        </p:txBody>
      </p:sp>
      <p:sp>
        <p:nvSpPr>
          <p:cNvPr id="3" name="Content Placeholder 2"/>
          <p:cNvSpPr>
            <a:spLocks noGrp="1"/>
          </p:cNvSpPr>
          <p:nvPr>
            <p:ph idx="1"/>
          </p:nvPr>
        </p:nvSpPr>
        <p:spPr>
          <a:xfrm>
            <a:off x="457200" y="1507066"/>
            <a:ext cx="8229600" cy="4639734"/>
          </a:xfrm>
        </p:spPr>
        <p:txBody>
          <a:bodyPr>
            <a:noAutofit/>
          </a:bodyPr>
          <a:lstStyle/>
          <a:p>
            <a:pPr>
              <a:lnSpc>
                <a:spcPct val="120000"/>
              </a:lnSpc>
            </a:pPr>
            <a:r>
              <a:rPr lang="en-US" sz="2800" dirty="0" err="1">
                <a:latin typeface="Times New Roman"/>
                <a:cs typeface="Times New Roman"/>
              </a:rPr>
              <a:t>Adenoviruslar</a:t>
            </a:r>
            <a:r>
              <a:rPr lang="en-US" sz="2800" dirty="0">
                <a:latin typeface="Times New Roman"/>
                <a:cs typeface="Times New Roman"/>
              </a:rPr>
              <a:t> </a:t>
            </a:r>
          </a:p>
          <a:p>
            <a:pPr lvl="1">
              <a:lnSpc>
                <a:spcPct val="120000"/>
              </a:lnSpc>
            </a:pPr>
            <a:r>
              <a:rPr lang="en-US" dirty="0" err="1">
                <a:latin typeface="Times New Roman"/>
                <a:cs typeface="Times New Roman"/>
              </a:rPr>
              <a:t>Konakçı</a:t>
            </a:r>
            <a:r>
              <a:rPr lang="en-US" dirty="0">
                <a:latin typeface="Times New Roman"/>
                <a:cs typeface="Times New Roman"/>
              </a:rPr>
              <a:t> </a:t>
            </a:r>
            <a:r>
              <a:rPr lang="en-US" dirty="0" err="1">
                <a:latin typeface="Times New Roman"/>
                <a:cs typeface="Times New Roman"/>
              </a:rPr>
              <a:t>dağılımları</a:t>
            </a:r>
            <a:r>
              <a:rPr lang="en-US" dirty="0">
                <a:latin typeface="Times New Roman"/>
                <a:cs typeface="Times New Roman"/>
              </a:rPr>
              <a:t>, </a:t>
            </a:r>
            <a:r>
              <a:rPr lang="en-US" dirty="0" err="1">
                <a:latin typeface="Times New Roman"/>
                <a:cs typeface="Times New Roman"/>
              </a:rPr>
              <a:t>antijenik</a:t>
            </a:r>
            <a:r>
              <a:rPr lang="en-US" dirty="0">
                <a:latin typeface="Times New Roman"/>
                <a:cs typeface="Times New Roman"/>
              </a:rPr>
              <a:t> </a:t>
            </a:r>
            <a:r>
              <a:rPr lang="en-US" dirty="0" err="1">
                <a:latin typeface="Times New Roman"/>
                <a:cs typeface="Times New Roman"/>
              </a:rPr>
              <a:t>yapıları</a:t>
            </a:r>
            <a:r>
              <a:rPr lang="en-US" dirty="0">
                <a:latin typeface="Times New Roman"/>
                <a:cs typeface="Times New Roman"/>
              </a:rPr>
              <a:t>, </a:t>
            </a:r>
            <a:r>
              <a:rPr lang="en-US" dirty="0" err="1">
                <a:latin typeface="Times New Roman"/>
                <a:cs typeface="Times New Roman"/>
              </a:rPr>
              <a:t>patojenitelerine</a:t>
            </a:r>
            <a:r>
              <a:rPr lang="en-US" dirty="0">
                <a:latin typeface="Times New Roman"/>
                <a:cs typeface="Times New Roman"/>
              </a:rPr>
              <a:t> </a:t>
            </a:r>
            <a:r>
              <a:rPr lang="en-US" dirty="0" err="1">
                <a:latin typeface="Times New Roman"/>
                <a:cs typeface="Times New Roman"/>
              </a:rPr>
              <a:t>göre</a:t>
            </a:r>
            <a:r>
              <a:rPr lang="en-US" dirty="0">
                <a:latin typeface="Times New Roman"/>
                <a:cs typeface="Times New Roman"/>
              </a:rPr>
              <a:t> 5 </a:t>
            </a:r>
            <a:r>
              <a:rPr lang="en-US" dirty="0" err="1">
                <a:latin typeface="Times New Roman"/>
                <a:cs typeface="Times New Roman"/>
              </a:rPr>
              <a:t>farklı</a:t>
            </a:r>
            <a:r>
              <a:rPr lang="en-US" dirty="0">
                <a:latin typeface="Times New Roman"/>
                <a:cs typeface="Times New Roman"/>
              </a:rPr>
              <a:t> </a:t>
            </a:r>
            <a:r>
              <a:rPr lang="en-US" dirty="0" err="1">
                <a:latin typeface="Times New Roman"/>
                <a:cs typeface="Times New Roman"/>
              </a:rPr>
              <a:t>cinse</a:t>
            </a:r>
            <a:r>
              <a:rPr lang="en-US" dirty="0">
                <a:latin typeface="Times New Roman"/>
                <a:cs typeface="Times New Roman"/>
              </a:rPr>
              <a:t> </a:t>
            </a:r>
            <a:r>
              <a:rPr lang="en-US" dirty="0" err="1">
                <a:latin typeface="Times New Roman"/>
                <a:cs typeface="Times New Roman"/>
              </a:rPr>
              <a:t>ayrılır</a:t>
            </a:r>
            <a:endParaRPr lang="en-US" dirty="0">
              <a:latin typeface="Times New Roman"/>
              <a:cs typeface="Times New Roman"/>
            </a:endParaRPr>
          </a:p>
          <a:p>
            <a:pPr lvl="1">
              <a:lnSpc>
                <a:spcPct val="120000"/>
              </a:lnSpc>
            </a:pPr>
            <a:r>
              <a:rPr lang="en-US" dirty="0" err="1">
                <a:latin typeface="Times New Roman"/>
                <a:cs typeface="Times New Roman"/>
              </a:rPr>
              <a:t>Aviadenoviruslar</a:t>
            </a:r>
            <a:r>
              <a:rPr lang="en-US" dirty="0">
                <a:latin typeface="Times New Roman"/>
                <a:cs typeface="Times New Roman"/>
              </a:rPr>
              <a:t> </a:t>
            </a:r>
          </a:p>
          <a:p>
            <a:pPr lvl="2">
              <a:lnSpc>
                <a:spcPct val="120000"/>
              </a:lnSpc>
            </a:pPr>
            <a:r>
              <a:rPr lang="en-US" sz="2800" dirty="0">
                <a:latin typeface="Times New Roman"/>
                <a:cs typeface="Times New Roman"/>
              </a:rPr>
              <a:t>5 (A-E) </a:t>
            </a:r>
            <a:r>
              <a:rPr lang="en-US" sz="2800" dirty="0" err="1">
                <a:latin typeface="Times New Roman"/>
                <a:cs typeface="Times New Roman"/>
              </a:rPr>
              <a:t>genotip</a:t>
            </a:r>
            <a:r>
              <a:rPr lang="en-US" sz="2800" dirty="0">
                <a:latin typeface="Times New Roman"/>
                <a:cs typeface="Times New Roman"/>
              </a:rPr>
              <a:t> (</a:t>
            </a:r>
            <a:r>
              <a:rPr lang="en-US" sz="2800" dirty="0" err="1">
                <a:latin typeface="Times New Roman"/>
                <a:cs typeface="Times New Roman"/>
              </a:rPr>
              <a:t>moleküler</a:t>
            </a:r>
            <a:r>
              <a:rPr lang="en-US" sz="2800" dirty="0">
                <a:latin typeface="Times New Roman"/>
                <a:cs typeface="Times New Roman"/>
              </a:rPr>
              <a:t> </a:t>
            </a:r>
            <a:r>
              <a:rPr lang="en-US" sz="2800" dirty="0" err="1">
                <a:latin typeface="Times New Roman"/>
                <a:cs typeface="Times New Roman"/>
              </a:rPr>
              <a:t>grup</a:t>
            </a:r>
            <a:r>
              <a:rPr lang="en-US" sz="2800" dirty="0">
                <a:latin typeface="Times New Roman"/>
                <a:cs typeface="Times New Roman"/>
              </a:rPr>
              <a:t>)</a:t>
            </a:r>
          </a:p>
          <a:p>
            <a:pPr lvl="2">
              <a:lnSpc>
                <a:spcPct val="120000"/>
              </a:lnSpc>
            </a:pPr>
            <a:r>
              <a:rPr lang="en-US" sz="2800" dirty="0">
                <a:latin typeface="Times New Roman"/>
                <a:cs typeface="Times New Roman"/>
              </a:rPr>
              <a:t>12 </a:t>
            </a:r>
            <a:r>
              <a:rPr lang="en-US" sz="2800" dirty="0" err="1">
                <a:latin typeface="Times New Roman"/>
                <a:cs typeface="Times New Roman"/>
              </a:rPr>
              <a:t>serotip</a:t>
            </a:r>
            <a:r>
              <a:rPr lang="en-US" sz="2800" dirty="0">
                <a:latin typeface="Times New Roman"/>
                <a:cs typeface="Times New Roman"/>
              </a:rPr>
              <a:t> (1-11; 8 a </a:t>
            </a:r>
            <a:r>
              <a:rPr lang="en-US" sz="2800" dirty="0" err="1">
                <a:latin typeface="Times New Roman"/>
                <a:cs typeface="Times New Roman"/>
              </a:rPr>
              <a:t>ve</a:t>
            </a:r>
            <a:r>
              <a:rPr lang="en-US" sz="2800" dirty="0">
                <a:latin typeface="Times New Roman"/>
                <a:cs typeface="Times New Roman"/>
              </a:rPr>
              <a:t> b)</a:t>
            </a:r>
          </a:p>
          <a:p>
            <a:pPr lvl="2">
              <a:lnSpc>
                <a:spcPct val="120000"/>
              </a:lnSpc>
            </a:pPr>
            <a:r>
              <a:rPr lang="en-US" sz="2800" dirty="0" err="1">
                <a:latin typeface="Times New Roman"/>
                <a:cs typeface="Times New Roman"/>
              </a:rPr>
              <a:t>Serotiplerin</a:t>
            </a:r>
            <a:r>
              <a:rPr lang="en-US" sz="2800" dirty="0">
                <a:latin typeface="Times New Roman"/>
                <a:cs typeface="Times New Roman"/>
              </a:rPr>
              <a:t> </a:t>
            </a:r>
            <a:r>
              <a:rPr lang="en-US" sz="2800" dirty="0" err="1">
                <a:latin typeface="Times New Roman"/>
                <a:cs typeface="Times New Roman"/>
              </a:rPr>
              <a:t>patojeniteleri</a:t>
            </a:r>
            <a:r>
              <a:rPr lang="en-US" sz="2800" dirty="0">
                <a:latin typeface="Times New Roman"/>
                <a:cs typeface="Times New Roman"/>
              </a:rPr>
              <a:t> </a:t>
            </a:r>
            <a:r>
              <a:rPr lang="en-US" sz="2800" dirty="0" err="1">
                <a:latin typeface="Times New Roman"/>
                <a:cs typeface="Times New Roman"/>
              </a:rPr>
              <a:t>farklılık</a:t>
            </a:r>
            <a:r>
              <a:rPr lang="en-US" sz="2800" dirty="0">
                <a:latin typeface="Times New Roman"/>
                <a:cs typeface="Times New Roman"/>
              </a:rPr>
              <a:t> </a:t>
            </a:r>
            <a:r>
              <a:rPr lang="en-US" sz="2800" dirty="0" err="1">
                <a:latin typeface="Times New Roman"/>
                <a:cs typeface="Times New Roman"/>
              </a:rPr>
              <a:t>gösterir</a:t>
            </a:r>
            <a:endParaRPr lang="en-US" sz="2800" dirty="0">
              <a:latin typeface="Times New Roman"/>
              <a:cs typeface="Times New Roman"/>
            </a:endParaRPr>
          </a:p>
          <a:p>
            <a:pPr marL="457200" lvl="1" indent="0">
              <a:lnSpc>
                <a:spcPct val="120000"/>
              </a:lnSpc>
              <a:buNone/>
            </a:pPr>
            <a:endParaRPr lang="en-US" dirty="0">
              <a:latin typeface="Times New Roman"/>
              <a:cs typeface="Times New Roman"/>
            </a:endParaRPr>
          </a:p>
        </p:txBody>
      </p:sp>
    </p:spTree>
    <p:extLst>
      <p:ext uri="{BB962C8B-B14F-4D97-AF65-F5344CB8AC3E}">
        <p14:creationId xmlns:p14="http://schemas.microsoft.com/office/powerpoint/2010/main" val="148402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Rectangle 3"/>
          <p:cNvSpPr>
            <a:spLocks noGrp="1" noChangeArrowheads="1"/>
          </p:cNvSpPr>
          <p:nvPr>
            <p:ph type="subTitle" idx="1"/>
          </p:nvPr>
        </p:nvSpPr>
        <p:spPr>
          <a:xfrm>
            <a:off x="466725" y="1558453"/>
            <a:ext cx="8210550" cy="4076229"/>
          </a:xfrm>
        </p:spPr>
        <p:txBody>
          <a:bodyPr>
            <a:normAutofit/>
          </a:bodyPr>
          <a:lstStyle/>
          <a:p>
            <a:pPr marL="457200" indent="-457200" algn="just">
              <a:lnSpc>
                <a:spcPct val="130000"/>
              </a:lnSpc>
              <a:spcBef>
                <a:spcPct val="50000"/>
              </a:spcBef>
              <a:buFont typeface="Arial" panose="020B0604020202020204" pitchFamily="34" charset="0"/>
              <a:buChar char="•"/>
              <a:tabLst>
                <a:tab pos="901700" algn="l"/>
              </a:tabLst>
            </a:pPr>
            <a:r>
              <a:rPr lang="tr-TR" sz="2800" dirty="0">
                <a:solidFill>
                  <a:srgbClr val="000000"/>
                </a:solidFill>
                <a:latin typeface="Times New Roman" charset="0"/>
              </a:rPr>
              <a:t>Tüm dünyada iyi bilinen</a:t>
            </a:r>
          </a:p>
          <a:p>
            <a:pPr marL="457200" indent="-457200" algn="just">
              <a:lnSpc>
                <a:spcPct val="130000"/>
              </a:lnSpc>
              <a:spcBef>
                <a:spcPct val="50000"/>
              </a:spcBef>
              <a:buFont typeface="Arial" panose="020B0604020202020204" pitchFamily="34" charset="0"/>
              <a:buChar char="•"/>
              <a:tabLst>
                <a:tab pos="901700" algn="l"/>
              </a:tabLst>
            </a:pPr>
            <a:r>
              <a:rPr lang="tr-TR" sz="2800" dirty="0">
                <a:solidFill>
                  <a:srgbClr val="000000"/>
                </a:solidFill>
                <a:latin typeface="Times New Roman" charset="0"/>
              </a:rPr>
              <a:t> Çok bulaşıcı</a:t>
            </a:r>
          </a:p>
          <a:p>
            <a:pPr marL="457200" indent="-457200" algn="just">
              <a:lnSpc>
                <a:spcPct val="130000"/>
              </a:lnSpc>
              <a:spcBef>
                <a:spcPct val="50000"/>
              </a:spcBef>
              <a:buFont typeface="Arial" panose="020B0604020202020204" pitchFamily="34" charset="0"/>
              <a:buChar char="•"/>
              <a:tabLst>
                <a:tab pos="901700" algn="l"/>
              </a:tabLst>
            </a:pPr>
            <a:r>
              <a:rPr lang="tr-TR" sz="2800" dirty="0">
                <a:solidFill>
                  <a:srgbClr val="000000"/>
                </a:solidFill>
                <a:latin typeface="Times New Roman" charset="0"/>
              </a:rPr>
              <a:t> Klinik olarak depresyon ve ölüm</a:t>
            </a:r>
          </a:p>
          <a:p>
            <a:pPr marL="457200" indent="-457200" algn="just">
              <a:lnSpc>
                <a:spcPct val="130000"/>
              </a:lnSpc>
              <a:spcBef>
                <a:spcPct val="50000"/>
              </a:spcBef>
              <a:buFont typeface="Arial" panose="020B0604020202020204" pitchFamily="34" charset="0"/>
              <a:buChar char="•"/>
              <a:tabLst>
                <a:tab pos="901700" algn="l"/>
              </a:tabLst>
            </a:pPr>
            <a:r>
              <a:rPr lang="tr-TR" sz="2800" dirty="0">
                <a:solidFill>
                  <a:srgbClr val="000000"/>
                </a:solidFill>
                <a:latin typeface="Times New Roman" charset="0"/>
              </a:rPr>
              <a:t> </a:t>
            </a:r>
            <a:r>
              <a:rPr lang="tr-TR" sz="2800" dirty="0" err="1">
                <a:solidFill>
                  <a:srgbClr val="000000"/>
                </a:solidFill>
                <a:latin typeface="Times New Roman" charset="0"/>
              </a:rPr>
              <a:t>Subklinik</a:t>
            </a:r>
            <a:r>
              <a:rPr lang="tr-TR" sz="2800" dirty="0">
                <a:solidFill>
                  <a:srgbClr val="000000"/>
                </a:solidFill>
                <a:latin typeface="Times New Roman" charset="0"/>
              </a:rPr>
              <a:t> olarak </a:t>
            </a:r>
            <a:r>
              <a:rPr lang="tr-TR" sz="2800" dirty="0" err="1">
                <a:solidFill>
                  <a:srgbClr val="000000"/>
                </a:solidFill>
                <a:latin typeface="Times New Roman" charset="0"/>
              </a:rPr>
              <a:t>immunsupresyon</a:t>
            </a:r>
            <a:endParaRPr lang="tr-TR" sz="2800" dirty="0">
              <a:solidFill>
                <a:srgbClr val="000000"/>
              </a:solidFill>
              <a:latin typeface="Times New Roman" charset="0"/>
            </a:endParaRPr>
          </a:p>
          <a:p>
            <a:pPr marL="457200" indent="-457200" algn="just">
              <a:lnSpc>
                <a:spcPct val="130000"/>
              </a:lnSpc>
              <a:spcBef>
                <a:spcPct val="50000"/>
              </a:spcBef>
              <a:buFont typeface="Arial" panose="020B0604020202020204" pitchFamily="34" charset="0"/>
              <a:buChar char="•"/>
              <a:tabLst>
                <a:tab pos="901700" algn="l"/>
              </a:tabLst>
            </a:pPr>
            <a:r>
              <a:rPr lang="tr-TR" sz="2800" dirty="0">
                <a:solidFill>
                  <a:srgbClr val="000000"/>
                </a:solidFill>
                <a:latin typeface="Times New Roman" charset="0"/>
              </a:rPr>
              <a:t> Önemli ekonomik kayıplar</a:t>
            </a:r>
          </a:p>
        </p:txBody>
      </p:sp>
      <p:sp>
        <p:nvSpPr>
          <p:cNvPr id="6" name="Rectangle 2">
            <a:extLst>
              <a:ext uri="{FF2B5EF4-FFF2-40B4-BE49-F238E27FC236}">
                <a16:creationId xmlns:a16="http://schemas.microsoft.com/office/drawing/2014/main" id="{102D865E-B086-A74F-9936-AEB8C4E8ACBD}"/>
              </a:ext>
            </a:extLst>
          </p:cNvPr>
          <p:cNvSpPr txBox="1">
            <a:spLocks noRot="1" noChangeArrowheads="1"/>
          </p:cNvSpPr>
          <p:nvPr/>
        </p:nvSpPr>
        <p:spPr>
          <a:xfrm>
            <a:off x="466725" y="587654"/>
            <a:ext cx="8229600" cy="7064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defTabSz="914400"/>
            <a:r>
              <a:rPr lang="tr-TR" sz="3600" b="1" kern="0" dirty="0">
                <a:solidFill>
                  <a:sysClr val="windowText" lastClr="000000"/>
                </a:solidFill>
                <a:latin typeface="Times New Roman"/>
                <a:cs typeface="Times New Roman"/>
              </a:rPr>
              <a:t>Genel</a:t>
            </a:r>
          </a:p>
        </p:txBody>
      </p:sp>
    </p:spTree>
    <p:extLst>
      <p:ext uri="{BB962C8B-B14F-4D97-AF65-F5344CB8AC3E}">
        <p14:creationId xmlns:p14="http://schemas.microsoft.com/office/powerpoint/2010/main" val="2863721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6"/>
            <a:ext cx="8229600" cy="838199"/>
          </a:xfrm>
        </p:spPr>
        <p:txBody>
          <a:bodyPr>
            <a:normAutofit/>
          </a:bodyPr>
          <a:lstStyle/>
          <a:p>
            <a:r>
              <a:rPr lang="en-US" sz="3600" b="1" dirty="0" err="1">
                <a:latin typeface="Times New Roman"/>
                <a:cs typeface="Times New Roman"/>
              </a:rPr>
              <a:t>Epidemiyoloji</a:t>
            </a:r>
            <a:endParaRPr lang="en-US" sz="3600" b="1" dirty="0">
              <a:latin typeface="Times New Roman"/>
              <a:cs typeface="Times New Roman"/>
            </a:endParaRPr>
          </a:p>
        </p:txBody>
      </p:sp>
      <p:sp>
        <p:nvSpPr>
          <p:cNvPr id="3" name="Content Placeholder 2"/>
          <p:cNvSpPr>
            <a:spLocks noGrp="1"/>
          </p:cNvSpPr>
          <p:nvPr>
            <p:ph idx="1"/>
          </p:nvPr>
        </p:nvSpPr>
        <p:spPr>
          <a:xfrm>
            <a:off x="457200" y="1473201"/>
            <a:ext cx="8229600" cy="4749799"/>
          </a:xfrm>
        </p:spPr>
        <p:txBody>
          <a:bodyPr>
            <a:normAutofit/>
          </a:bodyPr>
          <a:lstStyle/>
          <a:p>
            <a:r>
              <a:rPr lang="en-US" sz="2800" dirty="0">
                <a:latin typeface="Times New Roman"/>
                <a:cs typeface="Times New Roman"/>
              </a:rPr>
              <a:t>Son 20 </a:t>
            </a:r>
            <a:r>
              <a:rPr lang="en-US" sz="2800" dirty="0" err="1">
                <a:latin typeface="Times New Roman"/>
                <a:cs typeface="Times New Roman"/>
              </a:rPr>
              <a:t>yılda</a:t>
            </a:r>
            <a:r>
              <a:rPr lang="en-US" sz="2800" dirty="0">
                <a:latin typeface="Times New Roman"/>
                <a:cs typeface="Times New Roman"/>
              </a:rPr>
              <a:t> </a:t>
            </a:r>
            <a:r>
              <a:rPr lang="en-US" sz="2800" dirty="0" err="1">
                <a:latin typeface="Times New Roman"/>
                <a:cs typeface="Times New Roman"/>
              </a:rPr>
              <a:t>Kanatlı</a:t>
            </a:r>
            <a:r>
              <a:rPr lang="en-US" sz="2800" dirty="0">
                <a:latin typeface="Times New Roman"/>
                <a:cs typeface="Times New Roman"/>
              </a:rPr>
              <a:t> Adenovirus (</a:t>
            </a:r>
            <a:r>
              <a:rPr lang="en-US" sz="2800" dirty="0" err="1">
                <a:latin typeface="Times New Roman"/>
                <a:cs typeface="Times New Roman"/>
              </a:rPr>
              <a:t>FAdV</a:t>
            </a:r>
            <a:r>
              <a:rPr lang="en-US" sz="2800" dirty="0">
                <a:latin typeface="Times New Roman"/>
                <a:cs typeface="Times New Roman"/>
              </a:rPr>
              <a:t>) </a:t>
            </a:r>
            <a:r>
              <a:rPr lang="en-US" sz="2800" dirty="0" err="1">
                <a:latin typeface="Times New Roman"/>
                <a:cs typeface="Times New Roman"/>
              </a:rPr>
              <a:t>infeksiyonlarında</a:t>
            </a:r>
            <a:r>
              <a:rPr lang="en-US" sz="2800" dirty="0">
                <a:latin typeface="Times New Roman"/>
                <a:cs typeface="Times New Roman"/>
              </a:rPr>
              <a:t> </a:t>
            </a:r>
            <a:r>
              <a:rPr lang="en-US" sz="2800" dirty="0" err="1">
                <a:latin typeface="Times New Roman"/>
                <a:cs typeface="Times New Roman"/>
              </a:rPr>
              <a:t>artış</a:t>
            </a:r>
            <a:endParaRPr lang="en-US" sz="2800" dirty="0">
              <a:latin typeface="Times New Roman"/>
              <a:cs typeface="Times New Roman"/>
            </a:endParaRPr>
          </a:p>
          <a:p>
            <a:r>
              <a:rPr lang="en-US" sz="2800" dirty="0" err="1">
                <a:latin typeface="Times New Roman"/>
                <a:cs typeface="Times New Roman"/>
              </a:rPr>
              <a:t>Bulaşma</a:t>
            </a:r>
            <a:endParaRPr lang="en-US" sz="2800" dirty="0">
              <a:latin typeface="Times New Roman"/>
              <a:cs typeface="Times New Roman"/>
            </a:endParaRPr>
          </a:p>
          <a:p>
            <a:pPr lvl="1"/>
            <a:r>
              <a:rPr lang="en-US" dirty="0" err="1">
                <a:latin typeface="Times New Roman"/>
                <a:cs typeface="Times New Roman"/>
              </a:rPr>
              <a:t>Vertikal</a:t>
            </a:r>
            <a:endParaRPr lang="en-US" dirty="0">
              <a:latin typeface="Times New Roman"/>
              <a:cs typeface="Times New Roman"/>
            </a:endParaRPr>
          </a:p>
          <a:p>
            <a:pPr lvl="1"/>
            <a:r>
              <a:rPr lang="en-US" dirty="0">
                <a:latin typeface="Times New Roman"/>
                <a:cs typeface="Times New Roman"/>
              </a:rPr>
              <a:t>Horizontal</a:t>
            </a:r>
          </a:p>
          <a:p>
            <a:r>
              <a:rPr lang="en-US" sz="2800" dirty="0" err="1">
                <a:latin typeface="Times New Roman"/>
                <a:cs typeface="Times New Roman"/>
              </a:rPr>
              <a:t>Ülkelerde</a:t>
            </a:r>
            <a:r>
              <a:rPr lang="en-US" sz="2800" dirty="0">
                <a:latin typeface="Times New Roman"/>
                <a:cs typeface="Times New Roman"/>
              </a:rPr>
              <a:t> </a:t>
            </a:r>
            <a:r>
              <a:rPr lang="en-US" sz="2800" dirty="0" err="1">
                <a:latin typeface="Times New Roman"/>
                <a:cs typeface="Times New Roman"/>
              </a:rPr>
              <a:t>görülen</a:t>
            </a:r>
            <a:r>
              <a:rPr lang="en-US" sz="2800" dirty="0">
                <a:latin typeface="Times New Roman"/>
                <a:cs typeface="Times New Roman"/>
              </a:rPr>
              <a:t> </a:t>
            </a:r>
            <a:r>
              <a:rPr lang="en-US" sz="2800" dirty="0" err="1">
                <a:latin typeface="Times New Roman"/>
                <a:cs typeface="Times New Roman"/>
              </a:rPr>
              <a:t>klinik</a:t>
            </a:r>
            <a:r>
              <a:rPr lang="en-US" sz="2800" dirty="0">
                <a:latin typeface="Times New Roman"/>
                <a:cs typeface="Times New Roman"/>
              </a:rPr>
              <a:t> </a:t>
            </a:r>
            <a:r>
              <a:rPr lang="en-US" sz="2800" dirty="0" err="1">
                <a:latin typeface="Times New Roman"/>
                <a:cs typeface="Times New Roman"/>
              </a:rPr>
              <a:t>bulgular</a:t>
            </a:r>
            <a:r>
              <a:rPr lang="en-US" sz="2800" dirty="0">
                <a:latin typeface="Times New Roman"/>
                <a:cs typeface="Times New Roman"/>
              </a:rPr>
              <a:t> </a:t>
            </a:r>
            <a:r>
              <a:rPr lang="en-US" sz="2800" dirty="0" err="1">
                <a:latin typeface="Times New Roman"/>
                <a:cs typeface="Times New Roman"/>
              </a:rPr>
              <a:t>farklı</a:t>
            </a:r>
            <a:endParaRPr lang="en-US" sz="2800" dirty="0">
              <a:latin typeface="Times New Roman"/>
              <a:cs typeface="Times New Roman"/>
            </a:endParaRPr>
          </a:p>
          <a:p>
            <a:pPr lvl="1"/>
            <a:r>
              <a:rPr lang="en-US" dirty="0">
                <a:latin typeface="Times New Roman"/>
                <a:cs typeface="Times New Roman"/>
              </a:rPr>
              <a:t>HHS, </a:t>
            </a:r>
            <a:r>
              <a:rPr lang="en-US" dirty="0" err="1">
                <a:latin typeface="Times New Roman"/>
                <a:cs typeface="Times New Roman"/>
              </a:rPr>
              <a:t>Asya</a:t>
            </a:r>
            <a:r>
              <a:rPr lang="en-US" dirty="0">
                <a:latin typeface="Times New Roman"/>
                <a:cs typeface="Times New Roman"/>
              </a:rPr>
              <a:t>, FAdV-4 </a:t>
            </a:r>
          </a:p>
          <a:p>
            <a:pPr lvl="1"/>
            <a:r>
              <a:rPr lang="en-US" dirty="0">
                <a:latin typeface="Times New Roman"/>
                <a:cs typeface="Times New Roman"/>
              </a:rPr>
              <a:t>IBH, Latin </a:t>
            </a:r>
            <a:r>
              <a:rPr lang="en-US" dirty="0" err="1">
                <a:latin typeface="Times New Roman"/>
                <a:cs typeface="Times New Roman"/>
              </a:rPr>
              <a:t>Amerika</a:t>
            </a:r>
            <a:r>
              <a:rPr lang="en-US" dirty="0">
                <a:latin typeface="Times New Roman"/>
                <a:cs typeface="Times New Roman"/>
              </a:rPr>
              <a:t>, FAdV-2, -8a, -8b, -11</a:t>
            </a:r>
          </a:p>
          <a:p>
            <a:pPr lvl="1"/>
            <a:r>
              <a:rPr lang="en-US" dirty="0">
                <a:latin typeface="Times New Roman"/>
                <a:cs typeface="Times New Roman"/>
              </a:rPr>
              <a:t>AGE, </a:t>
            </a:r>
            <a:r>
              <a:rPr lang="en-US" dirty="0" err="1">
                <a:latin typeface="Times New Roman"/>
                <a:cs typeface="Times New Roman"/>
              </a:rPr>
              <a:t>Asya</a:t>
            </a:r>
            <a:r>
              <a:rPr lang="en-US" dirty="0">
                <a:latin typeface="Times New Roman"/>
                <a:cs typeface="Times New Roman"/>
              </a:rPr>
              <a:t> </a:t>
            </a:r>
            <a:r>
              <a:rPr lang="en-US" dirty="0" err="1">
                <a:latin typeface="Times New Roman"/>
                <a:cs typeface="Times New Roman"/>
              </a:rPr>
              <a:t>ve</a:t>
            </a:r>
            <a:r>
              <a:rPr lang="en-US" dirty="0">
                <a:latin typeface="Times New Roman"/>
                <a:cs typeface="Times New Roman"/>
              </a:rPr>
              <a:t> </a:t>
            </a:r>
            <a:r>
              <a:rPr lang="en-US" dirty="0" err="1">
                <a:latin typeface="Times New Roman"/>
                <a:cs typeface="Times New Roman"/>
              </a:rPr>
              <a:t>Avrupa</a:t>
            </a:r>
            <a:r>
              <a:rPr lang="en-US" dirty="0">
                <a:latin typeface="Times New Roman"/>
                <a:cs typeface="Times New Roman"/>
              </a:rPr>
              <a:t>, FAdV-1</a:t>
            </a:r>
          </a:p>
        </p:txBody>
      </p:sp>
    </p:spTree>
    <p:extLst>
      <p:ext uri="{BB962C8B-B14F-4D97-AF65-F5344CB8AC3E}">
        <p14:creationId xmlns:p14="http://schemas.microsoft.com/office/powerpoint/2010/main" val="778174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1067" y="5943599"/>
            <a:ext cx="2065866" cy="778405"/>
          </a:xfrm>
        </p:spPr>
        <p:txBody>
          <a:bodyPr>
            <a:normAutofit/>
          </a:bodyPr>
          <a:lstStyle/>
          <a:p>
            <a:r>
              <a:rPr lang="en-US" sz="1800" dirty="0" err="1">
                <a:latin typeface="Times New Roman"/>
                <a:cs typeface="Times New Roman"/>
              </a:rPr>
              <a:t>Choie</a:t>
            </a:r>
            <a:r>
              <a:rPr lang="en-US" sz="1800" dirty="0">
                <a:latin typeface="Times New Roman"/>
                <a:cs typeface="Times New Roman"/>
              </a:rPr>
              <a:t> et al., 2012</a:t>
            </a:r>
          </a:p>
        </p:txBody>
      </p:sp>
      <p:pic>
        <p:nvPicPr>
          <p:cNvPr id="3" name="Picture 2"/>
          <p:cNvPicPr>
            <a:picLocks noChangeAspect="1"/>
          </p:cNvPicPr>
          <p:nvPr/>
        </p:nvPicPr>
        <p:blipFill>
          <a:blip r:embed="rId2"/>
          <a:stretch>
            <a:fillRect/>
          </a:stretch>
        </p:blipFill>
        <p:spPr>
          <a:xfrm>
            <a:off x="677333" y="240719"/>
            <a:ext cx="7501467" cy="5906081"/>
          </a:xfrm>
          <a:prstGeom prst="rect">
            <a:avLst/>
          </a:prstGeom>
        </p:spPr>
      </p:pic>
    </p:spTree>
    <p:extLst>
      <p:ext uri="{BB962C8B-B14F-4D97-AF65-F5344CB8AC3E}">
        <p14:creationId xmlns:p14="http://schemas.microsoft.com/office/powerpoint/2010/main" val="2733524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46714"/>
            <a:ext cx="9144000" cy="5645079"/>
          </a:xfrm>
          <a:prstGeom prst="rect">
            <a:avLst/>
          </a:prstGeom>
        </p:spPr>
      </p:pic>
      <p:sp>
        <p:nvSpPr>
          <p:cNvPr id="5" name="Title 1"/>
          <p:cNvSpPr txBox="1">
            <a:spLocks/>
          </p:cNvSpPr>
          <p:nvPr/>
        </p:nvSpPr>
        <p:spPr>
          <a:xfrm>
            <a:off x="6721342" y="6205755"/>
            <a:ext cx="2117857" cy="57207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a:t>Yu et.al., 2019</a:t>
            </a:r>
            <a:endParaRPr lang="en-US" sz="1400" dirty="0"/>
          </a:p>
        </p:txBody>
      </p:sp>
    </p:spTree>
    <p:extLst>
      <p:ext uri="{BB962C8B-B14F-4D97-AF65-F5344CB8AC3E}">
        <p14:creationId xmlns:p14="http://schemas.microsoft.com/office/powerpoint/2010/main" val="489207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3112"/>
          </a:xfrm>
        </p:spPr>
        <p:txBody>
          <a:bodyPr>
            <a:normAutofit/>
          </a:bodyPr>
          <a:lstStyle/>
          <a:p>
            <a:r>
              <a:rPr lang="en-US" sz="3600" b="1" dirty="0" err="1">
                <a:latin typeface="Times New Roman"/>
                <a:cs typeface="Times New Roman"/>
              </a:rPr>
              <a:t>Klinik</a:t>
            </a:r>
            <a:r>
              <a:rPr lang="en-US" sz="3600" b="1" dirty="0">
                <a:latin typeface="Times New Roman"/>
                <a:cs typeface="Times New Roman"/>
              </a:rPr>
              <a:t> </a:t>
            </a:r>
            <a:r>
              <a:rPr lang="en-US" sz="3600" b="1" dirty="0" err="1">
                <a:latin typeface="Times New Roman"/>
                <a:cs typeface="Times New Roman"/>
              </a:rPr>
              <a:t>ve</a:t>
            </a:r>
            <a:r>
              <a:rPr lang="en-US" sz="3600" b="1" dirty="0">
                <a:latin typeface="Times New Roman"/>
                <a:cs typeface="Times New Roman"/>
              </a:rPr>
              <a:t> </a:t>
            </a:r>
            <a:r>
              <a:rPr lang="en-US" sz="3600" b="1" dirty="0" err="1">
                <a:latin typeface="Times New Roman"/>
                <a:cs typeface="Times New Roman"/>
              </a:rPr>
              <a:t>nekropsi</a:t>
            </a:r>
            <a:endParaRPr lang="en-US" sz="3600" b="1" dirty="0">
              <a:latin typeface="Times New Roman"/>
              <a:cs typeface="Times New Roman"/>
            </a:endParaRPr>
          </a:p>
        </p:txBody>
      </p:sp>
      <p:sp>
        <p:nvSpPr>
          <p:cNvPr id="3" name="Content Placeholder 2"/>
          <p:cNvSpPr>
            <a:spLocks noGrp="1"/>
          </p:cNvSpPr>
          <p:nvPr>
            <p:ph idx="1"/>
          </p:nvPr>
        </p:nvSpPr>
        <p:spPr>
          <a:xfrm>
            <a:off x="457199" y="1266825"/>
            <a:ext cx="8512175" cy="5289549"/>
          </a:xfrm>
        </p:spPr>
        <p:txBody>
          <a:bodyPr>
            <a:normAutofit lnSpcReduction="10000"/>
          </a:bodyPr>
          <a:lstStyle/>
          <a:p>
            <a:pPr>
              <a:lnSpc>
                <a:spcPct val="110000"/>
              </a:lnSpc>
            </a:pPr>
            <a:r>
              <a:rPr lang="en-US" sz="2800" dirty="0" err="1">
                <a:latin typeface="Times New Roman"/>
                <a:cs typeface="Times New Roman"/>
              </a:rPr>
              <a:t>Tavuklarda</a:t>
            </a:r>
            <a:r>
              <a:rPr lang="en-US" sz="2800" dirty="0">
                <a:latin typeface="Times New Roman"/>
                <a:cs typeface="Times New Roman"/>
              </a:rPr>
              <a:t> Adenovirus (</a:t>
            </a:r>
            <a:r>
              <a:rPr lang="en-US" sz="2800" dirty="0" err="1">
                <a:latin typeface="Times New Roman"/>
                <a:cs typeface="Times New Roman"/>
              </a:rPr>
              <a:t>FAdV</a:t>
            </a:r>
            <a:r>
              <a:rPr lang="en-US" sz="2800" dirty="0">
                <a:latin typeface="Times New Roman"/>
                <a:cs typeface="Times New Roman"/>
              </a:rPr>
              <a:t>) </a:t>
            </a:r>
            <a:r>
              <a:rPr lang="en-US" sz="2800" dirty="0" err="1">
                <a:latin typeface="Times New Roman"/>
                <a:cs typeface="Times New Roman"/>
              </a:rPr>
              <a:t>infeksiyonları</a:t>
            </a:r>
            <a:endParaRPr lang="en-US" sz="2800" dirty="0">
              <a:latin typeface="Times New Roman"/>
              <a:cs typeface="Times New Roman"/>
            </a:endParaRPr>
          </a:p>
          <a:p>
            <a:pPr lvl="1">
              <a:lnSpc>
                <a:spcPct val="110000"/>
              </a:lnSpc>
            </a:pPr>
            <a:r>
              <a:rPr lang="en-US" dirty="0">
                <a:latin typeface="Times New Roman"/>
                <a:cs typeface="Times New Roman"/>
              </a:rPr>
              <a:t>Hepatitis-</a:t>
            </a:r>
            <a:r>
              <a:rPr lang="en-US" dirty="0" err="1">
                <a:latin typeface="Times New Roman"/>
                <a:cs typeface="Times New Roman"/>
              </a:rPr>
              <a:t>Hidroperikardium</a:t>
            </a:r>
            <a:r>
              <a:rPr lang="en-US" dirty="0">
                <a:latin typeface="Times New Roman"/>
                <a:cs typeface="Times New Roman"/>
              </a:rPr>
              <a:t> </a:t>
            </a:r>
            <a:r>
              <a:rPr lang="en-US" dirty="0" err="1">
                <a:latin typeface="Times New Roman"/>
                <a:cs typeface="Times New Roman"/>
              </a:rPr>
              <a:t>Sendromu</a:t>
            </a:r>
            <a:r>
              <a:rPr lang="en-US" dirty="0">
                <a:latin typeface="Times New Roman"/>
                <a:cs typeface="Times New Roman"/>
              </a:rPr>
              <a:t> (HHS)</a:t>
            </a:r>
          </a:p>
          <a:p>
            <a:pPr lvl="1">
              <a:lnSpc>
                <a:spcPct val="110000"/>
              </a:lnSpc>
            </a:pPr>
            <a:r>
              <a:rPr lang="en-US" dirty="0" err="1">
                <a:latin typeface="Times New Roman"/>
                <a:cs typeface="Times New Roman"/>
              </a:rPr>
              <a:t>İnklüzyon</a:t>
            </a:r>
            <a:r>
              <a:rPr lang="en-US" dirty="0">
                <a:latin typeface="Times New Roman"/>
                <a:cs typeface="Times New Roman"/>
              </a:rPr>
              <a:t> </a:t>
            </a:r>
            <a:r>
              <a:rPr lang="en-US" dirty="0" err="1">
                <a:latin typeface="Times New Roman"/>
                <a:cs typeface="Times New Roman"/>
              </a:rPr>
              <a:t>Cisimcikli</a:t>
            </a:r>
            <a:r>
              <a:rPr lang="en-US" dirty="0">
                <a:latin typeface="Times New Roman"/>
                <a:cs typeface="Times New Roman"/>
              </a:rPr>
              <a:t> Hepatitis (IBH)</a:t>
            </a:r>
          </a:p>
          <a:p>
            <a:pPr lvl="1">
              <a:lnSpc>
                <a:spcPct val="110000"/>
              </a:lnSpc>
            </a:pPr>
            <a:r>
              <a:rPr lang="en-US" dirty="0">
                <a:latin typeface="Times New Roman"/>
                <a:cs typeface="Times New Roman"/>
              </a:rPr>
              <a:t>Adenoviral </a:t>
            </a:r>
            <a:r>
              <a:rPr lang="en-US" dirty="0" err="1">
                <a:latin typeface="Times New Roman"/>
                <a:cs typeface="Times New Roman"/>
              </a:rPr>
              <a:t>Taşlık</a:t>
            </a:r>
            <a:r>
              <a:rPr lang="en-US" dirty="0">
                <a:latin typeface="Times New Roman"/>
                <a:cs typeface="Times New Roman"/>
              </a:rPr>
              <a:t> </a:t>
            </a:r>
            <a:r>
              <a:rPr lang="en-US" dirty="0" err="1">
                <a:latin typeface="Times New Roman"/>
                <a:cs typeface="Times New Roman"/>
              </a:rPr>
              <a:t>Erozyonu</a:t>
            </a:r>
            <a:r>
              <a:rPr lang="en-US" dirty="0">
                <a:latin typeface="Times New Roman"/>
                <a:cs typeface="Times New Roman"/>
              </a:rPr>
              <a:t> (AGE)</a:t>
            </a:r>
            <a:endParaRPr lang="en-US" sz="2800" dirty="0">
              <a:latin typeface="Times New Roman"/>
              <a:cs typeface="Times New Roman"/>
            </a:endParaRPr>
          </a:p>
          <a:p>
            <a:pPr>
              <a:lnSpc>
                <a:spcPct val="110000"/>
              </a:lnSpc>
            </a:pPr>
            <a:r>
              <a:rPr lang="en-US" sz="2800" dirty="0" err="1">
                <a:latin typeface="Times New Roman"/>
                <a:cs typeface="Times New Roman"/>
              </a:rPr>
              <a:t>İnkubasyon</a:t>
            </a:r>
            <a:r>
              <a:rPr lang="en-US" sz="2800" dirty="0">
                <a:latin typeface="Times New Roman"/>
                <a:cs typeface="Times New Roman"/>
              </a:rPr>
              <a:t> </a:t>
            </a:r>
            <a:r>
              <a:rPr lang="en-US" sz="2800" dirty="0" err="1">
                <a:latin typeface="Times New Roman"/>
                <a:cs typeface="Times New Roman"/>
              </a:rPr>
              <a:t>periyodu</a:t>
            </a:r>
            <a:r>
              <a:rPr lang="en-US" sz="2800" dirty="0">
                <a:latin typeface="Times New Roman"/>
                <a:cs typeface="Times New Roman"/>
              </a:rPr>
              <a:t> </a:t>
            </a:r>
            <a:r>
              <a:rPr lang="en-US" sz="2800" dirty="0" err="1">
                <a:latin typeface="Times New Roman"/>
                <a:cs typeface="Times New Roman"/>
              </a:rPr>
              <a:t>oldukça</a:t>
            </a:r>
            <a:r>
              <a:rPr lang="en-US" sz="2800" dirty="0">
                <a:latin typeface="Times New Roman"/>
                <a:cs typeface="Times New Roman"/>
              </a:rPr>
              <a:t> </a:t>
            </a:r>
            <a:r>
              <a:rPr lang="en-US" sz="2800" dirty="0" err="1">
                <a:latin typeface="Times New Roman"/>
                <a:cs typeface="Times New Roman"/>
              </a:rPr>
              <a:t>kısa</a:t>
            </a:r>
            <a:r>
              <a:rPr lang="en-US" sz="2800" dirty="0">
                <a:latin typeface="Times New Roman"/>
                <a:cs typeface="Times New Roman"/>
              </a:rPr>
              <a:t> (</a:t>
            </a:r>
            <a:r>
              <a:rPr lang="en-US" sz="2800" dirty="0" err="1">
                <a:latin typeface="Times New Roman"/>
                <a:cs typeface="Times New Roman"/>
              </a:rPr>
              <a:t>deneysel</a:t>
            </a:r>
            <a:r>
              <a:rPr lang="en-US" sz="2800" dirty="0">
                <a:latin typeface="Times New Roman"/>
                <a:cs typeface="Times New Roman"/>
              </a:rPr>
              <a:t> </a:t>
            </a:r>
            <a:r>
              <a:rPr lang="en-US" sz="2800" dirty="0" err="1">
                <a:latin typeface="Times New Roman"/>
                <a:cs typeface="Times New Roman"/>
              </a:rPr>
              <a:t>infeksiyon</a:t>
            </a:r>
            <a:r>
              <a:rPr lang="en-US" sz="2800" dirty="0">
                <a:latin typeface="Times New Roman"/>
                <a:cs typeface="Times New Roman"/>
              </a:rPr>
              <a:t>)</a:t>
            </a:r>
          </a:p>
          <a:p>
            <a:pPr>
              <a:lnSpc>
                <a:spcPct val="110000"/>
              </a:lnSpc>
            </a:pPr>
            <a:r>
              <a:rPr lang="en-US" sz="2800" dirty="0" err="1">
                <a:latin typeface="Times New Roman"/>
                <a:cs typeface="Times New Roman"/>
              </a:rPr>
              <a:t>Çok</a:t>
            </a:r>
            <a:r>
              <a:rPr lang="en-US" sz="2800" dirty="0">
                <a:latin typeface="Times New Roman"/>
                <a:cs typeface="Times New Roman"/>
              </a:rPr>
              <a:t> </a:t>
            </a:r>
            <a:r>
              <a:rPr lang="en-US" sz="2800" dirty="0" err="1">
                <a:latin typeface="Times New Roman"/>
                <a:cs typeface="Times New Roman"/>
              </a:rPr>
              <a:t>faktörlü</a:t>
            </a:r>
            <a:r>
              <a:rPr lang="en-US" sz="2800" dirty="0">
                <a:latin typeface="Times New Roman"/>
                <a:cs typeface="Times New Roman"/>
              </a:rPr>
              <a:t> </a:t>
            </a:r>
            <a:r>
              <a:rPr lang="en-US" sz="2800" dirty="0" err="1">
                <a:latin typeface="Times New Roman"/>
                <a:cs typeface="Times New Roman"/>
              </a:rPr>
              <a:t>bir</a:t>
            </a:r>
            <a:r>
              <a:rPr lang="en-US" sz="2800" dirty="0">
                <a:latin typeface="Times New Roman"/>
                <a:cs typeface="Times New Roman"/>
              </a:rPr>
              <a:t> </a:t>
            </a:r>
            <a:r>
              <a:rPr lang="en-US" sz="2800" dirty="0" err="1">
                <a:latin typeface="Times New Roman"/>
                <a:cs typeface="Times New Roman"/>
              </a:rPr>
              <a:t>hastalık</a:t>
            </a:r>
            <a:endParaRPr lang="en-US" sz="2800" dirty="0">
              <a:latin typeface="Times New Roman"/>
              <a:cs typeface="Times New Roman"/>
            </a:endParaRPr>
          </a:p>
          <a:p>
            <a:pPr>
              <a:lnSpc>
                <a:spcPct val="110000"/>
              </a:lnSpc>
            </a:pPr>
            <a:r>
              <a:rPr lang="en-US" sz="2800" dirty="0" err="1">
                <a:latin typeface="Times New Roman"/>
                <a:cs typeface="Times New Roman"/>
              </a:rPr>
              <a:t>Klinik</a:t>
            </a:r>
            <a:r>
              <a:rPr lang="en-US" sz="2800" dirty="0">
                <a:latin typeface="Times New Roman"/>
                <a:cs typeface="Times New Roman"/>
              </a:rPr>
              <a:t> </a:t>
            </a:r>
            <a:r>
              <a:rPr lang="en-US" sz="2800" dirty="0" err="1">
                <a:latin typeface="Times New Roman"/>
                <a:cs typeface="Times New Roman"/>
              </a:rPr>
              <a:t>seyir</a:t>
            </a:r>
            <a:r>
              <a:rPr lang="en-US" sz="2800" dirty="0">
                <a:latin typeface="Times New Roman"/>
                <a:cs typeface="Times New Roman"/>
              </a:rPr>
              <a:t> </a:t>
            </a:r>
            <a:r>
              <a:rPr lang="en-US" sz="2800" dirty="0" err="1">
                <a:latin typeface="Times New Roman"/>
                <a:cs typeface="Times New Roman"/>
              </a:rPr>
              <a:t>olmayan</a:t>
            </a:r>
            <a:r>
              <a:rPr lang="en-US" sz="2800" dirty="0">
                <a:latin typeface="Times New Roman"/>
                <a:cs typeface="Times New Roman"/>
              </a:rPr>
              <a:t> </a:t>
            </a:r>
            <a:r>
              <a:rPr lang="en-US" sz="2800" dirty="0" err="1">
                <a:latin typeface="Times New Roman"/>
                <a:cs typeface="Times New Roman"/>
              </a:rPr>
              <a:t>hayvanlarda</a:t>
            </a:r>
            <a:r>
              <a:rPr lang="en-US" sz="2800" dirty="0">
                <a:latin typeface="Times New Roman"/>
                <a:cs typeface="Times New Roman"/>
              </a:rPr>
              <a:t> </a:t>
            </a:r>
            <a:r>
              <a:rPr lang="en-US" sz="2800" dirty="0" err="1">
                <a:latin typeface="Times New Roman"/>
                <a:cs typeface="Times New Roman"/>
              </a:rPr>
              <a:t>FAdV</a:t>
            </a:r>
            <a:r>
              <a:rPr lang="en-US" sz="2800" dirty="0">
                <a:latin typeface="Times New Roman"/>
                <a:cs typeface="Times New Roman"/>
              </a:rPr>
              <a:t> </a:t>
            </a:r>
            <a:r>
              <a:rPr lang="en-US" sz="2800" dirty="0" err="1">
                <a:latin typeface="Times New Roman"/>
                <a:cs typeface="Times New Roman"/>
              </a:rPr>
              <a:t>bulunabilir</a:t>
            </a:r>
            <a:endParaRPr lang="en-US" sz="2800" dirty="0">
              <a:latin typeface="Times New Roman"/>
              <a:cs typeface="Times New Roman"/>
            </a:endParaRPr>
          </a:p>
          <a:p>
            <a:pPr>
              <a:lnSpc>
                <a:spcPct val="110000"/>
              </a:lnSpc>
            </a:pPr>
            <a:r>
              <a:rPr lang="en-US" sz="2800" dirty="0" err="1">
                <a:latin typeface="Times New Roman"/>
                <a:cs typeface="Times New Roman"/>
              </a:rPr>
              <a:t>Klinik</a:t>
            </a:r>
            <a:r>
              <a:rPr lang="en-US" sz="2800" dirty="0">
                <a:latin typeface="Times New Roman"/>
                <a:cs typeface="Times New Roman"/>
              </a:rPr>
              <a:t> </a:t>
            </a:r>
            <a:r>
              <a:rPr lang="en-US" sz="2800" dirty="0" err="1">
                <a:latin typeface="Times New Roman"/>
                <a:cs typeface="Times New Roman"/>
              </a:rPr>
              <a:t>vakalar</a:t>
            </a:r>
            <a:r>
              <a:rPr lang="en-US" sz="2800" dirty="0">
                <a:latin typeface="Times New Roman"/>
                <a:cs typeface="Times New Roman"/>
              </a:rPr>
              <a:t> </a:t>
            </a:r>
            <a:r>
              <a:rPr lang="en-US" sz="2800" dirty="0" err="1">
                <a:latin typeface="Times New Roman"/>
                <a:cs typeface="Times New Roman"/>
              </a:rPr>
              <a:t>daha</a:t>
            </a:r>
            <a:r>
              <a:rPr lang="en-US" sz="2800" dirty="0">
                <a:latin typeface="Times New Roman"/>
                <a:cs typeface="Times New Roman"/>
              </a:rPr>
              <a:t> </a:t>
            </a:r>
            <a:r>
              <a:rPr lang="en-US" sz="2800" dirty="0" err="1">
                <a:latin typeface="Times New Roman"/>
                <a:cs typeface="Times New Roman"/>
              </a:rPr>
              <a:t>çok</a:t>
            </a:r>
            <a:r>
              <a:rPr lang="en-US" sz="2800" dirty="0">
                <a:latin typeface="Times New Roman"/>
                <a:cs typeface="Times New Roman"/>
              </a:rPr>
              <a:t> broiler, ender </a:t>
            </a:r>
            <a:r>
              <a:rPr lang="en-US" sz="2800" dirty="0" err="1">
                <a:latin typeface="Times New Roman"/>
                <a:cs typeface="Times New Roman"/>
              </a:rPr>
              <a:t>olarak</a:t>
            </a:r>
            <a:r>
              <a:rPr lang="en-US" sz="2800" dirty="0">
                <a:latin typeface="Times New Roman"/>
                <a:cs typeface="Times New Roman"/>
              </a:rPr>
              <a:t> </a:t>
            </a:r>
            <a:r>
              <a:rPr lang="en-US" sz="2800" dirty="0" err="1">
                <a:latin typeface="Times New Roman"/>
                <a:cs typeface="Times New Roman"/>
              </a:rPr>
              <a:t>yumurtacı</a:t>
            </a:r>
            <a:r>
              <a:rPr lang="en-US" sz="2800" dirty="0">
                <a:latin typeface="Times New Roman"/>
                <a:cs typeface="Times New Roman"/>
              </a:rPr>
              <a:t> </a:t>
            </a:r>
            <a:r>
              <a:rPr lang="en-US" sz="2800" dirty="0" err="1">
                <a:latin typeface="Times New Roman"/>
                <a:cs typeface="Times New Roman"/>
              </a:rPr>
              <a:t>ve</a:t>
            </a:r>
            <a:r>
              <a:rPr lang="en-US" sz="2800" dirty="0">
                <a:latin typeface="Times New Roman"/>
                <a:cs typeface="Times New Roman"/>
              </a:rPr>
              <a:t> </a:t>
            </a:r>
            <a:r>
              <a:rPr lang="en-US" sz="2800" dirty="0" err="1">
                <a:latin typeface="Times New Roman"/>
                <a:cs typeface="Times New Roman"/>
              </a:rPr>
              <a:t>damızlık</a:t>
            </a:r>
            <a:endParaRPr lang="en-US" sz="2800" dirty="0">
              <a:latin typeface="Times New Roman"/>
              <a:cs typeface="Times New Roman"/>
            </a:endParaRPr>
          </a:p>
        </p:txBody>
      </p:sp>
    </p:spTree>
    <p:extLst>
      <p:ext uri="{BB962C8B-B14F-4D97-AF65-F5344CB8AC3E}">
        <p14:creationId xmlns:p14="http://schemas.microsoft.com/office/powerpoint/2010/main" val="28235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852487"/>
          </a:xfrm>
        </p:spPr>
        <p:txBody>
          <a:bodyPr>
            <a:normAutofit/>
          </a:bodyPr>
          <a:lstStyle/>
          <a:p>
            <a:r>
              <a:rPr lang="en-US" sz="3600" b="1" dirty="0" err="1">
                <a:latin typeface="Times New Roman"/>
                <a:cs typeface="Times New Roman"/>
              </a:rPr>
              <a:t>Klinik</a:t>
            </a:r>
            <a:r>
              <a:rPr lang="en-US" sz="3600" b="1" dirty="0">
                <a:latin typeface="Times New Roman"/>
                <a:cs typeface="Times New Roman"/>
              </a:rPr>
              <a:t> </a:t>
            </a:r>
            <a:r>
              <a:rPr lang="en-US" sz="3600" b="1" dirty="0" err="1">
                <a:latin typeface="Times New Roman"/>
                <a:cs typeface="Times New Roman"/>
              </a:rPr>
              <a:t>ve</a:t>
            </a:r>
            <a:r>
              <a:rPr lang="en-US" sz="3600" b="1" dirty="0">
                <a:latin typeface="Times New Roman"/>
                <a:cs typeface="Times New Roman"/>
              </a:rPr>
              <a:t> </a:t>
            </a:r>
            <a:r>
              <a:rPr lang="en-US" sz="3600" b="1" dirty="0" err="1">
                <a:latin typeface="Times New Roman"/>
                <a:cs typeface="Times New Roman"/>
              </a:rPr>
              <a:t>nekropsi</a:t>
            </a:r>
            <a:endParaRPr lang="en-US" sz="3600" b="1" dirty="0">
              <a:latin typeface="Times New Roman"/>
              <a:cs typeface="Times New Roman"/>
            </a:endParaRPr>
          </a:p>
        </p:txBody>
      </p:sp>
      <p:sp>
        <p:nvSpPr>
          <p:cNvPr id="3" name="Content Placeholder 2"/>
          <p:cNvSpPr>
            <a:spLocks noGrp="1"/>
          </p:cNvSpPr>
          <p:nvPr>
            <p:ph idx="1"/>
          </p:nvPr>
        </p:nvSpPr>
        <p:spPr>
          <a:xfrm>
            <a:off x="457200" y="1333500"/>
            <a:ext cx="8229600" cy="4524375"/>
          </a:xfrm>
        </p:spPr>
        <p:txBody>
          <a:bodyPr>
            <a:noAutofit/>
          </a:bodyPr>
          <a:lstStyle/>
          <a:p>
            <a:r>
              <a:rPr lang="en-US" sz="2800" dirty="0" err="1">
                <a:latin typeface="Times New Roman"/>
                <a:cs typeface="Times New Roman"/>
              </a:rPr>
              <a:t>İmmunsupresyona</a:t>
            </a:r>
            <a:r>
              <a:rPr lang="en-US" sz="2800" dirty="0">
                <a:latin typeface="Times New Roman"/>
                <a:cs typeface="Times New Roman"/>
              </a:rPr>
              <a:t> </a:t>
            </a:r>
            <a:r>
              <a:rPr lang="en-US" sz="2800" dirty="0" err="1">
                <a:latin typeface="Times New Roman"/>
                <a:cs typeface="Times New Roman"/>
              </a:rPr>
              <a:t>neden</a:t>
            </a:r>
            <a:r>
              <a:rPr lang="en-US" sz="2800" dirty="0">
                <a:latin typeface="Times New Roman"/>
                <a:cs typeface="Times New Roman"/>
              </a:rPr>
              <a:t> </a:t>
            </a:r>
            <a:r>
              <a:rPr lang="en-US" sz="2800" dirty="0" err="1">
                <a:latin typeface="Times New Roman"/>
                <a:cs typeface="Times New Roman"/>
              </a:rPr>
              <a:t>olur</a:t>
            </a:r>
            <a:r>
              <a:rPr lang="en-US" sz="2800" dirty="0">
                <a:latin typeface="Times New Roman"/>
                <a:cs typeface="Times New Roman"/>
              </a:rPr>
              <a:t> (</a:t>
            </a:r>
            <a:r>
              <a:rPr lang="en-US" sz="2800" dirty="0" err="1">
                <a:latin typeface="Times New Roman"/>
                <a:cs typeface="Times New Roman"/>
              </a:rPr>
              <a:t>lenfoid</a:t>
            </a:r>
            <a:r>
              <a:rPr lang="en-US" sz="2800" dirty="0">
                <a:latin typeface="Times New Roman"/>
                <a:cs typeface="Times New Roman"/>
              </a:rPr>
              <a:t> </a:t>
            </a:r>
            <a:r>
              <a:rPr lang="en-US" sz="2800" dirty="0" err="1">
                <a:latin typeface="Times New Roman"/>
                <a:cs typeface="Times New Roman"/>
              </a:rPr>
              <a:t>hücrelerde</a:t>
            </a:r>
            <a:r>
              <a:rPr lang="en-US" sz="2800" dirty="0">
                <a:latin typeface="Times New Roman"/>
                <a:cs typeface="Times New Roman"/>
              </a:rPr>
              <a:t> </a:t>
            </a:r>
            <a:r>
              <a:rPr lang="en-US" sz="2800" dirty="0" err="1">
                <a:latin typeface="Times New Roman"/>
                <a:cs typeface="Times New Roman"/>
              </a:rPr>
              <a:t>azalma</a:t>
            </a:r>
            <a:r>
              <a:rPr lang="en-US" sz="2800" dirty="0">
                <a:latin typeface="Times New Roman"/>
                <a:cs typeface="Times New Roman"/>
              </a:rPr>
              <a:t>) </a:t>
            </a:r>
            <a:r>
              <a:rPr lang="en-US" sz="2800" dirty="0" err="1">
                <a:latin typeface="Times New Roman"/>
                <a:cs typeface="Times New Roman"/>
              </a:rPr>
              <a:t>ve</a:t>
            </a:r>
            <a:r>
              <a:rPr lang="en-US" sz="2800" dirty="0">
                <a:latin typeface="Times New Roman"/>
                <a:cs typeface="Times New Roman"/>
              </a:rPr>
              <a:t> </a:t>
            </a:r>
            <a:r>
              <a:rPr lang="en-US" sz="2800" dirty="0" err="1">
                <a:latin typeface="Times New Roman"/>
                <a:cs typeface="Times New Roman"/>
              </a:rPr>
              <a:t>sonrasında</a:t>
            </a:r>
            <a:r>
              <a:rPr lang="en-US" sz="2800" dirty="0">
                <a:latin typeface="Times New Roman"/>
                <a:cs typeface="Times New Roman"/>
              </a:rPr>
              <a:t> </a:t>
            </a:r>
            <a:r>
              <a:rPr lang="en-US" sz="2800" dirty="0" err="1">
                <a:latin typeface="Times New Roman"/>
                <a:cs typeface="Times New Roman"/>
              </a:rPr>
              <a:t>bakteriyel</a:t>
            </a:r>
            <a:r>
              <a:rPr lang="en-US" sz="2800" dirty="0">
                <a:latin typeface="Times New Roman"/>
                <a:cs typeface="Times New Roman"/>
              </a:rPr>
              <a:t> </a:t>
            </a:r>
            <a:r>
              <a:rPr lang="en-US" sz="2800" dirty="0" err="1">
                <a:latin typeface="Times New Roman"/>
                <a:cs typeface="Times New Roman"/>
              </a:rPr>
              <a:t>infeksiyonlara</a:t>
            </a:r>
            <a:r>
              <a:rPr lang="en-US" sz="2800" dirty="0">
                <a:latin typeface="Times New Roman"/>
                <a:cs typeface="Times New Roman"/>
              </a:rPr>
              <a:t> </a:t>
            </a:r>
            <a:r>
              <a:rPr lang="en-US" sz="2800" dirty="0" err="1">
                <a:latin typeface="Times New Roman"/>
                <a:cs typeface="Times New Roman"/>
              </a:rPr>
              <a:t>rastlanır</a:t>
            </a:r>
            <a:endParaRPr lang="en-US" sz="2800" dirty="0">
              <a:latin typeface="Times New Roman"/>
              <a:cs typeface="Times New Roman"/>
            </a:endParaRPr>
          </a:p>
          <a:p>
            <a:r>
              <a:rPr lang="en-US" sz="2800" dirty="0" err="1">
                <a:latin typeface="Times New Roman"/>
                <a:cs typeface="Times New Roman"/>
              </a:rPr>
              <a:t>İmmunsupresyona</a:t>
            </a:r>
            <a:r>
              <a:rPr lang="en-US" sz="2800" dirty="0">
                <a:latin typeface="Times New Roman"/>
                <a:cs typeface="Times New Roman"/>
              </a:rPr>
              <a:t> </a:t>
            </a:r>
            <a:r>
              <a:rPr lang="en-US" sz="2800" dirty="0" err="1">
                <a:latin typeface="Times New Roman"/>
                <a:cs typeface="Times New Roman"/>
              </a:rPr>
              <a:t>neden</a:t>
            </a:r>
            <a:r>
              <a:rPr lang="en-US" sz="2800" dirty="0">
                <a:latin typeface="Times New Roman"/>
                <a:cs typeface="Times New Roman"/>
              </a:rPr>
              <a:t> </a:t>
            </a:r>
            <a:r>
              <a:rPr lang="en-US" sz="2800" dirty="0" err="1">
                <a:latin typeface="Times New Roman"/>
                <a:cs typeface="Times New Roman"/>
              </a:rPr>
              <a:t>olan</a:t>
            </a:r>
            <a:r>
              <a:rPr lang="en-US" sz="2800" dirty="0">
                <a:latin typeface="Times New Roman"/>
                <a:cs typeface="Times New Roman"/>
              </a:rPr>
              <a:t> </a:t>
            </a:r>
            <a:r>
              <a:rPr lang="en-US" sz="2800" dirty="0" err="1">
                <a:latin typeface="Times New Roman"/>
                <a:cs typeface="Times New Roman"/>
              </a:rPr>
              <a:t>durumlar</a:t>
            </a:r>
            <a:r>
              <a:rPr lang="en-US" sz="2800" dirty="0">
                <a:latin typeface="Times New Roman"/>
                <a:cs typeface="Times New Roman"/>
              </a:rPr>
              <a:t> </a:t>
            </a:r>
            <a:r>
              <a:rPr lang="en-US" sz="2800" dirty="0" err="1">
                <a:latin typeface="Times New Roman"/>
                <a:cs typeface="Times New Roman"/>
              </a:rPr>
              <a:t>hastalığın</a:t>
            </a:r>
            <a:r>
              <a:rPr lang="en-US" sz="2800" dirty="0">
                <a:latin typeface="Times New Roman"/>
                <a:cs typeface="Times New Roman"/>
              </a:rPr>
              <a:t> </a:t>
            </a:r>
            <a:r>
              <a:rPr lang="en-US" sz="2800" dirty="0" err="1">
                <a:latin typeface="Times New Roman"/>
                <a:cs typeface="Times New Roman"/>
              </a:rPr>
              <a:t>şiddetini</a:t>
            </a:r>
            <a:r>
              <a:rPr lang="en-US" sz="2800" dirty="0">
                <a:latin typeface="Times New Roman"/>
                <a:cs typeface="Times New Roman"/>
              </a:rPr>
              <a:t> </a:t>
            </a:r>
            <a:r>
              <a:rPr lang="en-US" sz="2800" dirty="0" err="1">
                <a:latin typeface="Times New Roman"/>
                <a:cs typeface="Times New Roman"/>
              </a:rPr>
              <a:t>arttırır</a:t>
            </a:r>
            <a:r>
              <a:rPr lang="en-US" sz="2800" dirty="0">
                <a:latin typeface="Times New Roman"/>
                <a:cs typeface="Times New Roman"/>
              </a:rPr>
              <a:t>.</a:t>
            </a:r>
          </a:p>
          <a:p>
            <a:pPr lvl="1"/>
            <a:r>
              <a:rPr lang="en-US" dirty="0" err="1">
                <a:latin typeface="Times New Roman"/>
                <a:cs typeface="Times New Roman"/>
              </a:rPr>
              <a:t>Hastalıklar</a:t>
            </a:r>
            <a:r>
              <a:rPr lang="en-US" dirty="0">
                <a:latin typeface="Times New Roman"/>
                <a:cs typeface="Times New Roman"/>
              </a:rPr>
              <a:t> (IBD, CIA </a:t>
            </a:r>
            <a:r>
              <a:rPr lang="en-US" dirty="0" err="1">
                <a:latin typeface="Times New Roman"/>
                <a:cs typeface="Times New Roman"/>
              </a:rPr>
              <a:t>gibi</a:t>
            </a:r>
            <a:r>
              <a:rPr lang="en-US" dirty="0">
                <a:latin typeface="Times New Roman"/>
                <a:cs typeface="Times New Roman"/>
              </a:rPr>
              <a:t>) </a:t>
            </a:r>
          </a:p>
          <a:p>
            <a:pPr lvl="1"/>
            <a:r>
              <a:rPr lang="en-US" dirty="0" err="1">
                <a:latin typeface="Times New Roman"/>
                <a:cs typeface="Times New Roman"/>
              </a:rPr>
              <a:t>Yemde</a:t>
            </a:r>
            <a:r>
              <a:rPr lang="en-US" dirty="0">
                <a:latin typeface="Times New Roman"/>
                <a:cs typeface="Times New Roman"/>
              </a:rPr>
              <a:t> </a:t>
            </a:r>
            <a:r>
              <a:rPr lang="en-US" dirty="0" err="1">
                <a:latin typeface="Times New Roman"/>
                <a:cs typeface="Times New Roman"/>
              </a:rPr>
              <a:t>mikotoksinin</a:t>
            </a:r>
            <a:r>
              <a:rPr lang="en-US" dirty="0">
                <a:latin typeface="Times New Roman"/>
                <a:cs typeface="Times New Roman"/>
              </a:rPr>
              <a:t> (</a:t>
            </a:r>
            <a:r>
              <a:rPr lang="en-US" dirty="0" err="1">
                <a:latin typeface="Times New Roman"/>
                <a:cs typeface="Times New Roman"/>
              </a:rPr>
              <a:t>Aflatoksin</a:t>
            </a:r>
            <a:r>
              <a:rPr lang="en-US" dirty="0">
                <a:latin typeface="Times New Roman"/>
                <a:cs typeface="Times New Roman"/>
              </a:rPr>
              <a:t>) </a:t>
            </a:r>
            <a:r>
              <a:rPr lang="en-US" dirty="0" err="1">
                <a:latin typeface="Times New Roman"/>
                <a:cs typeface="Times New Roman"/>
              </a:rPr>
              <a:t>yüksek</a:t>
            </a:r>
            <a:r>
              <a:rPr lang="en-US" dirty="0">
                <a:latin typeface="Times New Roman"/>
                <a:cs typeface="Times New Roman"/>
              </a:rPr>
              <a:t> </a:t>
            </a:r>
            <a:r>
              <a:rPr lang="en-US" dirty="0" err="1">
                <a:latin typeface="Times New Roman"/>
                <a:cs typeface="Times New Roman"/>
              </a:rPr>
              <a:t>olması</a:t>
            </a:r>
            <a:endParaRPr lang="en-US" dirty="0">
              <a:latin typeface="Times New Roman"/>
              <a:cs typeface="Times New Roman"/>
            </a:endParaRPr>
          </a:p>
          <a:p>
            <a:r>
              <a:rPr lang="en-US" sz="2800" dirty="0">
                <a:latin typeface="Times New Roman"/>
                <a:cs typeface="Times New Roman"/>
              </a:rPr>
              <a:t>Broiler </a:t>
            </a:r>
            <a:r>
              <a:rPr lang="en-US" sz="2800" dirty="0" err="1">
                <a:latin typeface="Times New Roman"/>
                <a:cs typeface="Times New Roman"/>
              </a:rPr>
              <a:t>sürülerde</a:t>
            </a:r>
            <a:r>
              <a:rPr lang="en-US" sz="2800" dirty="0">
                <a:latin typeface="Times New Roman"/>
                <a:cs typeface="Times New Roman"/>
              </a:rPr>
              <a:t> ilk </a:t>
            </a:r>
            <a:r>
              <a:rPr lang="en-US" sz="2800" dirty="0" err="1">
                <a:latin typeface="Times New Roman"/>
                <a:cs typeface="Times New Roman"/>
              </a:rPr>
              <a:t>haftadan</a:t>
            </a:r>
            <a:r>
              <a:rPr lang="en-US" sz="2800" dirty="0">
                <a:latin typeface="Times New Roman"/>
                <a:cs typeface="Times New Roman"/>
              </a:rPr>
              <a:t> </a:t>
            </a:r>
            <a:r>
              <a:rPr lang="en-US" sz="2800" dirty="0" err="1">
                <a:latin typeface="Times New Roman"/>
                <a:cs typeface="Times New Roman"/>
              </a:rPr>
              <a:t>itibaren</a:t>
            </a:r>
            <a:r>
              <a:rPr lang="en-US" sz="2800" dirty="0">
                <a:latin typeface="Times New Roman"/>
                <a:cs typeface="Times New Roman"/>
              </a:rPr>
              <a:t> 5 </a:t>
            </a:r>
            <a:r>
              <a:rPr lang="en-US" sz="2800" dirty="0" err="1">
                <a:latin typeface="Times New Roman"/>
                <a:cs typeface="Times New Roman"/>
              </a:rPr>
              <a:t>haftalık</a:t>
            </a:r>
            <a:r>
              <a:rPr lang="en-US" sz="2800" dirty="0">
                <a:latin typeface="Times New Roman"/>
                <a:cs typeface="Times New Roman"/>
              </a:rPr>
              <a:t> </a:t>
            </a:r>
            <a:r>
              <a:rPr lang="en-US" sz="2800" dirty="0" err="1">
                <a:latin typeface="Times New Roman"/>
                <a:cs typeface="Times New Roman"/>
              </a:rPr>
              <a:t>yaşa</a:t>
            </a:r>
            <a:r>
              <a:rPr lang="en-US" sz="2800" dirty="0">
                <a:latin typeface="Times New Roman"/>
                <a:cs typeface="Times New Roman"/>
              </a:rPr>
              <a:t> </a:t>
            </a:r>
            <a:r>
              <a:rPr lang="en-US" sz="2800" dirty="0" err="1">
                <a:latin typeface="Times New Roman"/>
                <a:cs typeface="Times New Roman"/>
              </a:rPr>
              <a:t>kadar</a:t>
            </a:r>
            <a:r>
              <a:rPr lang="en-US" sz="2800" dirty="0">
                <a:latin typeface="Times New Roman"/>
                <a:cs typeface="Times New Roman"/>
              </a:rPr>
              <a:t> </a:t>
            </a:r>
            <a:r>
              <a:rPr lang="en-US" sz="2800" dirty="0" err="1">
                <a:latin typeface="Times New Roman"/>
                <a:cs typeface="Times New Roman"/>
              </a:rPr>
              <a:t>görülür</a:t>
            </a:r>
            <a:r>
              <a:rPr lang="en-US" sz="2800" dirty="0">
                <a:latin typeface="Times New Roman"/>
                <a:cs typeface="Times New Roman"/>
              </a:rPr>
              <a:t>, </a:t>
            </a:r>
            <a:r>
              <a:rPr lang="en-US" sz="2800" dirty="0" err="1">
                <a:latin typeface="Times New Roman"/>
                <a:cs typeface="Times New Roman"/>
              </a:rPr>
              <a:t>ileri</a:t>
            </a:r>
            <a:r>
              <a:rPr lang="en-US" sz="2800" dirty="0">
                <a:latin typeface="Times New Roman"/>
                <a:cs typeface="Times New Roman"/>
              </a:rPr>
              <a:t> </a:t>
            </a:r>
            <a:r>
              <a:rPr lang="en-US" sz="2800" dirty="0" err="1">
                <a:latin typeface="Times New Roman"/>
                <a:cs typeface="Times New Roman"/>
              </a:rPr>
              <a:t>yaşta</a:t>
            </a:r>
            <a:r>
              <a:rPr lang="en-US" sz="2800" dirty="0">
                <a:latin typeface="Times New Roman"/>
                <a:cs typeface="Times New Roman"/>
              </a:rPr>
              <a:t> </a:t>
            </a:r>
            <a:r>
              <a:rPr lang="en-US" sz="2800" dirty="0" err="1">
                <a:latin typeface="Times New Roman"/>
                <a:cs typeface="Times New Roman"/>
              </a:rPr>
              <a:t>nadiren</a:t>
            </a:r>
            <a:r>
              <a:rPr lang="en-US" sz="2800" dirty="0">
                <a:latin typeface="Times New Roman"/>
                <a:cs typeface="Times New Roman"/>
              </a:rPr>
              <a:t> </a:t>
            </a:r>
            <a:r>
              <a:rPr lang="en-US" sz="2800" dirty="0" err="1">
                <a:latin typeface="Times New Roman"/>
                <a:cs typeface="Times New Roman"/>
              </a:rPr>
              <a:t>görülebilir</a:t>
            </a:r>
            <a:r>
              <a:rPr lang="en-US" sz="2800" dirty="0">
                <a:latin typeface="Times New Roman"/>
                <a:cs typeface="Times New Roman"/>
              </a:rPr>
              <a:t>. </a:t>
            </a:r>
          </a:p>
        </p:txBody>
      </p:sp>
    </p:spTree>
    <p:extLst>
      <p:ext uri="{BB962C8B-B14F-4D97-AF65-F5344CB8AC3E}">
        <p14:creationId xmlns:p14="http://schemas.microsoft.com/office/powerpoint/2010/main" val="2816165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725487"/>
          </a:xfrm>
        </p:spPr>
        <p:txBody>
          <a:bodyPr>
            <a:normAutofit/>
          </a:bodyPr>
          <a:lstStyle/>
          <a:p>
            <a:r>
              <a:rPr lang="en-US" sz="3600" b="1" dirty="0" err="1">
                <a:latin typeface="Times New Roman"/>
                <a:cs typeface="Times New Roman"/>
              </a:rPr>
              <a:t>Klinik</a:t>
            </a:r>
            <a:r>
              <a:rPr lang="en-US" sz="3600" b="1" dirty="0">
                <a:latin typeface="Times New Roman"/>
                <a:cs typeface="Times New Roman"/>
              </a:rPr>
              <a:t> </a:t>
            </a:r>
            <a:r>
              <a:rPr lang="en-US" sz="3600" b="1" dirty="0" err="1">
                <a:latin typeface="Times New Roman"/>
                <a:cs typeface="Times New Roman"/>
              </a:rPr>
              <a:t>ve</a:t>
            </a:r>
            <a:r>
              <a:rPr lang="en-US" sz="3600" b="1" dirty="0">
                <a:latin typeface="Times New Roman"/>
                <a:cs typeface="Times New Roman"/>
              </a:rPr>
              <a:t> </a:t>
            </a:r>
            <a:r>
              <a:rPr lang="en-US" sz="3600" b="1" dirty="0" err="1">
                <a:latin typeface="Times New Roman"/>
                <a:cs typeface="Times New Roman"/>
              </a:rPr>
              <a:t>nekropsi</a:t>
            </a:r>
            <a:endParaRPr lang="en-US" sz="3600" b="1" dirty="0">
              <a:latin typeface="Times New Roman"/>
              <a:cs typeface="Times New Roman"/>
            </a:endParaRPr>
          </a:p>
        </p:txBody>
      </p:sp>
      <p:sp>
        <p:nvSpPr>
          <p:cNvPr id="3" name="Content Placeholder 2"/>
          <p:cNvSpPr>
            <a:spLocks noGrp="1"/>
          </p:cNvSpPr>
          <p:nvPr>
            <p:ph idx="1"/>
          </p:nvPr>
        </p:nvSpPr>
        <p:spPr>
          <a:xfrm>
            <a:off x="457199" y="1079501"/>
            <a:ext cx="8448675" cy="5365750"/>
          </a:xfrm>
        </p:spPr>
        <p:txBody>
          <a:bodyPr>
            <a:noAutofit/>
          </a:bodyPr>
          <a:lstStyle/>
          <a:p>
            <a:r>
              <a:rPr lang="en-US" sz="2800" dirty="0" err="1">
                <a:latin typeface="Times New Roman"/>
                <a:cs typeface="Times New Roman"/>
              </a:rPr>
              <a:t>Klinik</a:t>
            </a:r>
            <a:r>
              <a:rPr lang="en-US" sz="2800" dirty="0">
                <a:latin typeface="Times New Roman"/>
                <a:cs typeface="Times New Roman"/>
              </a:rPr>
              <a:t> </a:t>
            </a:r>
            <a:r>
              <a:rPr lang="en-US" sz="2800" dirty="0" err="1">
                <a:latin typeface="Times New Roman"/>
                <a:cs typeface="Times New Roman"/>
              </a:rPr>
              <a:t>olarak</a:t>
            </a:r>
            <a:r>
              <a:rPr lang="en-US" sz="2800" dirty="0">
                <a:latin typeface="Times New Roman"/>
                <a:cs typeface="Times New Roman"/>
              </a:rPr>
              <a:t> IBH </a:t>
            </a:r>
            <a:r>
              <a:rPr lang="en-US" sz="2800" dirty="0" err="1">
                <a:latin typeface="Times New Roman"/>
                <a:cs typeface="Times New Roman"/>
              </a:rPr>
              <a:t>ve</a:t>
            </a:r>
            <a:r>
              <a:rPr lang="en-US" sz="2800" dirty="0">
                <a:latin typeface="Times New Roman"/>
                <a:cs typeface="Times New Roman"/>
              </a:rPr>
              <a:t> HHS </a:t>
            </a:r>
            <a:r>
              <a:rPr lang="en-US" sz="2800" dirty="0" err="1">
                <a:latin typeface="Times New Roman"/>
                <a:cs typeface="Times New Roman"/>
              </a:rPr>
              <a:t>bulgularını</a:t>
            </a:r>
            <a:r>
              <a:rPr lang="en-US" sz="2800" dirty="0">
                <a:latin typeface="Times New Roman"/>
                <a:cs typeface="Times New Roman"/>
              </a:rPr>
              <a:t> </a:t>
            </a:r>
            <a:r>
              <a:rPr lang="en-US" sz="2800" dirty="0" err="1">
                <a:latin typeface="Times New Roman"/>
                <a:cs typeface="Times New Roman"/>
              </a:rPr>
              <a:t>birbirine</a:t>
            </a:r>
            <a:r>
              <a:rPr lang="en-US" sz="2800" dirty="0">
                <a:latin typeface="Times New Roman"/>
                <a:cs typeface="Times New Roman"/>
              </a:rPr>
              <a:t> </a:t>
            </a:r>
            <a:r>
              <a:rPr lang="en-US" sz="2800" dirty="0" err="1">
                <a:latin typeface="Times New Roman"/>
                <a:cs typeface="Times New Roman"/>
              </a:rPr>
              <a:t>benzer</a:t>
            </a:r>
            <a:endParaRPr lang="en-US" sz="2800" dirty="0">
              <a:latin typeface="Times New Roman"/>
              <a:cs typeface="Times New Roman"/>
            </a:endParaRPr>
          </a:p>
          <a:p>
            <a:r>
              <a:rPr lang="en-US" sz="2800" dirty="0" err="1">
                <a:latin typeface="Times New Roman"/>
                <a:cs typeface="Times New Roman"/>
              </a:rPr>
              <a:t>Büyümede</a:t>
            </a:r>
            <a:r>
              <a:rPr lang="en-US" sz="2800" dirty="0">
                <a:latin typeface="Times New Roman"/>
                <a:cs typeface="Times New Roman"/>
              </a:rPr>
              <a:t> </a:t>
            </a:r>
            <a:r>
              <a:rPr lang="en-US" sz="2800" dirty="0" err="1">
                <a:latin typeface="Times New Roman"/>
                <a:cs typeface="Times New Roman"/>
              </a:rPr>
              <a:t>gerileme</a:t>
            </a:r>
            <a:r>
              <a:rPr lang="en-US" sz="2800" dirty="0">
                <a:latin typeface="Times New Roman"/>
                <a:cs typeface="Times New Roman"/>
              </a:rPr>
              <a:t>, </a:t>
            </a:r>
            <a:r>
              <a:rPr lang="en-US" sz="2800" dirty="0" err="1">
                <a:latin typeface="Times New Roman"/>
                <a:cs typeface="Times New Roman"/>
              </a:rPr>
              <a:t>ünifotmite</a:t>
            </a:r>
            <a:r>
              <a:rPr lang="en-US" sz="2800" dirty="0">
                <a:latin typeface="Times New Roman"/>
                <a:cs typeface="Times New Roman"/>
              </a:rPr>
              <a:t> </a:t>
            </a:r>
            <a:r>
              <a:rPr lang="en-US" sz="2800" dirty="0" err="1">
                <a:latin typeface="Times New Roman"/>
                <a:cs typeface="Times New Roman"/>
              </a:rPr>
              <a:t>problemi</a:t>
            </a:r>
            <a:r>
              <a:rPr lang="en-US" sz="2800" dirty="0">
                <a:latin typeface="Times New Roman"/>
                <a:cs typeface="Times New Roman"/>
              </a:rPr>
              <a:t>, </a:t>
            </a:r>
            <a:r>
              <a:rPr lang="en-US" sz="2800" dirty="0" err="1">
                <a:latin typeface="Times New Roman"/>
                <a:cs typeface="Times New Roman"/>
              </a:rPr>
              <a:t>karışık</a:t>
            </a:r>
            <a:r>
              <a:rPr lang="en-US" sz="2800" dirty="0">
                <a:latin typeface="Times New Roman"/>
                <a:cs typeface="Times New Roman"/>
              </a:rPr>
              <a:t> </a:t>
            </a:r>
            <a:r>
              <a:rPr lang="en-US" sz="2800" dirty="0" err="1">
                <a:latin typeface="Times New Roman"/>
                <a:cs typeface="Times New Roman"/>
              </a:rPr>
              <a:t>tüylenme</a:t>
            </a:r>
            <a:r>
              <a:rPr lang="en-US" sz="2800" dirty="0">
                <a:latin typeface="Times New Roman"/>
                <a:cs typeface="Times New Roman"/>
              </a:rPr>
              <a:t>, </a:t>
            </a:r>
            <a:r>
              <a:rPr lang="en-US" sz="2800" dirty="0" err="1">
                <a:latin typeface="Times New Roman"/>
                <a:cs typeface="Times New Roman"/>
              </a:rPr>
              <a:t>iştahsızlık</a:t>
            </a:r>
            <a:r>
              <a:rPr lang="en-US" sz="2800" dirty="0">
                <a:latin typeface="Times New Roman"/>
                <a:cs typeface="Times New Roman"/>
              </a:rPr>
              <a:t> </a:t>
            </a:r>
            <a:r>
              <a:rPr lang="en-US" sz="2800" dirty="0" err="1">
                <a:latin typeface="Times New Roman"/>
                <a:cs typeface="Times New Roman"/>
              </a:rPr>
              <a:t>ve</a:t>
            </a:r>
            <a:r>
              <a:rPr lang="en-US" sz="2800" dirty="0">
                <a:latin typeface="Times New Roman"/>
                <a:cs typeface="Times New Roman"/>
              </a:rPr>
              <a:t> </a:t>
            </a:r>
            <a:r>
              <a:rPr lang="en-US" sz="2800" dirty="0" err="1">
                <a:latin typeface="Times New Roman"/>
                <a:cs typeface="Times New Roman"/>
              </a:rPr>
              <a:t>ani</a:t>
            </a:r>
            <a:r>
              <a:rPr lang="en-US" sz="2800" dirty="0">
                <a:latin typeface="Times New Roman"/>
                <a:cs typeface="Times New Roman"/>
              </a:rPr>
              <a:t> </a:t>
            </a:r>
            <a:r>
              <a:rPr lang="en-US" sz="2800" dirty="0" err="1">
                <a:latin typeface="Times New Roman"/>
                <a:cs typeface="Times New Roman"/>
              </a:rPr>
              <a:t>gelişen</a:t>
            </a:r>
            <a:r>
              <a:rPr lang="en-US" sz="2800" dirty="0">
                <a:latin typeface="Times New Roman"/>
                <a:cs typeface="Times New Roman"/>
              </a:rPr>
              <a:t> </a:t>
            </a:r>
            <a:r>
              <a:rPr lang="en-US" sz="2800" dirty="0" err="1">
                <a:latin typeface="Times New Roman"/>
                <a:cs typeface="Times New Roman"/>
              </a:rPr>
              <a:t>artan</a:t>
            </a:r>
            <a:r>
              <a:rPr lang="en-US" sz="2800" dirty="0">
                <a:latin typeface="Times New Roman"/>
                <a:cs typeface="Times New Roman"/>
              </a:rPr>
              <a:t> </a:t>
            </a:r>
            <a:r>
              <a:rPr lang="en-US" sz="2800" dirty="0" err="1">
                <a:latin typeface="Times New Roman"/>
                <a:cs typeface="Times New Roman"/>
              </a:rPr>
              <a:t>mortalite</a:t>
            </a:r>
            <a:endParaRPr lang="en-US" sz="2800" dirty="0">
              <a:latin typeface="Times New Roman"/>
              <a:cs typeface="Times New Roman"/>
            </a:endParaRPr>
          </a:p>
          <a:p>
            <a:r>
              <a:rPr lang="en-US" sz="2800" dirty="0" err="1">
                <a:latin typeface="Times New Roman"/>
                <a:cs typeface="Times New Roman"/>
              </a:rPr>
              <a:t>Mortalite</a:t>
            </a:r>
            <a:r>
              <a:rPr lang="en-US" sz="2800" dirty="0">
                <a:latin typeface="Times New Roman"/>
                <a:cs typeface="Times New Roman"/>
              </a:rPr>
              <a:t> </a:t>
            </a:r>
            <a:r>
              <a:rPr lang="en-US" sz="2800" dirty="0" err="1">
                <a:latin typeface="Times New Roman"/>
                <a:cs typeface="Times New Roman"/>
              </a:rPr>
              <a:t>değişken</a:t>
            </a:r>
            <a:endParaRPr lang="en-US" sz="2800" dirty="0">
              <a:latin typeface="Times New Roman"/>
              <a:cs typeface="Times New Roman"/>
            </a:endParaRPr>
          </a:p>
          <a:p>
            <a:pPr lvl="1"/>
            <a:r>
              <a:rPr lang="en-US" dirty="0">
                <a:latin typeface="Times New Roman"/>
                <a:cs typeface="Times New Roman"/>
              </a:rPr>
              <a:t>Broiler </a:t>
            </a:r>
            <a:r>
              <a:rPr lang="en-US" dirty="0" err="1">
                <a:latin typeface="Times New Roman"/>
                <a:cs typeface="Times New Roman"/>
              </a:rPr>
              <a:t>sürülerde</a:t>
            </a:r>
            <a:r>
              <a:rPr lang="en-US" dirty="0">
                <a:latin typeface="Times New Roman"/>
                <a:cs typeface="Times New Roman"/>
              </a:rPr>
              <a:t> %30 </a:t>
            </a:r>
            <a:r>
              <a:rPr lang="en-US" dirty="0" err="1">
                <a:latin typeface="Times New Roman"/>
                <a:cs typeface="Times New Roman"/>
              </a:rPr>
              <a:t>düzeylerine</a:t>
            </a:r>
            <a:r>
              <a:rPr lang="en-US" dirty="0">
                <a:latin typeface="Times New Roman"/>
                <a:cs typeface="Times New Roman"/>
              </a:rPr>
              <a:t> </a:t>
            </a:r>
            <a:r>
              <a:rPr lang="en-US" dirty="0" err="1">
                <a:latin typeface="Times New Roman"/>
                <a:cs typeface="Times New Roman"/>
              </a:rPr>
              <a:t>ulaşabilir</a:t>
            </a:r>
            <a:endParaRPr lang="en-US" dirty="0">
              <a:latin typeface="Times New Roman"/>
              <a:cs typeface="Times New Roman"/>
            </a:endParaRPr>
          </a:p>
          <a:p>
            <a:pPr lvl="1"/>
            <a:r>
              <a:rPr lang="en-US" dirty="0" err="1">
                <a:latin typeface="Times New Roman"/>
                <a:cs typeface="Times New Roman"/>
              </a:rPr>
              <a:t>Ölüm</a:t>
            </a:r>
            <a:r>
              <a:rPr lang="en-US" dirty="0">
                <a:latin typeface="Times New Roman"/>
                <a:cs typeface="Times New Roman"/>
              </a:rPr>
              <a:t> </a:t>
            </a:r>
            <a:r>
              <a:rPr lang="en-US" dirty="0" err="1">
                <a:latin typeface="Times New Roman"/>
                <a:cs typeface="Times New Roman"/>
              </a:rPr>
              <a:t>aniden</a:t>
            </a:r>
            <a:r>
              <a:rPr lang="en-US" dirty="0">
                <a:latin typeface="Times New Roman"/>
                <a:cs typeface="Times New Roman"/>
              </a:rPr>
              <a:t> </a:t>
            </a:r>
            <a:r>
              <a:rPr lang="en-US" dirty="0" err="1">
                <a:latin typeface="Times New Roman"/>
                <a:cs typeface="Times New Roman"/>
              </a:rPr>
              <a:t>başlar</a:t>
            </a:r>
            <a:r>
              <a:rPr lang="en-US" dirty="0">
                <a:latin typeface="Times New Roman"/>
                <a:cs typeface="Times New Roman"/>
              </a:rPr>
              <a:t> </a:t>
            </a:r>
            <a:r>
              <a:rPr lang="en-US" dirty="0" err="1">
                <a:latin typeface="Times New Roman"/>
                <a:cs typeface="Times New Roman"/>
              </a:rPr>
              <a:t>ve</a:t>
            </a:r>
            <a:r>
              <a:rPr lang="en-US" dirty="0">
                <a:latin typeface="Times New Roman"/>
                <a:cs typeface="Times New Roman"/>
              </a:rPr>
              <a:t> 3-4 </a:t>
            </a:r>
            <a:r>
              <a:rPr lang="en-US" dirty="0" err="1">
                <a:latin typeface="Times New Roman"/>
                <a:cs typeface="Times New Roman"/>
              </a:rPr>
              <a:t>günde</a:t>
            </a:r>
            <a:r>
              <a:rPr lang="en-US" dirty="0">
                <a:latin typeface="Times New Roman"/>
                <a:cs typeface="Times New Roman"/>
              </a:rPr>
              <a:t> %10 </a:t>
            </a:r>
            <a:r>
              <a:rPr lang="en-US" dirty="0" err="1">
                <a:latin typeface="Times New Roman"/>
                <a:cs typeface="Times New Roman"/>
              </a:rPr>
              <a:t>düzeyine</a:t>
            </a:r>
            <a:r>
              <a:rPr lang="en-US" dirty="0">
                <a:latin typeface="Times New Roman"/>
                <a:cs typeface="Times New Roman"/>
              </a:rPr>
              <a:t> </a:t>
            </a:r>
            <a:r>
              <a:rPr lang="en-US" dirty="0" err="1">
                <a:latin typeface="Times New Roman"/>
                <a:cs typeface="Times New Roman"/>
              </a:rPr>
              <a:t>ulaşır</a:t>
            </a:r>
            <a:endParaRPr lang="en-US" dirty="0">
              <a:latin typeface="Times New Roman"/>
              <a:cs typeface="Times New Roman"/>
            </a:endParaRPr>
          </a:p>
          <a:p>
            <a:pPr lvl="1"/>
            <a:r>
              <a:rPr lang="en-US" dirty="0" err="1">
                <a:latin typeface="Times New Roman"/>
                <a:cs typeface="Times New Roman"/>
              </a:rPr>
              <a:t>Yumurtacı</a:t>
            </a:r>
            <a:r>
              <a:rPr lang="en-US" dirty="0">
                <a:latin typeface="Times New Roman"/>
                <a:cs typeface="Times New Roman"/>
              </a:rPr>
              <a:t> </a:t>
            </a:r>
            <a:r>
              <a:rPr lang="en-US" dirty="0" err="1">
                <a:latin typeface="Times New Roman"/>
                <a:cs typeface="Times New Roman"/>
              </a:rPr>
              <a:t>sürülerde</a:t>
            </a:r>
            <a:r>
              <a:rPr lang="en-US" dirty="0">
                <a:latin typeface="Times New Roman"/>
                <a:cs typeface="Times New Roman"/>
              </a:rPr>
              <a:t> </a:t>
            </a:r>
            <a:r>
              <a:rPr lang="en-US" dirty="0" err="1">
                <a:latin typeface="Times New Roman"/>
                <a:cs typeface="Times New Roman"/>
              </a:rPr>
              <a:t>düşük</a:t>
            </a:r>
            <a:r>
              <a:rPr lang="en-US" dirty="0">
                <a:latin typeface="Times New Roman"/>
                <a:cs typeface="Times New Roman"/>
              </a:rPr>
              <a:t> </a:t>
            </a:r>
            <a:r>
              <a:rPr lang="en-US" dirty="0" err="1">
                <a:latin typeface="Times New Roman"/>
                <a:cs typeface="Times New Roman"/>
              </a:rPr>
              <a:t>düzeyde</a:t>
            </a:r>
            <a:r>
              <a:rPr lang="en-US" dirty="0">
                <a:latin typeface="Times New Roman"/>
                <a:cs typeface="Times New Roman"/>
              </a:rPr>
              <a:t> </a:t>
            </a:r>
            <a:r>
              <a:rPr lang="en-US" dirty="0" err="1">
                <a:latin typeface="Times New Roman"/>
                <a:cs typeface="Times New Roman"/>
              </a:rPr>
              <a:t>artan</a:t>
            </a:r>
            <a:r>
              <a:rPr lang="en-US" dirty="0">
                <a:latin typeface="Times New Roman"/>
                <a:cs typeface="Times New Roman"/>
              </a:rPr>
              <a:t> </a:t>
            </a:r>
            <a:r>
              <a:rPr lang="en-US" dirty="0" err="1">
                <a:latin typeface="Times New Roman"/>
                <a:cs typeface="Times New Roman"/>
              </a:rPr>
              <a:t>mortalite</a:t>
            </a:r>
            <a:r>
              <a:rPr lang="en-US" dirty="0">
                <a:latin typeface="Times New Roman"/>
                <a:cs typeface="Times New Roman"/>
              </a:rPr>
              <a:t> (%0.2/</a:t>
            </a:r>
            <a:r>
              <a:rPr lang="en-US" dirty="0" err="1">
                <a:latin typeface="Times New Roman"/>
                <a:cs typeface="Times New Roman"/>
              </a:rPr>
              <a:t>hafta</a:t>
            </a:r>
            <a:r>
              <a:rPr lang="en-US" dirty="0">
                <a:latin typeface="Times New Roman"/>
                <a:cs typeface="Times New Roman"/>
              </a:rPr>
              <a:t>)</a:t>
            </a:r>
          </a:p>
          <a:p>
            <a:r>
              <a:rPr lang="en-US" sz="2800" dirty="0" err="1">
                <a:latin typeface="Times New Roman"/>
                <a:cs typeface="Times New Roman"/>
              </a:rPr>
              <a:t>Damızlık</a:t>
            </a:r>
            <a:r>
              <a:rPr lang="en-US" sz="2800" dirty="0">
                <a:latin typeface="Times New Roman"/>
                <a:cs typeface="Times New Roman"/>
              </a:rPr>
              <a:t> </a:t>
            </a:r>
            <a:r>
              <a:rPr lang="en-US" sz="2800" dirty="0" err="1">
                <a:latin typeface="Times New Roman"/>
                <a:cs typeface="Times New Roman"/>
              </a:rPr>
              <a:t>sürülerde</a:t>
            </a:r>
            <a:r>
              <a:rPr lang="en-US" sz="2800" dirty="0">
                <a:latin typeface="Times New Roman"/>
                <a:cs typeface="Times New Roman"/>
              </a:rPr>
              <a:t> </a:t>
            </a:r>
            <a:r>
              <a:rPr lang="en-US" sz="2800" dirty="0" err="1">
                <a:latin typeface="Times New Roman"/>
                <a:cs typeface="Times New Roman"/>
              </a:rPr>
              <a:t>kuluçka</a:t>
            </a:r>
            <a:r>
              <a:rPr lang="en-US" sz="2800" dirty="0">
                <a:latin typeface="Times New Roman"/>
                <a:cs typeface="Times New Roman"/>
              </a:rPr>
              <a:t> </a:t>
            </a:r>
            <a:r>
              <a:rPr lang="en-US" sz="2800" dirty="0" err="1">
                <a:latin typeface="Times New Roman"/>
                <a:cs typeface="Times New Roman"/>
              </a:rPr>
              <a:t>performansı</a:t>
            </a:r>
            <a:r>
              <a:rPr lang="en-US" sz="2800" dirty="0">
                <a:latin typeface="Times New Roman"/>
                <a:cs typeface="Times New Roman"/>
              </a:rPr>
              <a:t> </a:t>
            </a:r>
            <a:r>
              <a:rPr lang="en-US" sz="2800" dirty="0" err="1">
                <a:latin typeface="Times New Roman"/>
                <a:cs typeface="Times New Roman"/>
              </a:rPr>
              <a:t>olumsuz</a:t>
            </a:r>
            <a:r>
              <a:rPr lang="en-US" sz="2800" dirty="0">
                <a:latin typeface="Times New Roman"/>
                <a:cs typeface="Times New Roman"/>
              </a:rPr>
              <a:t> </a:t>
            </a:r>
            <a:r>
              <a:rPr lang="en-US" sz="2800" dirty="0" err="1">
                <a:latin typeface="Times New Roman"/>
                <a:cs typeface="Times New Roman"/>
              </a:rPr>
              <a:t>etkilenir</a:t>
            </a:r>
            <a:endParaRPr lang="en-US" sz="2800" dirty="0">
              <a:latin typeface="Times New Roman"/>
              <a:cs typeface="Times New Roman"/>
            </a:endParaRPr>
          </a:p>
        </p:txBody>
      </p:sp>
    </p:spTree>
    <p:extLst>
      <p:ext uri="{BB962C8B-B14F-4D97-AF65-F5344CB8AC3E}">
        <p14:creationId xmlns:p14="http://schemas.microsoft.com/office/powerpoint/2010/main" val="4209896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Times New Roman"/>
                <a:cs typeface="Times New Roman"/>
              </a:rPr>
              <a:t>Klinik</a:t>
            </a:r>
            <a:r>
              <a:rPr lang="en-US" sz="3600" b="1" dirty="0">
                <a:latin typeface="Times New Roman"/>
                <a:cs typeface="Times New Roman"/>
              </a:rPr>
              <a:t> </a:t>
            </a:r>
            <a:r>
              <a:rPr lang="en-US" sz="3600" b="1" dirty="0" err="1">
                <a:latin typeface="Times New Roman"/>
                <a:cs typeface="Times New Roman"/>
              </a:rPr>
              <a:t>ve</a:t>
            </a:r>
            <a:r>
              <a:rPr lang="en-US" sz="3600" b="1" dirty="0">
                <a:latin typeface="Times New Roman"/>
                <a:cs typeface="Times New Roman"/>
              </a:rPr>
              <a:t> </a:t>
            </a:r>
            <a:r>
              <a:rPr lang="en-US" sz="3600" b="1" dirty="0" err="1">
                <a:latin typeface="Times New Roman"/>
                <a:cs typeface="Times New Roman"/>
              </a:rPr>
              <a:t>nekropsi</a:t>
            </a:r>
            <a:endParaRPr lang="en-US" sz="3600" b="1" dirty="0">
              <a:latin typeface="Times New Roman"/>
              <a:cs typeface="Times New Roman"/>
            </a:endParaRPr>
          </a:p>
        </p:txBody>
      </p:sp>
      <p:sp>
        <p:nvSpPr>
          <p:cNvPr id="3" name="Content Placeholder 2"/>
          <p:cNvSpPr>
            <a:spLocks noGrp="1"/>
          </p:cNvSpPr>
          <p:nvPr>
            <p:ph idx="1"/>
          </p:nvPr>
        </p:nvSpPr>
        <p:spPr>
          <a:xfrm>
            <a:off x="457200" y="1600201"/>
            <a:ext cx="8229600" cy="4986866"/>
          </a:xfrm>
        </p:spPr>
        <p:txBody>
          <a:bodyPr>
            <a:noAutofit/>
          </a:bodyPr>
          <a:lstStyle/>
          <a:p>
            <a:pPr>
              <a:lnSpc>
                <a:spcPct val="120000"/>
              </a:lnSpc>
            </a:pPr>
            <a:r>
              <a:rPr lang="en-US" sz="2800" dirty="0" err="1">
                <a:latin typeface="Times New Roman"/>
                <a:cs typeface="Times New Roman"/>
              </a:rPr>
              <a:t>Makroskopik</a:t>
            </a:r>
            <a:r>
              <a:rPr lang="en-US" sz="2800" dirty="0">
                <a:latin typeface="Times New Roman"/>
                <a:cs typeface="Times New Roman"/>
              </a:rPr>
              <a:t> </a:t>
            </a:r>
            <a:r>
              <a:rPr lang="en-US" sz="2800" dirty="0" err="1">
                <a:latin typeface="Times New Roman"/>
                <a:cs typeface="Times New Roman"/>
              </a:rPr>
              <a:t>bulgular</a:t>
            </a:r>
            <a:endParaRPr lang="en-US" sz="2800" dirty="0">
              <a:latin typeface="Times New Roman"/>
              <a:cs typeface="Times New Roman"/>
            </a:endParaRPr>
          </a:p>
          <a:p>
            <a:pPr lvl="1">
              <a:lnSpc>
                <a:spcPct val="120000"/>
              </a:lnSpc>
            </a:pPr>
            <a:r>
              <a:rPr lang="en-US" dirty="0" err="1">
                <a:latin typeface="Times New Roman"/>
                <a:cs typeface="Times New Roman"/>
              </a:rPr>
              <a:t>Karaciğer</a:t>
            </a:r>
            <a:r>
              <a:rPr lang="en-US" dirty="0">
                <a:latin typeface="Times New Roman"/>
                <a:cs typeface="Times New Roman"/>
              </a:rPr>
              <a:t>, </a:t>
            </a:r>
            <a:r>
              <a:rPr lang="en-US" dirty="0" err="1">
                <a:latin typeface="Times New Roman"/>
                <a:cs typeface="Times New Roman"/>
              </a:rPr>
              <a:t>pankreas</a:t>
            </a:r>
            <a:r>
              <a:rPr lang="en-US" dirty="0">
                <a:latin typeface="Times New Roman"/>
                <a:cs typeface="Times New Roman"/>
              </a:rPr>
              <a:t> </a:t>
            </a:r>
            <a:r>
              <a:rPr lang="en-US" dirty="0" err="1">
                <a:latin typeface="Times New Roman"/>
                <a:cs typeface="Times New Roman"/>
              </a:rPr>
              <a:t>ve</a:t>
            </a:r>
            <a:r>
              <a:rPr lang="en-US" dirty="0">
                <a:latin typeface="Times New Roman"/>
                <a:cs typeface="Times New Roman"/>
              </a:rPr>
              <a:t> </a:t>
            </a:r>
            <a:r>
              <a:rPr lang="en-US" dirty="0" err="1">
                <a:latin typeface="Times New Roman"/>
                <a:cs typeface="Times New Roman"/>
              </a:rPr>
              <a:t>böbrek</a:t>
            </a:r>
            <a:r>
              <a:rPr lang="en-US" dirty="0">
                <a:latin typeface="Times New Roman"/>
                <a:cs typeface="Times New Roman"/>
              </a:rPr>
              <a:t> </a:t>
            </a:r>
            <a:r>
              <a:rPr lang="en-US" dirty="0" err="1">
                <a:latin typeface="Times New Roman"/>
                <a:cs typeface="Times New Roman"/>
              </a:rPr>
              <a:t>etkilenir</a:t>
            </a:r>
            <a:r>
              <a:rPr lang="en-US" dirty="0">
                <a:latin typeface="Times New Roman"/>
                <a:cs typeface="Times New Roman"/>
              </a:rPr>
              <a:t>, </a:t>
            </a:r>
            <a:r>
              <a:rPr lang="en-US" dirty="0" err="1">
                <a:latin typeface="Times New Roman"/>
                <a:cs typeface="Times New Roman"/>
              </a:rPr>
              <a:t>kanama</a:t>
            </a:r>
            <a:r>
              <a:rPr lang="en-US" dirty="0">
                <a:latin typeface="Times New Roman"/>
                <a:cs typeface="Times New Roman"/>
              </a:rPr>
              <a:t> </a:t>
            </a:r>
            <a:r>
              <a:rPr lang="en-US" dirty="0" err="1">
                <a:latin typeface="Times New Roman"/>
                <a:cs typeface="Times New Roman"/>
              </a:rPr>
              <a:t>odakları</a:t>
            </a:r>
            <a:r>
              <a:rPr lang="en-US" dirty="0">
                <a:latin typeface="Times New Roman"/>
                <a:cs typeface="Times New Roman"/>
              </a:rPr>
              <a:t> </a:t>
            </a:r>
            <a:r>
              <a:rPr lang="en-US" dirty="0" err="1">
                <a:latin typeface="Times New Roman"/>
                <a:cs typeface="Times New Roman"/>
              </a:rPr>
              <a:t>dikkati</a:t>
            </a:r>
            <a:r>
              <a:rPr lang="en-US" dirty="0">
                <a:latin typeface="Times New Roman"/>
                <a:cs typeface="Times New Roman"/>
              </a:rPr>
              <a:t> </a:t>
            </a:r>
            <a:r>
              <a:rPr lang="en-US" dirty="0" err="1">
                <a:latin typeface="Times New Roman"/>
                <a:cs typeface="Times New Roman"/>
              </a:rPr>
              <a:t>çeker</a:t>
            </a:r>
            <a:endParaRPr lang="en-US" dirty="0">
              <a:latin typeface="Times New Roman"/>
              <a:cs typeface="Times New Roman"/>
            </a:endParaRPr>
          </a:p>
          <a:p>
            <a:pPr lvl="1">
              <a:lnSpc>
                <a:spcPct val="120000"/>
              </a:lnSpc>
            </a:pPr>
            <a:r>
              <a:rPr lang="en-US" dirty="0" err="1">
                <a:latin typeface="Times New Roman"/>
                <a:cs typeface="Times New Roman"/>
              </a:rPr>
              <a:t>Karaciğerde</a:t>
            </a:r>
            <a:r>
              <a:rPr lang="en-US" dirty="0">
                <a:latin typeface="Times New Roman"/>
                <a:cs typeface="Times New Roman"/>
              </a:rPr>
              <a:t> </a:t>
            </a:r>
            <a:r>
              <a:rPr lang="en-US" dirty="0" err="1">
                <a:latin typeface="Times New Roman"/>
                <a:cs typeface="Times New Roman"/>
              </a:rPr>
              <a:t>renk</a:t>
            </a:r>
            <a:r>
              <a:rPr lang="en-US" dirty="0">
                <a:latin typeface="Times New Roman"/>
                <a:cs typeface="Times New Roman"/>
              </a:rPr>
              <a:t> </a:t>
            </a:r>
            <a:r>
              <a:rPr lang="en-US" dirty="0" err="1">
                <a:latin typeface="Times New Roman"/>
                <a:cs typeface="Times New Roman"/>
              </a:rPr>
              <a:t>değişimi</a:t>
            </a:r>
            <a:endParaRPr lang="en-US" dirty="0">
              <a:latin typeface="Times New Roman"/>
              <a:cs typeface="Times New Roman"/>
            </a:endParaRPr>
          </a:p>
          <a:p>
            <a:pPr lvl="1">
              <a:lnSpc>
                <a:spcPct val="120000"/>
              </a:lnSpc>
            </a:pPr>
            <a:r>
              <a:rPr lang="en-US" dirty="0" err="1">
                <a:latin typeface="Times New Roman"/>
                <a:cs typeface="Times New Roman"/>
              </a:rPr>
              <a:t>Kaslarda</a:t>
            </a:r>
            <a:r>
              <a:rPr lang="en-US" dirty="0">
                <a:latin typeface="Times New Roman"/>
                <a:cs typeface="Times New Roman"/>
              </a:rPr>
              <a:t> da </a:t>
            </a:r>
            <a:r>
              <a:rPr lang="en-US" dirty="0" err="1">
                <a:latin typeface="Times New Roman"/>
                <a:cs typeface="Times New Roman"/>
              </a:rPr>
              <a:t>kanama</a:t>
            </a:r>
            <a:r>
              <a:rPr lang="en-US" dirty="0">
                <a:latin typeface="Times New Roman"/>
                <a:cs typeface="Times New Roman"/>
              </a:rPr>
              <a:t> </a:t>
            </a:r>
            <a:r>
              <a:rPr lang="en-US" dirty="0" err="1">
                <a:latin typeface="Times New Roman"/>
                <a:cs typeface="Times New Roman"/>
              </a:rPr>
              <a:t>görülebilir</a:t>
            </a:r>
            <a:endParaRPr lang="en-US" dirty="0">
              <a:latin typeface="Times New Roman"/>
              <a:cs typeface="Times New Roman"/>
            </a:endParaRPr>
          </a:p>
          <a:p>
            <a:pPr lvl="1">
              <a:lnSpc>
                <a:spcPct val="120000"/>
              </a:lnSpc>
            </a:pPr>
            <a:r>
              <a:rPr lang="en-US" dirty="0" err="1">
                <a:latin typeface="Times New Roman"/>
                <a:cs typeface="Times New Roman"/>
              </a:rPr>
              <a:t>Hidroperikardiyum</a:t>
            </a:r>
            <a:r>
              <a:rPr lang="en-US" dirty="0">
                <a:latin typeface="Times New Roman"/>
                <a:cs typeface="Times New Roman"/>
              </a:rPr>
              <a:t> </a:t>
            </a:r>
            <a:r>
              <a:rPr lang="en-US" dirty="0" err="1">
                <a:latin typeface="Times New Roman"/>
                <a:cs typeface="Times New Roman"/>
              </a:rPr>
              <a:t>ve</a:t>
            </a:r>
            <a:r>
              <a:rPr lang="en-US" dirty="0">
                <a:latin typeface="Times New Roman"/>
                <a:cs typeface="Times New Roman"/>
              </a:rPr>
              <a:t> </a:t>
            </a:r>
            <a:r>
              <a:rPr lang="en-US" dirty="0" err="1">
                <a:latin typeface="Times New Roman"/>
                <a:cs typeface="Times New Roman"/>
              </a:rPr>
              <a:t>miyokardda</a:t>
            </a:r>
            <a:r>
              <a:rPr lang="en-US" dirty="0">
                <a:latin typeface="Times New Roman"/>
                <a:cs typeface="Times New Roman"/>
              </a:rPr>
              <a:t> </a:t>
            </a:r>
            <a:r>
              <a:rPr lang="en-US" dirty="0" err="1">
                <a:latin typeface="Times New Roman"/>
                <a:cs typeface="Times New Roman"/>
              </a:rPr>
              <a:t>kanama</a:t>
            </a:r>
            <a:endParaRPr lang="en-US" dirty="0">
              <a:latin typeface="Times New Roman"/>
              <a:cs typeface="Times New Roman"/>
            </a:endParaRPr>
          </a:p>
          <a:p>
            <a:pPr lvl="1">
              <a:lnSpc>
                <a:spcPct val="120000"/>
              </a:lnSpc>
            </a:pPr>
            <a:r>
              <a:rPr lang="en-US" dirty="0" err="1">
                <a:latin typeface="Times New Roman"/>
                <a:cs typeface="Times New Roman"/>
              </a:rPr>
              <a:t>Taşlıkta</a:t>
            </a:r>
            <a:r>
              <a:rPr lang="en-US" dirty="0">
                <a:latin typeface="Times New Roman"/>
                <a:cs typeface="Times New Roman"/>
              </a:rPr>
              <a:t> </a:t>
            </a:r>
            <a:r>
              <a:rPr lang="en-US" dirty="0" err="1">
                <a:latin typeface="Times New Roman"/>
                <a:cs typeface="Times New Roman"/>
              </a:rPr>
              <a:t>kanama</a:t>
            </a:r>
            <a:endParaRPr lang="en-US" dirty="0">
              <a:latin typeface="Times New Roman"/>
              <a:cs typeface="Times New Roman"/>
            </a:endParaRPr>
          </a:p>
          <a:p>
            <a:pPr marL="0" indent="0">
              <a:lnSpc>
                <a:spcPct val="120000"/>
              </a:lnSpc>
              <a:buNone/>
            </a:pPr>
            <a:endParaRPr lang="en-US" sz="2800" dirty="0">
              <a:latin typeface="Times New Roman"/>
              <a:cs typeface="Times New Roman"/>
            </a:endParaRPr>
          </a:p>
          <a:p>
            <a:pPr marL="457200" lvl="1" indent="0">
              <a:lnSpc>
                <a:spcPct val="120000"/>
              </a:lnSpc>
              <a:buNone/>
            </a:pPr>
            <a:endParaRPr lang="en-US" dirty="0">
              <a:latin typeface="Times New Roman"/>
              <a:cs typeface="Times New Roman"/>
            </a:endParaRPr>
          </a:p>
        </p:txBody>
      </p:sp>
    </p:spTree>
    <p:extLst>
      <p:ext uri="{BB962C8B-B14F-4D97-AF65-F5344CB8AC3E}">
        <p14:creationId xmlns:p14="http://schemas.microsoft.com/office/powerpoint/2010/main" val="2241446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normAutofit/>
          </a:bodyPr>
          <a:lstStyle/>
          <a:p>
            <a:r>
              <a:rPr lang="en-US" sz="3600" b="1" dirty="0" err="1">
                <a:latin typeface="Times New Roman"/>
                <a:cs typeface="Times New Roman"/>
              </a:rPr>
              <a:t>Teşhis</a:t>
            </a:r>
            <a:endParaRPr lang="en-US" sz="3600" b="1" dirty="0">
              <a:latin typeface="Times New Roman"/>
              <a:cs typeface="Times New Roman"/>
            </a:endParaRPr>
          </a:p>
        </p:txBody>
      </p:sp>
      <p:sp>
        <p:nvSpPr>
          <p:cNvPr id="3" name="Content Placeholder 2"/>
          <p:cNvSpPr>
            <a:spLocks noGrp="1"/>
          </p:cNvSpPr>
          <p:nvPr>
            <p:ph idx="1"/>
          </p:nvPr>
        </p:nvSpPr>
        <p:spPr>
          <a:xfrm>
            <a:off x="287867" y="1168400"/>
            <a:ext cx="8720665" cy="5503333"/>
          </a:xfrm>
        </p:spPr>
        <p:txBody>
          <a:bodyPr>
            <a:noAutofit/>
          </a:bodyPr>
          <a:lstStyle/>
          <a:p>
            <a:r>
              <a:rPr lang="en-US" sz="2800" b="1" dirty="0" err="1">
                <a:latin typeface="Times New Roman"/>
                <a:cs typeface="Times New Roman"/>
              </a:rPr>
              <a:t>Klinik</a:t>
            </a:r>
            <a:r>
              <a:rPr lang="en-US" sz="2800" b="1" dirty="0">
                <a:latin typeface="Times New Roman"/>
                <a:cs typeface="Times New Roman"/>
              </a:rPr>
              <a:t> </a:t>
            </a:r>
            <a:r>
              <a:rPr lang="en-US" sz="2800" b="1" dirty="0" err="1">
                <a:latin typeface="Times New Roman"/>
                <a:cs typeface="Times New Roman"/>
              </a:rPr>
              <a:t>bulgular</a:t>
            </a:r>
            <a:endParaRPr lang="en-US" sz="2800" b="1" dirty="0">
              <a:latin typeface="Times New Roman"/>
              <a:cs typeface="Times New Roman"/>
            </a:endParaRPr>
          </a:p>
          <a:p>
            <a:pPr lvl="1"/>
            <a:r>
              <a:rPr lang="en-US" dirty="0" err="1">
                <a:latin typeface="Times New Roman"/>
                <a:cs typeface="Times New Roman"/>
              </a:rPr>
              <a:t>Yaş</a:t>
            </a:r>
            <a:endParaRPr lang="en-US" dirty="0">
              <a:latin typeface="Times New Roman"/>
              <a:cs typeface="Times New Roman"/>
            </a:endParaRPr>
          </a:p>
          <a:p>
            <a:pPr lvl="1"/>
            <a:r>
              <a:rPr lang="en-US" dirty="0" err="1">
                <a:latin typeface="Times New Roman"/>
                <a:cs typeface="Times New Roman"/>
              </a:rPr>
              <a:t>Mortalite</a:t>
            </a:r>
            <a:endParaRPr lang="en-US" dirty="0">
              <a:latin typeface="Times New Roman"/>
              <a:cs typeface="Times New Roman"/>
            </a:endParaRPr>
          </a:p>
          <a:p>
            <a:r>
              <a:rPr lang="en-US" sz="2800" b="1" dirty="0" err="1">
                <a:latin typeface="Times New Roman"/>
                <a:cs typeface="Times New Roman"/>
              </a:rPr>
              <a:t>Nekropsi</a:t>
            </a:r>
            <a:r>
              <a:rPr lang="en-US" sz="2800" b="1" dirty="0">
                <a:latin typeface="Times New Roman"/>
                <a:cs typeface="Times New Roman"/>
              </a:rPr>
              <a:t> (</a:t>
            </a:r>
            <a:r>
              <a:rPr lang="en-US" sz="2800" b="1" dirty="0" err="1">
                <a:latin typeface="Times New Roman"/>
                <a:cs typeface="Times New Roman"/>
              </a:rPr>
              <a:t>makroskopik</a:t>
            </a:r>
            <a:r>
              <a:rPr lang="en-US" sz="2800" b="1" dirty="0">
                <a:latin typeface="Times New Roman"/>
                <a:cs typeface="Times New Roman"/>
              </a:rPr>
              <a:t> </a:t>
            </a:r>
            <a:r>
              <a:rPr lang="en-US" sz="2800" b="1" dirty="0" err="1">
                <a:latin typeface="Times New Roman"/>
                <a:cs typeface="Times New Roman"/>
              </a:rPr>
              <a:t>bulgular</a:t>
            </a:r>
            <a:r>
              <a:rPr lang="en-US" sz="2800" b="1" dirty="0">
                <a:latin typeface="Times New Roman"/>
                <a:cs typeface="Times New Roman"/>
              </a:rPr>
              <a:t>)</a:t>
            </a:r>
          </a:p>
          <a:p>
            <a:pPr lvl="1"/>
            <a:r>
              <a:rPr lang="en-US" dirty="0" err="1">
                <a:latin typeface="Times New Roman"/>
                <a:cs typeface="Times New Roman"/>
              </a:rPr>
              <a:t>İç</a:t>
            </a:r>
            <a:r>
              <a:rPr lang="en-US" dirty="0">
                <a:latin typeface="Times New Roman"/>
                <a:cs typeface="Times New Roman"/>
              </a:rPr>
              <a:t> </a:t>
            </a:r>
            <a:r>
              <a:rPr lang="en-US" dirty="0" err="1">
                <a:latin typeface="Times New Roman"/>
                <a:cs typeface="Times New Roman"/>
              </a:rPr>
              <a:t>organlar</a:t>
            </a:r>
            <a:r>
              <a:rPr lang="en-US" dirty="0">
                <a:latin typeface="Times New Roman"/>
                <a:cs typeface="Times New Roman"/>
              </a:rPr>
              <a:t> (</a:t>
            </a:r>
            <a:r>
              <a:rPr lang="en-US" dirty="0" err="1">
                <a:latin typeface="Times New Roman"/>
                <a:cs typeface="Times New Roman"/>
              </a:rPr>
              <a:t>Karaciğer</a:t>
            </a:r>
            <a:r>
              <a:rPr lang="en-US" dirty="0">
                <a:latin typeface="Times New Roman"/>
                <a:cs typeface="Times New Roman"/>
              </a:rPr>
              <a:t>, </a:t>
            </a:r>
            <a:r>
              <a:rPr lang="en-US" dirty="0" err="1">
                <a:latin typeface="Times New Roman"/>
                <a:cs typeface="Times New Roman"/>
              </a:rPr>
              <a:t>pankreas</a:t>
            </a:r>
            <a:r>
              <a:rPr lang="en-US" dirty="0">
                <a:latin typeface="Times New Roman"/>
                <a:cs typeface="Times New Roman"/>
              </a:rPr>
              <a:t>, </a:t>
            </a:r>
            <a:r>
              <a:rPr lang="en-US" dirty="0" err="1">
                <a:latin typeface="Times New Roman"/>
                <a:cs typeface="Times New Roman"/>
              </a:rPr>
              <a:t>böbrek</a:t>
            </a:r>
            <a:r>
              <a:rPr lang="en-US" dirty="0">
                <a:latin typeface="Times New Roman"/>
                <a:cs typeface="Times New Roman"/>
              </a:rPr>
              <a:t>, </a:t>
            </a:r>
            <a:r>
              <a:rPr lang="en-US" dirty="0" err="1">
                <a:latin typeface="Times New Roman"/>
                <a:cs typeface="Times New Roman"/>
              </a:rPr>
              <a:t>taşlık</a:t>
            </a:r>
            <a:r>
              <a:rPr lang="en-US" dirty="0">
                <a:latin typeface="Times New Roman"/>
                <a:cs typeface="Times New Roman"/>
              </a:rPr>
              <a:t>)</a:t>
            </a:r>
          </a:p>
          <a:p>
            <a:pPr lvl="1"/>
            <a:r>
              <a:rPr lang="en-US" dirty="0" err="1">
                <a:latin typeface="Times New Roman"/>
                <a:cs typeface="Times New Roman"/>
              </a:rPr>
              <a:t>Hidroperikardium</a:t>
            </a:r>
            <a:endParaRPr lang="en-US" dirty="0">
              <a:latin typeface="Times New Roman"/>
              <a:cs typeface="Times New Roman"/>
            </a:endParaRPr>
          </a:p>
          <a:p>
            <a:pPr lvl="1"/>
            <a:r>
              <a:rPr lang="en-US" dirty="0" err="1">
                <a:latin typeface="Times New Roman"/>
                <a:cs typeface="Times New Roman"/>
              </a:rPr>
              <a:t>Kanama</a:t>
            </a:r>
            <a:endParaRPr lang="en-US" dirty="0">
              <a:latin typeface="Times New Roman"/>
              <a:cs typeface="Times New Roman"/>
            </a:endParaRPr>
          </a:p>
          <a:p>
            <a:r>
              <a:rPr lang="en-US" sz="2800" b="1" dirty="0" err="1">
                <a:latin typeface="Times New Roman"/>
                <a:cs typeface="Times New Roman"/>
              </a:rPr>
              <a:t>Laboratuvar</a:t>
            </a:r>
            <a:endParaRPr lang="en-US" sz="2800" b="1" dirty="0">
              <a:latin typeface="Times New Roman"/>
              <a:cs typeface="Times New Roman"/>
            </a:endParaRPr>
          </a:p>
          <a:p>
            <a:pPr lvl="1"/>
            <a:r>
              <a:rPr lang="en-US" dirty="0">
                <a:latin typeface="Times New Roman"/>
                <a:cs typeface="Times New Roman"/>
              </a:rPr>
              <a:t>Organ</a:t>
            </a:r>
          </a:p>
          <a:p>
            <a:pPr lvl="1"/>
            <a:r>
              <a:rPr lang="en-US" dirty="0">
                <a:latin typeface="Times New Roman"/>
                <a:cs typeface="Times New Roman"/>
              </a:rPr>
              <a:t>Serum</a:t>
            </a:r>
          </a:p>
        </p:txBody>
      </p:sp>
    </p:spTree>
    <p:extLst>
      <p:ext uri="{BB962C8B-B14F-4D97-AF65-F5344CB8AC3E}">
        <p14:creationId xmlns:p14="http://schemas.microsoft.com/office/powerpoint/2010/main" val="3354158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32"/>
            <a:ext cx="8229600" cy="982133"/>
          </a:xfrm>
        </p:spPr>
        <p:txBody>
          <a:bodyPr>
            <a:normAutofit/>
          </a:bodyPr>
          <a:lstStyle/>
          <a:p>
            <a:r>
              <a:rPr lang="en-US" sz="3600" b="1" dirty="0" err="1">
                <a:latin typeface="Times New Roman"/>
                <a:cs typeface="Times New Roman"/>
              </a:rPr>
              <a:t>Laboratuvar</a:t>
            </a:r>
            <a:r>
              <a:rPr lang="en-US" sz="3600" b="1" dirty="0">
                <a:latin typeface="Times New Roman"/>
                <a:cs typeface="Times New Roman"/>
              </a:rPr>
              <a:t> </a:t>
            </a:r>
            <a:r>
              <a:rPr lang="en-US" sz="3600" b="1" dirty="0" err="1">
                <a:latin typeface="Times New Roman"/>
                <a:cs typeface="Times New Roman"/>
              </a:rPr>
              <a:t>Teşhisi</a:t>
            </a:r>
            <a:endParaRPr lang="en-US" sz="3600" b="1" dirty="0">
              <a:latin typeface="Times New Roman"/>
              <a:cs typeface="Times New Roman"/>
            </a:endParaRPr>
          </a:p>
        </p:txBody>
      </p:sp>
      <p:graphicFrame>
        <p:nvGraphicFramePr>
          <p:cNvPr id="5" name="Diagram 4"/>
          <p:cNvGraphicFramePr/>
          <p:nvPr/>
        </p:nvGraphicFramePr>
        <p:xfrm>
          <a:off x="237067" y="1396999"/>
          <a:ext cx="8906933" cy="4919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521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8429"/>
          </a:xfrm>
        </p:spPr>
        <p:txBody>
          <a:bodyPr>
            <a:normAutofit/>
          </a:bodyPr>
          <a:lstStyle/>
          <a:p>
            <a:r>
              <a:rPr lang="en-US" sz="3600" b="1" dirty="0" err="1">
                <a:latin typeface="Times New Roman"/>
                <a:cs typeface="Times New Roman"/>
              </a:rPr>
              <a:t>Moleküler</a:t>
            </a:r>
            <a:r>
              <a:rPr lang="en-US" sz="3600" b="1" dirty="0">
                <a:latin typeface="Times New Roman"/>
                <a:cs typeface="Times New Roman"/>
              </a:rPr>
              <a:t> </a:t>
            </a:r>
            <a:r>
              <a:rPr lang="en-US" sz="3600" b="1" dirty="0" err="1">
                <a:latin typeface="Times New Roman"/>
                <a:cs typeface="Times New Roman"/>
              </a:rPr>
              <a:t>Teşhis</a:t>
            </a:r>
            <a:r>
              <a:rPr lang="en-US" sz="3600" b="1" dirty="0">
                <a:latin typeface="Times New Roman"/>
                <a:cs typeface="Times New Roman"/>
              </a:rPr>
              <a:t> </a:t>
            </a:r>
            <a:r>
              <a:rPr lang="en-US" sz="3600" b="1" dirty="0" err="1">
                <a:latin typeface="Times New Roman"/>
                <a:cs typeface="Times New Roman"/>
              </a:rPr>
              <a:t>ve</a:t>
            </a:r>
            <a:r>
              <a:rPr lang="en-US" sz="3600" b="1" dirty="0">
                <a:latin typeface="Times New Roman"/>
                <a:cs typeface="Times New Roman"/>
              </a:rPr>
              <a:t> </a:t>
            </a:r>
            <a:r>
              <a:rPr lang="en-US" sz="3600" b="1" dirty="0" err="1">
                <a:latin typeface="Times New Roman"/>
                <a:cs typeface="Times New Roman"/>
              </a:rPr>
              <a:t>Tiplendirme</a:t>
            </a:r>
            <a:endParaRPr lang="en-US" sz="3600" b="1" dirty="0">
              <a:latin typeface="Times New Roman"/>
              <a:cs typeface="Times New Roman"/>
            </a:endParaRPr>
          </a:p>
        </p:txBody>
      </p:sp>
      <p:pic>
        <p:nvPicPr>
          <p:cNvPr id="4" name="Picture 3"/>
          <p:cNvPicPr>
            <a:picLocks noChangeAspect="1"/>
          </p:cNvPicPr>
          <p:nvPr/>
        </p:nvPicPr>
        <p:blipFill>
          <a:blip r:embed="rId2"/>
          <a:stretch>
            <a:fillRect/>
          </a:stretch>
        </p:blipFill>
        <p:spPr>
          <a:xfrm>
            <a:off x="4131732" y="1671638"/>
            <a:ext cx="4555068" cy="5186362"/>
          </a:xfrm>
          <a:prstGeom prst="rect">
            <a:avLst/>
          </a:prstGeom>
        </p:spPr>
      </p:pic>
      <p:sp>
        <p:nvSpPr>
          <p:cNvPr id="5" name="Title 1"/>
          <p:cNvSpPr txBox="1">
            <a:spLocks/>
          </p:cNvSpPr>
          <p:nvPr/>
        </p:nvSpPr>
        <p:spPr>
          <a:xfrm>
            <a:off x="338667" y="2069571"/>
            <a:ext cx="4250266" cy="34506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lnSpc>
                <a:spcPct val="200000"/>
              </a:lnSpc>
              <a:buFont typeface="Arial"/>
              <a:buChar char="•"/>
            </a:pPr>
            <a:r>
              <a:rPr lang="en-US" sz="2800" dirty="0">
                <a:latin typeface="Times New Roman"/>
                <a:cs typeface="Times New Roman"/>
              </a:rPr>
              <a:t>PCR</a:t>
            </a:r>
          </a:p>
          <a:p>
            <a:pPr marL="571500" indent="-571500" algn="l">
              <a:lnSpc>
                <a:spcPct val="200000"/>
              </a:lnSpc>
              <a:buFont typeface="Arial"/>
              <a:buChar char="•"/>
            </a:pPr>
            <a:r>
              <a:rPr lang="en-US" sz="2800" dirty="0">
                <a:latin typeface="Times New Roman"/>
                <a:cs typeface="Times New Roman"/>
              </a:rPr>
              <a:t>REA (RFLP)</a:t>
            </a:r>
          </a:p>
          <a:p>
            <a:pPr marL="571500" indent="-571500" algn="l">
              <a:lnSpc>
                <a:spcPct val="200000"/>
              </a:lnSpc>
              <a:buFont typeface="Arial"/>
              <a:buChar char="•"/>
            </a:pPr>
            <a:r>
              <a:rPr lang="en-US" sz="2800" dirty="0" err="1">
                <a:latin typeface="Times New Roman"/>
                <a:cs typeface="Times New Roman"/>
              </a:rPr>
              <a:t>Sekans</a:t>
            </a:r>
            <a:r>
              <a:rPr lang="en-US" sz="2800" dirty="0">
                <a:latin typeface="Times New Roman"/>
                <a:cs typeface="Times New Roman"/>
              </a:rPr>
              <a:t> </a:t>
            </a:r>
            <a:r>
              <a:rPr lang="en-US" sz="2800" dirty="0" err="1">
                <a:latin typeface="Times New Roman"/>
                <a:cs typeface="Times New Roman"/>
              </a:rPr>
              <a:t>analizi</a:t>
            </a:r>
            <a:endParaRPr lang="en-US" sz="2800" dirty="0">
              <a:latin typeface="Times New Roman"/>
              <a:cs typeface="Times New Roman"/>
            </a:endParaRPr>
          </a:p>
        </p:txBody>
      </p:sp>
    </p:spTree>
    <p:extLst>
      <p:ext uri="{BB962C8B-B14F-4D97-AF65-F5344CB8AC3E}">
        <p14:creationId xmlns:p14="http://schemas.microsoft.com/office/powerpoint/2010/main" val="418603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46" y="200497"/>
            <a:ext cx="8229600" cy="812757"/>
          </a:xfrm>
        </p:spPr>
        <p:txBody>
          <a:bodyPr>
            <a:normAutofit/>
          </a:bodyPr>
          <a:lstStyle/>
          <a:p>
            <a:r>
              <a:rPr lang="en-US" sz="3600" b="1" dirty="0" err="1">
                <a:latin typeface="Times New Roman" panose="02020603050405020304" pitchFamily="18" charset="0"/>
                <a:cs typeface="Times New Roman" panose="02020603050405020304" pitchFamily="18" charset="0"/>
              </a:rPr>
              <a:t>Etiyoloji</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7140"/>
            <a:ext cx="8229600" cy="4835714"/>
          </a:xfrm>
        </p:spPr>
        <p:txBody>
          <a:bodyPr>
            <a:normAutofit/>
          </a:bodyPr>
          <a:lstStyle/>
          <a:p>
            <a:r>
              <a:rPr lang="en-US" i="1" dirty="0" err="1">
                <a:latin typeface="Times New Roman" panose="02020603050405020304" pitchFamily="18" charset="0"/>
                <a:cs typeface="Times New Roman" panose="02020603050405020304" pitchFamily="18" charset="0"/>
              </a:rPr>
              <a:t>Birnaviridae</a:t>
            </a:r>
            <a:r>
              <a:rPr lang="en-US" i="1" dirty="0">
                <a:latin typeface="Times New Roman" panose="02020603050405020304" pitchFamily="18" charset="0"/>
                <a:cs typeface="Times New Roman" panose="02020603050405020304" pitchFamily="18" charset="0"/>
              </a:rPr>
              <a:t> </a:t>
            </a:r>
          </a:p>
          <a:p>
            <a:pPr lvl="1"/>
            <a:r>
              <a:rPr lang="en-US" i="1" dirty="0" err="1">
                <a:latin typeface="Times New Roman" panose="02020603050405020304" pitchFamily="18" charset="0"/>
                <a:cs typeface="Times New Roman" panose="02020603050405020304" pitchFamily="18" charset="0"/>
              </a:rPr>
              <a:t>Avibirnavirus</a:t>
            </a:r>
            <a:r>
              <a:rPr lang="en-US" dirty="0">
                <a:latin typeface="Times New Roman" panose="02020603050405020304" pitchFamily="18" charset="0"/>
                <a:cs typeface="Times New Roman" panose="02020603050405020304" pitchFamily="18" charset="0"/>
              </a:rPr>
              <a:t>, IBDV</a:t>
            </a:r>
          </a:p>
          <a:p>
            <a:r>
              <a:rPr lang="en-US" dirty="0">
                <a:latin typeface="Times New Roman" panose="02020603050405020304" pitchFamily="18" charset="0"/>
                <a:cs typeface="Times New Roman" panose="02020603050405020304" pitchFamily="18" charset="0"/>
              </a:rPr>
              <a:t>RNA – A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B segment</a:t>
            </a:r>
          </a:p>
          <a:p>
            <a:r>
              <a:rPr lang="en-US" dirty="0">
                <a:latin typeface="Times New Roman" panose="02020603050405020304" pitchFamily="18" charset="0"/>
                <a:cs typeface="Times New Roman" panose="02020603050405020304" pitchFamily="18" charset="0"/>
              </a:rPr>
              <a:t>Viral </a:t>
            </a:r>
            <a:r>
              <a:rPr lang="en-US" dirty="0" err="1">
                <a:latin typeface="Times New Roman" panose="02020603050405020304" pitchFamily="18" charset="0"/>
                <a:cs typeface="Times New Roman" panose="02020603050405020304" pitchFamily="18" charset="0"/>
              </a:rPr>
              <a:t>proteinleri</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VP1, </a:t>
            </a:r>
            <a:r>
              <a:rPr lang="en-US" b="1" dirty="0">
                <a:latin typeface="Times New Roman" panose="02020603050405020304" pitchFamily="18" charset="0"/>
                <a:cs typeface="Times New Roman" panose="02020603050405020304" pitchFamily="18" charset="0"/>
              </a:rPr>
              <a:t>VP2</a:t>
            </a:r>
            <a:r>
              <a:rPr lang="en-US" dirty="0">
                <a:latin typeface="Times New Roman" panose="02020603050405020304" pitchFamily="18" charset="0"/>
                <a:cs typeface="Times New Roman" panose="02020603050405020304" pitchFamily="18" charset="0"/>
              </a:rPr>
              <a:t>, VP3, VP4, VP5</a:t>
            </a:r>
          </a:p>
          <a:p>
            <a:r>
              <a:rPr lang="en-US" dirty="0">
                <a:latin typeface="Times New Roman" panose="02020603050405020304" pitchFamily="18" charset="0"/>
                <a:cs typeface="Times New Roman" panose="02020603050405020304" pitchFamily="18" charset="0"/>
              </a:rPr>
              <a:t>Virus </a:t>
            </a:r>
            <a:r>
              <a:rPr lang="en-US" dirty="0" err="1">
                <a:latin typeface="Times New Roman" panose="02020603050405020304" pitchFamily="18" charset="0"/>
                <a:cs typeface="Times New Roman" panose="02020603050405020304" pitchFamily="18" charset="0"/>
              </a:rPr>
              <a:t>stabil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yaşama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süresi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uzun</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Dışkıda</a:t>
            </a:r>
            <a:r>
              <a:rPr lang="en-US" dirty="0">
                <a:latin typeface="Times New Roman" panose="02020603050405020304" pitchFamily="18" charset="0"/>
                <a:cs typeface="Times New Roman" panose="02020603050405020304" pitchFamily="18" charset="0"/>
              </a:rPr>
              <a:t> 120 </a:t>
            </a:r>
            <a:r>
              <a:rPr lang="en-US" dirty="0" err="1">
                <a:latin typeface="Times New Roman" panose="02020603050405020304" pitchFamily="18" charset="0"/>
                <a:cs typeface="Times New Roman" panose="02020603050405020304" pitchFamily="18" charset="0"/>
              </a:rPr>
              <a:t>günden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fazla</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Fenole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dirençli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899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93762"/>
          </a:xfrm>
        </p:spPr>
        <p:txBody>
          <a:bodyPr>
            <a:normAutofit/>
          </a:bodyPr>
          <a:lstStyle/>
          <a:p>
            <a:r>
              <a:rPr lang="en-US" sz="3600" b="1" dirty="0" err="1">
                <a:latin typeface="Times New Roman"/>
                <a:cs typeface="Times New Roman"/>
              </a:rPr>
              <a:t>Kontrol</a:t>
            </a:r>
            <a:endParaRPr lang="en-US" sz="3600" b="1" dirty="0">
              <a:latin typeface="Times New Roman"/>
              <a:cs typeface="Times New Roman"/>
            </a:endParaRPr>
          </a:p>
        </p:txBody>
      </p:sp>
      <p:sp>
        <p:nvSpPr>
          <p:cNvPr id="3" name="Content Placeholder 2"/>
          <p:cNvSpPr>
            <a:spLocks noGrp="1"/>
          </p:cNvSpPr>
          <p:nvPr>
            <p:ph idx="1"/>
          </p:nvPr>
        </p:nvSpPr>
        <p:spPr>
          <a:xfrm>
            <a:off x="457200" y="1185333"/>
            <a:ext cx="8229600" cy="5503333"/>
          </a:xfrm>
        </p:spPr>
        <p:txBody>
          <a:bodyPr>
            <a:noAutofit/>
          </a:bodyPr>
          <a:lstStyle/>
          <a:p>
            <a:pPr lvl="1">
              <a:lnSpc>
                <a:spcPct val="120000"/>
              </a:lnSpc>
            </a:pPr>
            <a:r>
              <a:rPr lang="en-US" b="1" dirty="0" err="1">
                <a:latin typeface="Times New Roman"/>
                <a:cs typeface="Times New Roman"/>
              </a:rPr>
              <a:t>Bulaşma</a:t>
            </a:r>
            <a:r>
              <a:rPr lang="en-US" b="1" dirty="0">
                <a:latin typeface="Times New Roman"/>
                <a:cs typeface="Times New Roman"/>
              </a:rPr>
              <a:t> </a:t>
            </a:r>
            <a:r>
              <a:rPr lang="en-US" b="1" dirty="0" err="1">
                <a:latin typeface="Times New Roman"/>
                <a:cs typeface="Times New Roman"/>
              </a:rPr>
              <a:t>şekli</a:t>
            </a:r>
            <a:endParaRPr lang="en-US" b="1" dirty="0">
              <a:latin typeface="Times New Roman"/>
              <a:cs typeface="Times New Roman"/>
            </a:endParaRPr>
          </a:p>
          <a:p>
            <a:pPr lvl="2">
              <a:lnSpc>
                <a:spcPct val="120000"/>
              </a:lnSpc>
            </a:pPr>
            <a:r>
              <a:rPr lang="en-US" sz="2800" dirty="0" err="1">
                <a:latin typeface="Times New Roman"/>
                <a:cs typeface="Times New Roman"/>
              </a:rPr>
              <a:t>Vertikal</a:t>
            </a:r>
            <a:endParaRPr lang="en-US" sz="2800" dirty="0">
              <a:latin typeface="Times New Roman"/>
              <a:cs typeface="Times New Roman"/>
            </a:endParaRPr>
          </a:p>
          <a:p>
            <a:pPr lvl="2">
              <a:lnSpc>
                <a:spcPct val="120000"/>
              </a:lnSpc>
            </a:pPr>
            <a:r>
              <a:rPr lang="en-US" sz="2800" dirty="0">
                <a:latin typeface="Times New Roman"/>
                <a:cs typeface="Times New Roman"/>
              </a:rPr>
              <a:t>Horizontal</a:t>
            </a:r>
          </a:p>
          <a:p>
            <a:pPr lvl="1">
              <a:lnSpc>
                <a:spcPct val="120000"/>
              </a:lnSpc>
            </a:pPr>
            <a:r>
              <a:rPr lang="en-US" b="1" dirty="0" err="1">
                <a:latin typeface="Times New Roman"/>
                <a:cs typeface="Times New Roman"/>
              </a:rPr>
              <a:t>Biyogüvenlik</a:t>
            </a:r>
            <a:endParaRPr lang="en-US" b="1" dirty="0">
              <a:latin typeface="Times New Roman"/>
              <a:cs typeface="Times New Roman"/>
            </a:endParaRPr>
          </a:p>
          <a:p>
            <a:pPr lvl="1">
              <a:lnSpc>
                <a:spcPct val="120000"/>
              </a:lnSpc>
            </a:pPr>
            <a:r>
              <a:rPr lang="en-US" b="1" dirty="0" err="1">
                <a:latin typeface="Times New Roman"/>
                <a:cs typeface="Times New Roman"/>
              </a:rPr>
              <a:t>Aşılama</a:t>
            </a:r>
            <a:endParaRPr lang="en-US" b="1" dirty="0">
              <a:latin typeface="Times New Roman"/>
              <a:cs typeface="Times New Roman"/>
            </a:endParaRPr>
          </a:p>
          <a:p>
            <a:pPr lvl="2">
              <a:lnSpc>
                <a:spcPct val="120000"/>
              </a:lnSpc>
            </a:pPr>
            <a:r>
              <a:rPr lang="en-US" sz="2800" dirty="0" err="1">
                <a:latin typeface="Times New Roman"/>
                <a:cs typeface="Times New Roman"/>
              </a:rPr>
              <a:t>Serotip</a:t>
            </a:r>
            <a:r>
              <a:rPr lang="en-US" sz="2800" dirty="0">
                <a:latin typeface="Times New Roman"/>
                <a:cs typeface="Times New Roman"/>
              </a:rPr>
              <a:t>(</a:t>
            </a:r>
            <a:r>
              <a:rPr lang="en-US" sz="2800" dirty="0" err="1">
                <a:latin typeface="Times New Roman"/>
                <a:cs typeface="Times New Roman"/>
              </a:rPr>
              <a:t>ler</a:t>
            </a:r>
            <a:r>
              <a:rPr lang="en-US" sz="2800" dirty="0">
                <a:latin typeface="Times New Roman"/>
                <a:cs typeface="Times New Roman"/>
              </a:rPr>
              <a:t>)</a:t>
            </a:r>
          </a:p>
          <a:p>
            <a:pPr lvl="2">
              <a:lnSpc>
                <a:spcPct val="120000"/>
              </a:lnSpc>
            </a:pPr>
            <a:r>
              <a:rPr lang="en-US" sz="2800" dirty="0" err="1">
                <a:latin typeface="Times New Roman"/>
                <a:cs typeface="Times New Roman"/>
              </a:rPr>
              <a:t>İnaktif</a:t>
            </a:r>
            <a:r>
              <a:rPr lang="en-US" sz="2800" dirty="0">
                <a:latin typeface="Times New Roman"/>
                <a:cs typeface="Times New Roman"/>
              </a:rPr>
              <a:t> </a:t>
            </a:r>
            <a:r>
              <a:rPr lang="en-US" sz="2800" dirty="0" err="1">
                <a:latin typeface="Times New Roman"/>
                <a:cs typeface="Times New Roman"/>
              </a:rPr>
              <a:t>aşılar</a:t>
            </a:r>
            <a:endParaRPr lang="en-US" sz="2800" dirty="0">
              <a:latin typeface="Times New Roman"/>
              <a:cs typeface="Times New Roman"/>
            </a:endParaRPr>
          </a:p>
          <a:p>
            <a:pPr lvl="2">
              <a:lnSpc>
                <a:spcPct val="120000"/>
              </a:lnSpc>
            </a:pPr>
            <a:r>
              <a:rPr lang="en-US" sz="2800" dirty="0" err="1">
                <a:latin typeface="Times New Roman"/>
                <a:cs typeface="Times New Roman"/>
              </a:rPr>
              <a:t>Canlı</a:t>
            </a:r>
            <a:r>
              <a:rPr lang="en-US" sz="2800" dirty="0">
                <a:latin typeface="Times New Roman"/>
                <a:cs typeface="Times New Roman"/>
              </a:rPr>
              <a:t> </a:t>
            </a:r>
            <a:r>
              <a:rPr lang="en-US" sz="2800" dirty="0" err="1">
                <a:latin typeface="Times New Roman"/>
                <a:cs typeface="Times New Roman"/>
              </a:rPr>
              <a:t>aşılar</a:t>
            </a:r>
            <a:endParaRPr lang="en-US" sz="2800" dirty="0">
              <a:latin typeface="Times New Roman"/>
              <a:cs typeface="Times New Roman"/>
            </a:endParaRPr>
          </a:p>
          <a:p>
            <a:pPr lvl="2">
              <a:lnSpc>
                <a:spcPct val="120000"/>
              </a:lnSpc>
            </a:pPr>
            <a:r>
              <a:rPr lang="en-US" sz="2800" dirty="0" err="1">
                <a:latin typeface="Times New Roman"/>
                <a:cs typeface="Times New Roman"/>
              </a:rPr>
              <a:t>Subünit</a:t>
            </a:r>
            <a:r>
              <a:rPr lang="en-US" sz="2800" dirty="0">
                <a:latin typeface="Times New Roman"/>
                <a:cs typeface="Times New Roman"/>
              </a:rPr>
              <a:t> </a:t>
            </a:r>
            <a:r>
              <a:rPr lang="en-US" sz="2800" dirty="0" err="1">
                <a:latin typeface="Times New Roman"/>
                <a:cs typeface="Times New Roman"/>
              </a:rPr>
              <a:t>aşılar</a:t>
            </a:r>
            <a:endParaRPr lang="en-US" sz="2800" dirty="0">
              <a:latin typeface="Times New Roman"/>
              <a:cs typeface="Times New Roman"/>
            </a:endParaRPr>
          </a:p>
        </p:txBody>
      </p:sp>
    </p:spTree>
    <p:extLst>
      <p:ext uri="{BB962C8B-B14F-4D97-AF65-F5344CB8AC3E}">
        <p14:creationId xmlns:p14="http://schemas.microsoft.com/office/powerpoint/2010/main" val="1477729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507"/>
            <a:ext cx="8229600" cy="792161"/>
          </a:xfrm>
        </p:spPr>
        <p:txBody>
          <a:bodyPr>
            <a:normAutofit/>
          </a:bodyPr>
          <a:lstStyle/>
          <a:p>
            <a:r>
              <a:rPr lang="en-US" sz="3600" b="1" dirty="0" err="1">
                <a:latin typeface="Times New Roman"/>
                <a:cs typeface="Times New Roman"/>
              </a:rPr>
              <a:t>Sonuç</a:t>
            </a:r>
            <a:endParaRPr lang="en-US" sz="3600" b="1" dirty="0">
              <a:latin typeface="Times New Roman"/>
              <a:cs typeface="Times New Roman"/>
            </a:endParaRPr>
          </a:p>
        </p:txBody>
      </p:sp>
      <p:sp>
        <p:nvSpPr>
          <p:cNvPr id="3" name="Content Placeholder 2"/>
          <p:cNvSpPr>
            <a:spLocks noGrp="1"/>
          </p:cNvSpPr>
          <p:nvPr>
            <p:ph idx="1"/>
          </p:nvPr>
        </p:nvSpPr>
        <p:spPr>
          <a:xfrm>
            <a:off x="457200" y="1320804"/>
            <a:ext cx="8229600" cy="5113866"/>
          </a:xfrm>
        </p:spPr>
        <p:txBody>
          <a:bodyPr>
            <a:normAutofit lnSpcReduction="10000"/>
          </a:bodyPr>
          <a:lstStyle/>
          <a:p>
            <a:pPr>
              <a:lnSpc>
                <a:spcPct val="120000"/>
              </a:lnSpc>
            </a:pPr>
            <a:r>
              <a:rPr lang="en-US" sz="2800" dirty="0" err="1">
                <a:latin typeface="Times New Roman"/>
                <a:cs typeface="Times New Roman"/>
              </a:rPr>
              <a:t>Tavuklarda</a:t>
            </a:r>
            <a:r>
              <a:rPr lang="en-US" sz="2800" dirty="0">
                <a:latin typeface="Times New Roman"/>
                <a:cs typeface="Times New Roman"/>
              </a:rPr>
              <a:t> Adenovirus (</a:t>
            </a:r>
            <a:r>
              <a:rPr lang="en-US" sz="2800" dirty="0" err="1">
                <a:latin typeface="Times New Roman"/>
                <a:cs typeface="Times New Roman"/>
              </a:rPr>
              <a:t>FAdV</a:t>
            </a:r>
            <a:r>
              <a:rPr lang="en-US" sz="2800" dirty="0">
                <a:latin typeface="Times New Roman"/>
                <a:cs typeface="Times New Roman"/>
              </a:rPr>
              <a:t>) </a:t>
            </a:r>
            <a:r>
              <a:rPr lang="en-US" sz="2800" dirty="0" err="1">
                <a:latin typeface="Times New Roman"/>
                <a:cs typeface="Times New Roman"/>
              </a:rPr>
              <a:t>infeksiyonlarının</a:t>
            </a:r>
            <a:r>
              <a:rPr lang="en-US" sz="2800" dirty="0">
                <a:latin typeface="Times New Roman"/>
                <a:cs typeface="Times New Roman"/>
              </a:rPr>
              <a:t> </a:t>
            </a:r>
            <a:r>
              <a:rPr lang="en-US" sz="2800" dirty="0" err="1">
                <a:latin typeface="Times New Roman"/>
                <a:cs typeface="Times New Roman"/>
              </a:rPr>
              <a:t>yaygınlığı</a:t>
            </a:r>
            <a:endParaRPr lang="en-US" sz="2800" dirty="0">
              <a:latin typeface="Times New Roman"/>
              <a:cs typeface="Times New Roman"/>
            </a:endParaRPr>
          </a:p>
          <a:p>
            <a:pPr>
              <a:lnSpc>
                <a:spcPct val="120000"/>
              </a:lnSpc>
            </a:pPr>
            <a:r>
              <a:rPr lang="en-US" sz="2800" dirty="0" err="1">
                <a:latin typeface="Times New Roman"/>
                <a:cs typeface="Times New Roman"/>
              </a:rPr>
              <a:t>Epidemiyolojisi</a:t>
            </a:r>
            <a:r>
              <a:rPr lang="en-US" sz="2800" dirty="0">
                <a:latin typeface="Times New Roman"/>
                <a:cs typeface="Times New Roman"/>
              </a:rPr>
              <a:t>/</a:t>
            </a:r>
            <a:r>
              <a:rPr lang="en-US" sz="2800" dirty="0" err="1">
                <a:latin typeface="Times New Roman"/>
                <a:cs typeface="Times New Roman"/>
              </a:rPr>
              <a:t>moleküler</a:t>
            </a:r>
            <a:r>
              <a:rPr lang="en-US" sz="2800" dirty="0">
                <a:latin typeface="Times New Roman"/>
                <a:cs typeface="Times New Roman"/>
              </a:rPr>
              <a:t> </a:t>
            </a:r>
            <a:r>
              <a:rPr lang="en-US" sz="2800" dirty="0" err="1">
                <a:latin typeface="Times New Roman"/>
                <a:cs typeface="Times New Roman"/>
              </a:rPr>
              <a:t>epidemiyolojisi</a:t>
            </a:r>
            <a:endParaRPr lang="en-US" sz="2800" dirty="0">
              <a:latin typeface="Times New Roman"/>
              <a:cs typeface="Times New Roman"/>
            </a:endParaRPr>
          </a:p>
          <a:p>
            <a:pPr lvl="1">
              <a:lnSpc>
                <a:spcPct val="120000"/>
              </a:lnSpc>
            </a:pPr>
            <a:r>
              <a:rPr lang="en-US" dirty="0" err="1">
                <a:latin typeface="Times New Roman"/>
                <a:cs typeface="Times New Roman"/>
              </a:rPr>
              <a:t>Bulaşma</a:t>
            </a:r>
            <a:r>
              <a:rPr lang="en-US" dirty="0">
                <a:latin typeface="Times New Roman"/>
                <a:cs typeface="Times New Roman"/>
              </a:rPr>
              <a:t> </a:t>
            </a:r>
            <a:r>
              <a:rPr lang="en-US" dirty="0" err="1">
                <a:latin typeface="Times New Roman"/>
                <a:cs typeface="Times New Roman"/>
              </a:rPr>
              <a:t>kaynakları</a:t>
            </a:r>
            <a:endParaRPr lang="en-US" dirty="0">
              <a:latin typeface="Times New Roman"/>
              <a:cs typeface="Times New Roman"/>
            </a:endParaRPr>
          </a:p>
          <a:p>
            <a:pPr lvl="1">
              <a:lnSpc>
                <a:spcPct val="120000"/>
              </a:lnSpc>
            </a:pPr>
            <a:r>
              <a:rPr lang="en-US" dirty="0" err="1">
                <a:latin typeface="Times New Roman"/>
                <a:cs typeface="Times New Roman"/>
              </a:rPr>
              <a:t>Teşhis</a:t>
            </a:r>
            <a:r>
              <a:rPr lang="en-US" dirty="0">
                <a:latin typeface="Times New Roman"/>
                <a:cs typeface="Times New Roman"/>
              </a:rPr>
              <a:t> </a:t>
            </a:r>
            <a:r>
              <a:rPr lang="en-US" dirty="0" err="1">
                <a:latin typeface="Times New Roman"/>
                <a:cs typeface="Times New Roman"/>
              </a:rPr>
              <a:t>ve</a:t>
            </a:r>
            <a:r>
              <a:rPr lang="en-US" dirty="0">
                <a:latin typeface="Times New Roman"/>
                <a:cs typeface="Times New Roman"/>
              </a:rPr>
              <a:t> </a:t>
            </a:r>
            <a:r>
              <a:rPr lang="en-US" dirty="0" err="1">
                <a:latin typeface="Times New Roman"/>
                <a:cs typeface="Times New Roman"/>
              </a:rPr>
              <a:t>tiplendirme</a:t>
            </a:r>
            <a:endParaRPr lang="en-US" dirty="0">
              <a:latin typeface="Times New Roman"/>
              <a:cs typeface="Times New Roman"/>
            </a:endParaRPr>
          </a:p>
          <a:p>
            <a:pPr lvl="1">
              <a:lnSpc>
                <a:spcPct val="120000"/>
              </a:lnSpc>
            </a:pPr>
            <a:r>
              <a:rPr lang="en-US" dirty="0" err="1">
                <a:latin typeface="Times New Roman"/>
                <a:cs typeface="Times New Roman"/>
              </a:rPr>
              <a:t>Diğer</a:t>
            </a:r>
            <a:r>
              <a:rPr lang="en-US" dirty="0">
                <a:latin typeface="Times New Roman"/>
                <a:cs typeface="Times New Roman"/>
              </a:rPr>
              <a:t> </a:t>
            </a:r>
            <a:r>
              <a:rPr lang="en-US" dirty="0" err="1">
                <a:latin typeface="Times New Roman"/>
                <a:cs typeface="Times New Roman"/>
              </a:rPr>
              <a:t>hastalıklarla</a:t>
            </a:r>
            <a:r>
              <a:rPr lang="en-US" dirty="0">
                <a:latin typeface="Times New Roman"/>
                <a:cs typeface="Times New Roman"/>
              </a:rPr>
              <a:t> </a:t>
            </a:r>
            <a:r>
              <a:rPr lang="en-US" dirty="0" err="1">
                <a:latin typeface="Times New Roman"/>
                <a:cs typeface="Times New Roman"/>
              </a:rPr>
              <a:t>etkileşimi</a:t>
            </a:r>
            <a:endParaRPr lang="en-US" dirty="0">
              <a:latin typeface="Times New Roman"/>
              <a:cs typeface="Times New Roman"/>
            </a:endParaRPr>
          </a:p>
          <a:p>
            <a:pPr>
              <a:lnSpc>
                <a:spcPct val="120000"/>
              </a:lnSpc>
            </a:pPr>
            <a:r>
              <a:rPr lang="en-US" sz="2800" dirty="0" err="1">
                <a:latin typeface="Times New Roman"/>
                <a:cs typeface="Times New Roman"/>
              </a:rPr>
              <a:t>İmmunsupresyon</a:t>
            </a:r>
            <a:endParaRPr lang="en-US" sz="2800" dirty="0">
              <a:latin typeface="Times New Roman"/>
              <a:cs typeface="Times New Roman"/>
            </a:endParaRPr>
          </a:p>
          <a:p>
            <a:pPr>
              <a:lnSpc>
                <a:spcPct val="120000"/>
              </a:lnSpc>
            </a:pPr>
            <a:r>
              <a:rPr lang="en-US" sz="2800" dirty="0" err="1">
                <a:latin typeface="Times New Roman"/>
                <a:cs typeface="Times New Roman"/>
              </a:rPr>
              <a:t>Ekonomik</a:t>
            </a:r>
            <a:r>
              <a:rPr lang="en-US" sz="2800" dirty="0">
                <a:latin typeface="Times New Roman"/>
                <a:cs typeface="Times New Roman"/>
              </a:rPr>
              <a:t> </a:t>
            </a:r>
            <a:r>
              <a:rPr lang="en-US" sz="2800" dirty="0" err="1">
                <a:latin typeface="Times New Roman"/>
                <a:cs typeface="Times New Roman"/>
              </a:rPr>
              <a:t>önemi</a:t>
            </a:r>
            <a:endParaRPr lang="en-US" sz="2800" dirty="0">
              <a:latin typeface="Times New Roman"/>
              <a:cs typeface="Times New Roman"/>
            </a:endParaRPr>
          </a:p>
          <a:p>
            <a:pPr>
              <a:lnSpc>
                <a:spcPct val="120000"/>
              </a:lnSpc>
            </a:pPr>
            <a:r>
              <a:rPr lang="en-US" sz="2800" dirty="0" err="1">
                <a:latin typeface="Times New Roman"/>
                <a:cs typeface="Times New Roman"/>
              </a:rPr>
              <a:t>Kontrol</a:t>
            </a:r>
            <a:r>
              <a:rPr lang="en-US" sz="2800" dirty="0">
                <a:latin typeface="Times New Roman"/>
                <a:cs typeface="Times New Roman"/>
              </a:rPr>
              <a:t> </a:t>
            </a:r>
            <a:r>
              <a:rPr lang="en-US" sz="2800" dirty="0" err="1">
                <a:latin typeface="Times New Roman"/>
                <a:cs typeface="Times New Roman"/>
              </a:rPr>
              <a:t>stratejisi</a:t>
            </a:r>
            <a:endParaRPr lang="en-US" sz="2800" dirty="0">
              <a:latin typeface="Times New Roman"/>
              <a:cs typeface="Times New Roman"/>
            </a:endParaRPr>
          </a:p>
          <a:p>
            <a:pPr marL="457200" lvl="1" indent="0">
              <a:lnSpc>
                <a:spcPct val="120000"/>
              </a:lnSpc>
              <a:buNone/>
            </a:pPr>
            <a:endParaRPr lang="en-US" dirty="0">
              <a:latin typeface="Times New Roman"/>
              <a:cs typeface="Times New Roman"/>
            </a:endParaRPr>
          </a:p>
        </p:txBody>
      </p:sp>
    </p:spTree>
    <p:extLst>
      <p:ext uri="{BB962C8B-B14F-4D97-AF65-F5344CB8AC3E}">
        <p14:creationId xmlns:p14="http://schemas.microsoft.com/office/powerpoint/2010/main" val="4226891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82C657F-468F-3E47-A4EA-B85E472851DD}"/>
              </a:ext>
            </a:extLst>
          </p:cNvPr>
          <p:cNvSpPr>
            <a:spLocks noGrp="1" noChangeArrowheads="1"/>
          </p:cNvSpPr>
          <p:nvPr>
            <p:ph type="title"/>
          </p:nvPr>
        </p:nvSpPr>
        <p:spPr>
          <a:xfrm>
            <a:off x="685800" y="2209800"/>
            <a:ext cx="7772400" cy="1143000"/>
          </a:xfrm>
        </p:spPr>
        <p:txBody>
          <a:bodyPr>
            <a:normAutofit/>
          </a:bodyPr>
          <a:lstStyle/>
          <a:p>
            <a:r>
              <a:rPr lang="tr-TR" altLang="tr-TR" sz="3200" b="1" dirty="0">
                <a:solidFill>
                  <a:schemeClr val="tx1"/>
                </a:solidFill>
                <a:latin typeface="Times New Roman" panose="02020603050405020304" pitchFamily="18" charset="0"/>
                <a:cs typeface="Times New Roman" panose="02020603050405020304" pitchFamily="18" charset="0"/>
              </a:rPr>
              <a:t>REOVİRUS İNFEKSİYONLARI</a:t>
            </a:r>
          </a:p>
        </p:txBody>
      </p:sp>
    </p:spTree>
    <p:extLst>
      <p:ext uri="{BB962C8B-B14F-4D97-AF65-F5344CB8AC3E}">
        <p14:creationId xmlns:p14="http://schemas.microsoft.com/office/powerpoint/2010/main" val="3194596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B3B7C2C-2AFD-E548-AFF4-9C2DB0CF585E}"/>
              </a:ext>
            </a:extLst>
          </p:cNvPr>
          <p:cNvSpPr>
            <a:spLocks noGrp="1" noChangeArrowheads="1"/>
          </p:cNvSpPr>
          <p:nvPr>
            <p:ph type="title"/>
          </p:nvPr>
        </p:nvSpPr>
        <p:spPr>
          <a:xfrm>
            <a:off x="685800" y="122237"/>
            <a:ext cx="7772400" cy="609600"/>
          </a:xfrm>
        </p:spPr>
        <p:txBody>
          <a:bodyPr>
            <a:normAutofit/>
          </a:bodyPr>
          <a:lstStyle/>
          <a:p>
            <a:r>
              <a:rPr lang="tr-TR" altLang="tr-TR" sz="3200" b="1" dirty="0">
                <a:solidFill>
                  <a:schemeClr val="tx1"/>
                </a:solidFill>
                <a:latin typeface="Times New Roman" panose="02020603050405020304" pitchFamily="18" charset="0"/>
                <a:cs typeface="Times New Roman" panose="02020603050405020304" pitchFamily="18" charset="0"/>
              </a:rPr>
              <a:t>Etiyoloji</a:t>
            </a:r>
            <a:endParaRPr lang="tr-TR" altLang="tr-TR" sz="3200" dirty="0">
              <a:solidFill>
                <a:schemeClr val="tx1"/>
              </a:solidFill>
              <a:latin typeface="Times New Roman" panose="02020603050405020304" pitchFamily="18" charset="0"/>
              <a:cs typeface="Times New Roman" panose="02020603050405020304" pitchFamily="18" charset="0"/>
            </a:endParaRPr>
          </a:p>
        </p:txBody>
      </p:sp>
      <p:sp>
        <p:nvSpPr>
          <p:cNvPr id="5123" name="Rectangle 3">
            <a:extLst>
              <a:ext uri="{FF2B5EF4-FFF2-40B4-BE49-F238E27FC236}">
                <a16:creationId xmlns:a16="http://schemas.microsoft.com/office/drawing/2014/main" id="{D87F7C2D-84A8-714E-B2B8-0E120E170ED8}"/>
              </a:ext>
            </a:extLst>
          </p:cNvPr>
          <p:cNvSpPr>
            <a:spLocks noGrp="1" noChangeArrowheads="1"/>
          </p:cNvSpPr>
          <p:nvPr>
            <p:ph type="body" idx="1"/>
          </p:nvPr>
        </p:nvSpPr>
        <p:spPr>
          <a:xfrm>
            <a:off x="457200" y="947738"/>
            <a:ext cx="8229600" cy="5567362"/>
          </a:xfrm>
        </p:spPr>
        <p:txBody>
          <a:bodyPr>
            <a:noAutofit/>
          </a:bodyPr>
          <a:lstStyle/>
          <a:p>
            <a:r>
              <a:rPr lang="tr-TR" altLang="tr-TR" sz="2800" dirty="0">
                <a:latin typeface="Times New Roman" panose="02020603050405020304" pitchFamily="18" charset="0"/>
                <a:cs typeface="Times New Roman" panose="02020603050405020304" pitchFamily="18" charset="0"/>
              </a:rPr>
              <a:t>Çift </a:t>
            </a:r>
            <a:r>
              <a:rPr lang="tr-TR" altLang="tr-TR" sz="2800" dirty="0" err="1">
                <a:latin typeface="Times New Roman" panose="02020603050405020304" pitchFamily="18" charset="0"/>
                <a:cs typeface="Times New Roman" panose="02020603050405020304" pitchFamily="18" charset="0"/>
              </a:rPr>
              <a:t>iplikçikli</a:t>
            </a:r>
            <a:r>
              <a:rPr lang="tr-TR" altLang="tr-TR" sz="2800" dirty="0">
                <a:latin typeface="Times New Roman" panose="02020603050405020304" pitchFamily="18" charset="0"/>
                <a:cs typeface="Times New Roman" panose="02020603050405020304" pitchFamily="18" charset="0"/>
              </a:rPr>
              <a:t> RNA karakterinde nükleik asit </a:t>
            </a:r>
          </a:p>
          <a:p>
            <a:r>
              <a:rPr lang="tr-TR" altLang="tr-TR" sz="2800" dirty="0">
                <a:latin typeface="Times New Roman" panose="02020603050405020304" pitchFamily="18" charset="0"/>
                <a:cs typeface="Times New Roman" panose="02020603050405020304" pitchFamily="18" charset="0"/>
              </a:rPr>
              <a:t>Kanatlı </a:t>
            </a:r>
            <a:r>
              <a:rPr lang="tr-TR" altLang="tr-TR" sz="2800" dirty="0" err="1">
                <a:latin typeface="Times New Roman" panose="02020603050405020304" pitchFamily="18" charset="0"/>
                <a:cs typeface="Times New Roman" panose="02020603050405020304" pitchFamily="18" charset="0"/>
              </a:rPr>
              <a:t>reovirusları</a:t>
            </a:r>
            <a:r>
              <a:rPr lang="tr-TR" altLang="tr-TR" sz="2800" dirty="0">
                <a:latin typeface="Times New Roman" panose="02020603050405020304" pitchFamily="18" charset="0"/>
                <a:cs typeface="Times New Roman" panose="02020603050405020304" pitchFamily="18" charset="0"/>
              </a:rPr>
              <a:t> etere,  kloroforma, </a:t>
            </a:r>
            <a:r>
              <a:rPr lang="tr-TR" altLang="tr-TR" sz="2800" dirty="0" err="1">
                <a:latin typeface="Times New Roman" panose="02020603050405020304" pitchFamily="18" charset="0"/>
                <a:cs typeface="Times New Roman" panose="02020603050405020304" pitchFamily="18" charset="0"/>
              </a:rPr>
              <a:t>pH</a:t>
            </a:r>
            <a:r>
              <a:rPr lang="tr-TR" altLang="tr-TR" sz="2800" dirty="0">
                <a:latin typeface="Times New Roman" panose="02020603050405020304" pitchFamily="18" charset="0"/>
                <a:cs typeface="Times New Roman" panose="02020603050405020304" pitchFamily="18" charset="0"/>
              </a:rPr>
              <a:t> 3 gibi düşük </a:t>
            </a:r>
            <a:r>
              <a:rPr lang="tr-TR" altLang="tr-TR" sz="2800" dirty="0" err="1">
                <a:latin typeface="Times New Roman" panose="02020603050405020304" pitchFamily="18" charset="0"/>
                <a:cs typeface="Times New Roman" panose="02020603050405020304" pitchFamily="18" charset="0"/>
              </a:rPr>
              <a:t>pH’lara</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tripsine</a:t>
            </a:r>
            <a:r>
              <a:rPr lang="tr-TR" altLang="tr-TR" sz="2800" dirty="0">
                <a:latin typeface="Times New Roman" panose="02020603050405020304" pitchFamily="18" charset="0"/>
                <a:cs typeface="Times New Roman" panose="02020603050405020304" pitchFamily="18" charset="0"/>
              </a:rPr>
              <a:t> ve sodyum </a:t>
            </a:r>
            <a:r>
              <a:rPr lang="tr-TR" altLang="tr-TR" sz="2800" dirty="0" err="1">
                <a:latin typeface="Times New Roman" panose="02020603050405020304" pitchFamily="18" charset="0"/>
                <a:cs typeface="Times New Roman" panose="02020603050405020304" pitchFamily="18" charset="0"/>
              </a:rPr>
              <a:t>deoksikolata</a:t>
            </a:r>
            <a:r>
              <a:rPr lang="tr-TR" altLang="tr-TR" sz="2800" dirty="0">
                <a:latin typeface="Times New Roman" panose="02020603050405020304" pitchFamily="18" charset="0"/>
                <a:cs typeface="Times New Roman" panose="02020603050405020304" pitchFamily="18" charset="0"/>
              </a:rPr>
              <a:t> dirençlidirler. </a:t>
            </a:r>
          </a:p>
          <a:p>
            <a:r>
              <a:rPr lang="tr-TR" altLang="tr-TR" sz="2800" dirty="0" err="1">
                <a:latin typeface="Times New Roman" panose="02020603050405020304" pitchFamily="18" charset="0"/>
                <a:cs typeface="Times New Roman" panose="02020603050405020304" pitchFamily="18" charset="0"/>
              </a:rPr>
              <a:t>Virus</a:t>
            </a:r>
            <a:r>
              <a:rPr lang="tr-TR" altLang="tr-TR" sz="2800" dirty="0">
                <a:latin typeface="Times New Roman" panose="02020603050405020304" pitchFamily="18" charset="0"/>
                <a:cs typeface="Times New Roman" panose="02020603050405020304" pitchFamily="18" charset="0"/>
              </a:rPr>
              <a:t>, ısı ile </a:t>
            </a:r>
            <a:r>
              <a:rPr lang="tr-TR" altLang="tr-TR" sz="2800" dirty="0" err="1">
                <a:latin typeface="Times New Roman" panose="02020603050405020304" pitchFamily="18" charset="0"/>
                <a:cs typeface="Times New Roman" panose="02020603050405020304" pitchFamily="18" charset="0"/>
              </a:rPr>
              <a:t>inaktivasyona</a:t>
            </a:r>
            <a:r>
              <a:rPr lang="tr-TR" altLang="tr-TR" sz="2800" dirty="0">
                <a:latin typeface="Times New Roman" panose="02020603050405020304" pitchFamily="18" charset="0"/>
                <a:cs typeface="Times New Roman" panose="02020603050405020304" pitchFamily="18" charset="0"/>
              </a:rPr>
              <a:t> karşı da oldukça dayanıklıdır. </a:t>
            </a:r>
          </a:p>
          <a:p>
            <a:r>
              <a:rPr lang="tr-TR" altLang="tr-TR" sz="2800" dirty="0">
                <a:latin typeface="Times New Roman" panose="02020603050405020304" pitchFamily="18" charset="0"/>
                <a:cs typeface="Times New Roman" panose="02020603050405020304" pitchFamily="18" charset="0"/>
              </a:rPr>
              <a:t>Memeli </a:t>
            </a:r>
            <a:r>
              <a:rPr lang="tr-TR" altLang="tr-TR" sz="2800" dirty="0" err="1">
                <a:latin typeface="Times New Roman" panose="02020603050405020304" pitchFamily="18" charset="0"/>
                <a:cs typeface="Times New Roman" panose="02020603050405020304" pitchFamily="18" charset="0"/>
              </a:rPr>
              <a:t>reoviruslarının</a:t>
            </a:r>
            <a:r>
              <a:rPr lang="tr-TR" altLang="tr-TR" sz="2800" dirty="0">
                <a:latin typeface="Times New Roman" panose="02020603050405020304" pitchFamily="18" charset="0"/>
                <a:cs typeface="Times New Roman" panose="02020603050405020304" pitchFamily="18" charset="0"/>
              </a:rPr>
              <a:t> aksine, kanatlı </a:t>
            </a:r>
            <a:r>
              <a:rPr lang="tr-TR" altLang="tr-TR" sz="2800" dirty="0" err="1">
                <a:latin typeface="Times New Roman" panose="02020603050405020304" pitchFamily="18" charset="0"/>
                <a:cs typeface="Times New Roman" panose="02020603050405020304" pitchFamily="18" charset="0"/>
              </a:rPr>
              <a:t>reoviruslarının</a:t>
            </a:r>
            <a:r>
              <a:rPr lang="tr-TR" altLang="tr-TR" sz="2800" dirty="0">
                <a:latin typeface="Times New Roman" panose="02020603050405020304" pitchFamily="18" charset="0"/>
                <a:cs typeface="Times New Roman" panose="02020603050405020304" pitchFamily="18" charset="0"/>
              </a:rPr>
              <a:t> ve </a:t>
            </a:r>
            <a:r>
              <a:rPr lang="tr-TR" altLang="tr-TR" sz="2800" dirty="0" err="1">
                <a:latin typeface="Times New Roman" panose="02020603050405020304" pitchFamily="18" charset="0"/>
                <a:cs typeface="Times New Roman" panose="02020603050405020304" pitchFamily="18" charset="0"/>
              </a:rPr>
              <a:t>hemaglutinasyon</a:t>
            </a:r>
            <a:r>
              <a:rPr lang="tr-TR" altLang="tr-TR" sz="2800" dirty="0">
                <a:latin typeface="Times New Roman" panose="02020603050405020304" pitchFamily="18" charset="0"/>
                <a:cs typeface="Times New Roman" panose="02020603050405020304" pitchFamily="18" charset="0"/>
              </a:rPr>
              <a:t> ve </a:t>
            </a:r>
            <a:r>
              <a:rPr lang="tr-TR" altLang="tr-TR" sz="2800" dirty="0" err="1">
                <a:latin typeface="Times New Roman" panose="02020603050405020304" pitchFamily="18" charset="0"/>
                <a:cs typeface="Times New Roman" panose="02020603050405020304" pitchFamily="18" charset="0"/>
              </a:rPr>
              <a:t>hemadsorbsiyon</a:t>
            </a:r>
            <a:r>
              <a:rPr lang="tr-TR" altLang="tr-TR" sz="2800" dirty="0">
                <a:latin typeface="Times New Roman" panose="02020603050405020304" pitchFamily="18" charset="0"/>
                <a:cs typeface="Times New Roman" panose="02020603050405020304" pitchFamily="18" charset="0"/>
              </a:rPr>
              <a:t> özellikleri yoktur. </a:t>
            </a:r>
          </a:p>
          <a:p>
            <a:r>
              <a:rPr lang="tr-TR" altLang="tr-TR" sz="2800" dirty="0">
                <a:latin typeface="Times New Roman" panose="02020603050405020304" pitchFamily="18" charset="0"/>
                <a:cs typeface="Times New Roman" panose="02020603050405020304" pitchFamily="18" charset="0"/>
              </a:rPr>
              <a:t>Kanatlı </a:t>
            </a:r>
            <a:r>
              <a:rPr lang="tr-TR" altLang="tr-TR" sz="2800" dirty="0" err="1">
                <a:latin typeface="Times New Roman" panose="02020603050405020304" pitchFamily="18" charset="0"/>
                <a:cs typeface="Times New Roman" panose="02020603050405020304" pitchFamily="18" charset="0"/>
              </a:rPr>
              <a:t>reovirusları</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embriyolu</a:t>
            </a:r>
            <a:r>
              <a:rPr lang="tr-TR" altLang="tr-TR" sz="2800" dirty="0">
                <a:latin typeface="Times New Roman" panose="02020603050405020304" pitchFamily="18" charset="0"/>
                <a:cs typeface="Times New Roman" panose="02020603050405020304" pitchFamily="18" charset="0"/>
              </a:rPr>
              <a:t> yumurtalarda ve </a:t>
            </a:r>
            <a:r>
              <a:rPr lang="tr-TR" altLang="tr-TR" sz="2800" dirty="0" err="1">
                <a:latin typeface="Times New Roman" panose="02020603050405020304" pitchFamily="18" charset="0"/>
                <a:cs typeface="Times New Roman" panose="02020603050405020304" pitchFamily="18" charset="0"/>
              </a:rPr>
              <a:t>primer</a:t>
            </a:r>
            <a:r>
              <a:rPr lang="tr-TR" altLang="tr-TR" sz="2800" dirty="0">
                <a:latin typeface="Times New Roman" panose="02020603050405020304" pitchFamily="18" charset="0"/>
                <a:cs typeface="Times New Roman" panose="02020603050405020304" pitchFamily="18" charset="0"/>
              </a:rPr>
              <a:t> hücre kültürlerinde üretilirler</a:t>
            </a:r>
          </a:p>
        </p:txBody>
      </p:sp>
    </p:spTree>
    <p:extLst>
      <p:ext uri="{BB962C8B-B14F-4D97-AF65-F5344CB8AC3E}">
        <p14:creationId xmlns:p14="http://schemas.microsoft.com/office/powerpoint/2010/main" val="2362379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88C56347-AF1A-E744-AC4E-B205202C87DB}"/>
              </a:ext>
            </a:extLst>
          </p:cNvPr>
          <p:cNvSpPr>
            <a:spLocks noGrp="1" noChangeArrowheads="1"/>
          </p:cNvSpPr>
          <p:nvPr>
            <p:ph type="body" idx="1"/>
          </p:nvPr>
        </p:nvSpPr>
        <p:spPr>
          <a:xfrm>
            <a:off x="292100" y="1384300"/>
            <a:ext cx="8559800" cy="4902200"/>
          </a:xfrm>
        </p:spPr>
        <p:txBody>
          <a:bodyPr>
            <a:noAutofit/>
          </a:bodyPr>
          <a:lstStyle/>
          <a:p>
            <a:r>
              <a:rPr lang="tr-TR" altLang="tr-TR" sz="2800" dirty="0" err="1">
                <a:latin typeface="Times New Roman" panose="02020603050405020304" pitchFamily="18" charset="0"/>
                <a:cs typeface="Times New Roman" panose="02020603050405020304" pitchFamily="18" charset="0"/>
              </a:rPr>
              <a:t>Virusun</a:t>
            </a:r>
            <a:r>
              <a:rPr lang="tr-TR" altLang="tr-TR" sz="2800" dirty="0">
                <a:latin typeface="Times New Roman" panose="02020603050405020304" pitchFamily="18" charset="0"/>
                <a:cs typeface="Times New Roman" panose="02020603050405020304" pitchFamily="18" charset="0"/>
              </a:rPr>
              <a:t> izolasyonu ve üretilmesi amacı ile </a:t>
            </a:r>
            <a:r>
              <a:rPr lang="tr-TR" altLang="tr-TR" sz="2800" dirty="0" err="1">
                <a:latin typeface="Times New Roman" panose="02020603050405020304" pitchFamily="18" charset="0"/>
                <a:cs typeface="Times New Roman" panose="02020603050405020304" pitchFamily="18" charset="0"/>
              </a:rPr>
              <a:t>embriyolu</a:t>
            </a:r>
            <a:r>
              <a:rPr lang="tr-TR" altLang="tr-TR" sz="2800" dirty="0">
                <a:latin typeface="Times New Roman" panose="02020603050405020304" pitchFamily="18" charset="0"/>
                <a:cs typeface="Times New Roman" panose="02020603050405020304" pitchFamily="18" charset="0"/>
              </a:rPr>
              <a:t> tavuk yumurtalarının </a:t>
            </a:r>
            <a:r>
              <a:rPr lang="tr-TR" altLang="tr-TR" sz="2800" b="1" dirty="0">
                <a:latin typeface="Times New Roman" panose="02020603050405020304" pitchFamily="18" charset="0"/>
                <a:cs typeface="Times New Roman" panose="02020603050405020304" pitchFamily="18" charset="0"/>
              </a:rPr>
              <a:t>yumurta sarılarına</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inokulasyon</a:t>
            </a:r>
            <a:r>
              <a:rPr lang="tr-TR" altLang="tr-TR" sz="2800" dirty="0">
                <a:latin typeface="Times New Roman" panose="02020603050405020304" pitchFamily="18" charset="0"/>
                <a:cs typeface="Times New Roman" panose="02020603050405020304" pitchFamily="18" charset="0"/>
              </a:rPr>
              <a:t> yapılır ve embriyolar genellikle 3-5 gün içinde ölürler. </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Ayrıca </a:t>
            </a:r>
            <a:r>
              <a:rPr lang="tr-TR" altLang="tr-TR" sz="2800" dirty="0" err="1">
                <a:latin typeface="Times New Roman" panose="02020603050405020304" pitchFamily="18" charset="0"/>
                <a:cs typeface="Times New Roman" panose="02020603050405020304" pitchFamily="18" charset="0"/>
              </a:rPr>
              <a:t>reoviruslar</a:t>
            </a:r>
            <a:r>
              <a:rPr lang="tr-TR" altLang="tr-TR" sz="2800" dirty="0">
                <a:latin typeface="Times New Roman" panose="02020603050405020304" pitchFamily="18" charset="0"/>
                <a:cs typeface="Times New Roman" panose="02020603050405020304" pitchFamily="18" charset="0"/>
              </a:rPr>
              <a:t> 10 günlük </a:t>
            </a:r>
            <a:r>
              <a:rPr lang="tr-TR" altLang="tr-TR" sz="2800" dirty="0" err="1">
                <a:latin typeface="Times New Roman" panose="02020603050405020304" pitchFamily="18" charset="0"/>
                <a:cs typeface="Times New Roman" panose="02020603050405020304" pitchFamily="18" charset="0"/>
              </a:rPr>
              <a:t>embriyolu</a:t>
            </a:r>
            <a:r>
              <a:rPr lang="tr-TR" altLang="tr-TR" sz="2800" dirty="0">
                <a:latin typeface="Times New Roman" panose="02020603050405020304" pitchFamily="18" charset="0"/>
                <a:cs typeface="Times New Roman" panose="02020603050405020304" pitchFamily="18" charset="0"/>
              </a:rPr>
              <a:t> tavuk yumurtalarının </a:t>
            </a:r>
            <a:r>
              <a:rPr lang="tr-TR" altLang="tr-TR" sz="2800" b="1" dirty="0" err="1">
                <a:latin typeface="Times New Roman" panose="02020603050405020304" pitchFamily="18" charset="0"/>
                <a:cs typeface="Times New Roman" panose="02020603050405020304" pitchFamily="18" charset="0"/>
              </a:rPr>
              <a:t>korioallantoik</a:t>
            </a:r>
            <a:r>
              <a:rPr lang="tr-TR" altLang="tr-TR" sz="2800" b="1" dirty="0">
                <a:latin typeface="Times New Roman" panose="02020603050405020304" pitchFamily="18" charset="0"/>
                <a:cs typeface="Times New Roman" panose="02020603050405020304" pitchFamily="18" charset="0"/>
              </a:rPr>
              <a:t> </a:t>
            </a:r>
            <a:r>
              <a:rPr lang="tr-TR" altLang="tr-TR" sz="2800" b="1" dirty="0" err="1">
                <a:latin typeface="Times New Roman" panose="02020603050405020304" pitchFamily="18" charset="0"/>
                <a:cs typeface="Times New Roman" panose="02020603050405020304" pitchFamily="18" charset="0"/>
              </a:rPr>
              <a:t>membranlarında</a:t>
            </a:r>
            <a:r>
              <a:rPr lang="tr-TR" altLang="tr-TR" sz="2800" dirty="0">
                <a:latin typeface="Times New Roman" panose="02020603050405020304" pitchFamily="18" charset="0"/>
                <a:cs typeface="Times New Roman" panose="02020603050405020304" pitchFamily="18" charset="0"/>
              </a:rPr>
              <a:t> da üremektedir. </a:t>
            </a:r>
            <a:r>
              <a:rPr lang="tr-TR" altLang="tr-TR" sz="2800" dirty="0" err="1">
                <a:latin typeface="Times New Roman" panose="02020603050405020304" pitchFamily="18" charset="0"/>
                <a:cs typeface="Times New Roman" panose="02020603050405020304" pitchFamily="18" charset="0"/>
              </a:rPr>
              <a:t>Virusun</a:t>
            </a:r>
            <a:r>
              <a:rPr lang="tr-TR" altLang="tr-TR" sz="2800" dirty="0">
                <a:latin typeface="Times New Roman" panose="02020603050405020304" pitchFamily="18" charset="0"/>
                <a:cs typeface="Times New Roman" panose="02020603050405020304" pitchFamily="18" charset="0"/>
              </a:rPr>
              <a:t> üremesini takiben embriyo 3-5 gün içinde ölür ve </a:t>
            </a:r>
            <a:r>
              <a:rPr lang="tr-TR" altLang="tr-TR" sz="2800" dirty="0" err="1">
                <a:latin typeface="Times New Roman" panose="02020603050405020304" pitchFamily="18" charset="0"/>
                <a:cs typeface="Times New Roman" panose="02020603050405020304" pitchFamily="18" charset="0"/>
              </a:rPr>
              <a:t>korioallantoik</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membranda</a:t>
            </a:r>
            <a:r>
              <a:rPr lang="tr-TR" altLang="tr-TR" sz="2800" dirty="0">
                <a:latin typeface="Times New Roman" panose="02020603050405020304" pitchFamily="18" charset="0"/>
                <a:cs typeface="Times New Roman" panose="02020603050405020304" pitchFamily="18" charset="0"/>
              </a:rPr>
              <a:t> büyük nekrotik </a:t>
            </a:r>
            <a:r>
              <a:rPr lang="tr-TR" altLang="tr-TR" sz="2800" dirty="0" err="1">
                <a:latin typeface="Times New Roman" panose="02020603050405020304" pitchFamily="18" charset="0"/>
                <a:cs typeface="Times New Roman" panose="02020603050405020304" pitchFamily="18" charset="0"/>
              </a:rPr>
              <a:t>membranlar</a:t>
            </a:r>
            <a:r>
              <a:rPr lang="tr-TR" altLang="tr-TR" sz="2800" dirty="0">
                <a:latin typeface="Times New Roman" panose="02020603050405020304" pitchFamily="18" charset="0"/>
                <a:cs typeface="Times New Roman" panose="02020603050405020304" pitchFamily="18" charset="0"/>
              </a:rPr>
              <a:t> meydana gelir. </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Allantoik</a:t>
            </a:r>
            <a:r>
              <a:rPr lang="tr-TR" altLang="tr-TR" sz="2800" dirty="0">
                <a:latin typeface="Times New Roman" panose="02020603050405020304" pitchFamily="18" charset="0"/>
                <a:cs typeface="Times New Roman" panose="02020603050405020304" pitchFamily="18" charset="0"/>
              </a:rPr>
              <a:t> boşluğa yapılan </a:t>
            </a:r>
            <a:r>
              <a:rPr lang="tr-TR" altLang="tr-TR" sz="2800" dirty="0" err="1">
                <a:latin typeface="Times New Roman" panose="02020603050405020304" pitchFamily="18" charset="0"/>
                <a:cs typeface="Times New Roman" panose="02020603050405020304" pitchFamily="18" charset="0"/>
              </a:rPr>
              <a:t>inokulasyonlardan</a:t>
            </a:r>
            <a:r>
              <a:rPr lang="tr-TR" altLang="tr-TR" sz="2800" dirty="0">
                <a:latin typeface="Times New Roman" panose="02020603050405020304" pitchFamily="18" charset="0"/>
                <a:cs typeface="Times New Roman" panose="02020603050405020304" pitchFamily="18" charset="0"/>
              </a:rPr>
              <a:t> sonra genellikle embriyo ölümleri oluşmaz ve bu yolla </a:t>
            </a:r>
            <a:r>
              <a:rPr lang="tr-TR" altLang="tr-TR" sz="2800" dirty="0" err="1">
                <a:latin typeface="Times New Roman" panose="02020603050405020304" pitchFamily="18" charset="0"/>
                <a:cs typeface="Times New Roman" panose="02020603050405020304" pitchFamily="18" charset="0"/>
              </a:rPr>
              <a:t>virusun</a:t>
            </a:r>
            <a:r>
              <a:rPr lang="tr-TR" altLang="tr-TR" sz="2800" dirty="0">
                <a:latin typeface="Times New Roman" panose="02020603050405020304" pitchFamily="18" charset="0"/>
                <a:cs typeface="Times New Roman" panose="02020603050405020304" pitchFamily="18" charset="0"/>
              </a:rPr>
              <a:t> izolasyonu ve üretilmesi uygun değildir.  </a:t>
            </a:r>
          </a:p>
        </p:txBody>
      </p:sp>
      <p:sp>
        <p:nvSpPr>
          <p:cNvPr id="3" name="Rectangle 2">
            <a:extLst>
              <a:ext uri="{FF2B5EF4-FFF2-40B4-BE49-F238E27FC236}">
                <a16:creationId xmlns:a16="http://schemas.microsoft.com/office/drawing/2014/main" id="{40F3AB5A-994B-D24B-896D-D34B1FAD55DD}"/>
              </a:ext>
            </a:extLst>
          </p:cNvPr>
          <p:cNvSpPr>
            <a:spLocks noGrp="1" noChangeArrowheads="1"/>
          </p:cNvSpPr>
          <p:nvPr>
            <p:ph type="title"/>
          </p:nvPr>
        </p:nvSpPr>
        <p:spPr>
          <a:xfrm>
            <a:off x="685800" y="401637"/>
            <a:ext cx="7772400" cy="609600"/>
          </a:xfrm>
        </p:spPr>
        <p:txBody>
          <a:bodyPr>
            <a:normAutofit/>
          </a:bodyPr>
          <a:lstStyle/>
          <a:p>
            <a:r>
              <a:rPr lang="tr-TR" altLang="tr-TR" sz="3200" b="1" dirty="0">
                <a:solidFill>
                  <a:schemeClr val="tx1"/>
                </a:solidFill>
                <a:latin typeface="Times New Roman" panose="02020603050405020304" pitchFamily="18" charset="0"/>
                <a:cs typeface="Times New Roman" panose="02020603050405020304" pitchFamily="18" charset="0"/>
              </a:rPr>
              <a:t>Etiyoloji</a:t>
            </a:r>
            <a:endParaRPr lang="tr-TR" altLang="tr-TR"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83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26121E1B-9486-CC4C-BD85-D374AB682672}"/>
              </a:ext>
            </a:extLst>
          </p:cNvPr>
          <p:cNvSpPr>
            <a:spLocks noGrp="1" noChangeArrowheads="1"/>
          </p:cNvSpPr>
          <p:nvPr>
            <p:ph type="body" idx="1"/>
          </p:nvPr>
        </p:nvSpPr>
        <p:spPr>
          <a:xfrm>
            <a:off x="685800" y="1765300"/>
            <a:ext cx="8153400" cy="3492500"/>
          </a:xfrm>
        </p:spPr>
        <p:txBody>
          <a:bodyPr>
            <a:noAutofit/>
          </a:bodyPr>
          <a:lstStyle/>
          <a:p>
            <a:r>
              <a:rPr lang="tr-TR" altLang="tr-TR" sz="2800" dirty="0">
                <a:latin typeface="Times New Roman" panose="02020603050405020304" pitchFamily="18" charset="0"/>
                <a:cs typeface="Times New Roman" panose="02020603050405020304" pitchFamily="18" charset="0"/>
              </a:rPr>
              <a:t>Kanatlı </a:t>
            </a:r>
            <a:r>
              <a:rPr lang="tr-TR" altLang="tr-TR" sz="2800" dirty="0" err="1">
                <a:latin typeface="Times New Roman" panose="02020603050405020304" pitchFamily="18" charset="0"/>
                <a:cs typeface="Times New Roman" panose="02020603050405020304" pitchFamily="18" charset="0"/>
              </a:rPr>
              <a:t>reoviruslarını</a:t>
            </a:r>
            <a:r>
              <a:rPr lang="tr-TR" altLang="tr-TR" sz="2800" dirty="0">
                <a:latin typeface="Times New Roman" panose="02020603050405020304" pitchFamily="18" charset="0"/>
                <a:cs typeface="Times New Roman" panose="02020603050405020304" pitchFamily="18" charset="0"/>
              </a:rPr>
              <a:t> üretmek için </a:t>
            </a:r>
            <a:r>
              <a:rPr lang="tr-TR" altLang="tr-TR" sz="2800" dirty="0" err="1">
                <a:latin typeface="Times New Roman" panose="02020603050405020304" pitchFamily="18" charset="0"/>
                <a:cs typeface="Times New Roman" panose="02020603050405020304" pitchFamily="18" charset="0"/>
              </a:rPr>
              <a:t>primer</a:t>
            </a:r>
            <a:r>
              <a:rPr lang="tr-TR" altLang="tr-TR" sz="2800" dirty="0">
                <a:latin typeface="Times New Roman" panose="02020603050405020304" pitchFamily="18" charset="0"/>
                <a:cs typeface="Times New Roman" panose="02020603050405020304" pitchFamily="18" charset="0"/>
              </a:rPr>
              <a:t> tavuk embriyo doku kültürleri de kullanılmaktadır </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Kanatlı </a:t>
            </a:r>
            <a:r>
              <a:rPr lang="tr-TR" altLang="tr-TR" sz="2800" dirty="0" err="1">
                <a:latin typeface="Times New Roman" panose="02020603050405020304" pitchFamily="18" charset="0"/>
                <a:cs typeface="Times New Roman" panose="02020603050405020304" pitchFamily="18" charset="0"/>
              </a:rPr>
              <a:t>reoviruslarında</a:t>
            </a:r>
            <a:r>
              <a:rPr lang="tr-TR" altLang="tr-TR" sz="2800" dirty="0">
                <a:latin typeface="Times New Roman" panose="02020603050405020304" pitchFamily="18" charset="0"/>
                <a:cs typeface="Times New Roman" panose="02020603050405020304" pitchFamily="18" charset="0"/>
              </a:rPr>
              <a:t> en azından 11 </a:t>
            </a:r>
            <a:r>
              <a:rPr lang="tr-TR" altLang="tr-TR" sz="2800" dirty="0" err="1">
                <a:latin typeface="Times New Roman" panose="02020603050405020304" pitchFamily="18" charset="0"/>
                <a:cs typeface="Times New Roman" panose="02020603050405020304" pitchFamily="18" charset="0"/>
              </a:rPr>
              <a:t>serotipin</a:t>
            </a:r>
            <a:r>
              <a:rPr lang="tr-TR" altLang="tr-TR" sz="2800" dirty="0">
                <a:latin typeface="Times New Roman" panose="02020603050405020304" pitchFamily="18" charset="0"/>
                <a:cs typeface="Times New Roman" panose="02020603050405020304" pitchFamily="18" charset="0"/>
              </a:rPr>
              <a:t> bulunduğu anlaşılmıştır. </a:t>
            </a:r>
            <a:r>
              <a:rPr lang="tr-TR" altLang="tr-TR" sz="2800" dirty="0" err="1">
                <a:latin typeface="Times New Roman" panose="02020603050405020304" pitchFamily="18" charset="0"/>
                <a:cs typeface="Times New Roman" panose="02020603050405020304" pitchFamily="18" charset="0"/>
              </a:rPr>
              <a:t>Antijenik</a:t>
            </a:r>
            <a:r>
              <a:rPr lang="tr-TR" altLang="tr-TR" sz="2800" dirty="0">
                <a:latin typeface="Times New Roman" panose="02020603050405020304" pitchFamily="18" charset="0"/>
                <a:cs typeface="Times New Roman" panose="02020603050405020304" pitchFamily="18" charset="0"/>
              </a:rPr>
              <a:t> olarak benzer </a:t>
            </a:r>
            <a:r>
              <a:rPr lang="tr-TR" altLang="tr-TR" sz="2800" dirty="0" err="1">
                <a:latin typeface="Times New Roman" panose="02020603050405020304" pitchFamily="18" charset="0"/>
                <a:cs typeface="Times New Roman" panose="02020603050405020304" pitchFamily="18" charset="0"/>
              </a:rPr>
              <a:t>izolatların</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virulensleri</a:t>
            </a:r>
            <a:r>
              <a:rPr lang="tr-TR" altLang="tr-TR" sz="2800" dirty="0">
                <a:latin typeface="Times New Roman" panose="02020603050405020304" pitchFamily="18" charset="0"/>
                <a:cs typeface="Times New Roman" panose="02020603050405020304" pitchFamily="18" charset="0"/>
              </a:rPr>
              <a:t> arasında önemli varyasyonlar bulunmaktadır.</a:t>
            </a:r>
            <a:br>
              <a:rPr lang="tr-TR" altLang="tr-TR" sz="2800" dirty="0">
                <a:latin typeface="Times New Roman" panose="02020603050405020304" pitchFamily="18" charset="0"/>
                <a:cs typeface="Times New Roman" panose="02020603050405020304" pitchFamily="18" charset="0"/>
              </a:rPr>
            </a:br>
            <a:br>
              <a:rPr lang="tr-TR" altLang="tr-TR" sz="2800" b="1" dirty="0">
                <a:latin typeface="Times New Roman" panose="02020603050405020304" pitchFamily="18" charset="0"/>
                <a:cs typeface="Times New Roman" panose="02020603050405020304" pitchFamily="18" charset="0"/>
              </a:rPr>
            </a:br>
            <a:endParaRPr lang="tr-TR" altLang="tr-TR" sz="2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53916E4-804E-7242-96DA-7A23B42D0B8D}"/>
              </a:ext>
            </a:extLst>
          </p:cNvPr>
          <p:cNvSpPr>
            <a:spLocks noGrp="1" noChangeArrowheads="1"/>
          </p:cNvSpPr>
          <p:nvPr>
            <p:ph type="title"/>
          </p:nvPr>
        </p:nvSpPr>
        <p:spPr>
          <a:xfrm>
            <a:off x="685800" y="465137"/>
            <a:ext cx="7772400" cy="609600"/>
          </a:xfrm>
        </p:spPr>
        <p:txBody>
          <a:bodyPr>
            <a:normAutofit/>
          </a:bodyPr>
          <a:lstStyle/>
          <a:p>
            <a:r>
              <a:rPr lang="tr-TR" altLang="tr-TR" sz="3200" b="1" dirty="0">
                <a:solidFill>
                  <a:schemeClr val="tx1"/>
                </a:solidFill>
                <a:latin typeface="Times New Roman" panose="02020603050405020304" pitchFamily="18" charset="0"/>
                <a:cs typeface="Times New Roman" panose="02020603050405020304" pitchFamily="18" charset="0"/>
              </a:rPr>
              <a:t>Etiyoloji</a:t>
            </a:r>
            <a:endParaRPr lang="tr-TR" altLang="tr-TR"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068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D47EF0A-50E8-B841-902E-69988C7B0800}"/>
              </a:ext>
            </a:extLst>
          </p:cNvPr>
          <p:cNvSpPr>
            <a:spLocks noGrp="1" noChangeArrowheads="1"/>
          </p:cNvSpPr>
          <p:nvPr>
            <p:ph type="title"/>
          </p:nvPr>
        </p:nvSpPr>
        <p:spPr>
          <a:xfrm>
            <a:off x="584200" y="368300"/>
            <a:ext cx="7772400" cy="609600"/>
          </a:xfrm>
        </p:spPr>
        <p:txBody>
          <a:bodyPr>
            <a:normAutofit/>
          </a:bodyPr>
          <a:lstStyle/>
          <a:p>
            <a:r>
              <a:rPr lang="tr-TR" altLang="tr-TR" sz="3200" b="1" dirty="0">
                <a:solidFill>
                  <a:schemeClr val="tx1"/>
                </a:solidFill>
                <a:latin typeface="Times New Roman" panose="02020603050405020304" pitchFamily="18" charset="0"/>
                <a:cs typeface="Times New Roman" panose="02020603050405020304" pitchFamily="18" charset="0"/>
              </a:rPr>
              <a:t>Epidemiyoloji</a:t>
            </a:r>
            <a:endParaRPr lang="tr-TR" altLang="tr-TR" sz="3200" dirty="0">
              <a:solidFill>
                <a:schemeClr val="tx1"/>
              </a:solidFill>
              <a:latin typeface="Times New Roman" panose="02020603050405020304" pitchFamily="18" charset="0"/>
              <a:cs typeface="Times New Roman" panose="02020603050405020304" pitchFamily="18" charset="0"/>
            </a:endParaRPr>
          </a:p>
        </p:txBody>
      </p:sp>
      <p:sp>
        <p:nvSpPr>
          <p:cNvPr id="8195" name="Rectangle 3">
            <a:extLst>
              <a:ext uri="{FF2B5EF4-FFF2-40B4-BE49-F238E27FC236}">
                <a16:creationId xmlns:a16="http://schemas.microsoft.com/office/drawing/2014/main" id="{E2C078CF-F320-E84D-9A16-B5280F495939}"/>
              </a:ext>
            </a:extLst>
          </p:cNvPr>
          <p:cNvSpPr>
            <a:spLocks noGrp="1" noChangeArrowheads="1"/>
          </p:cNvSpPr>
          <p:nvPr>
            <p:ph type="body" idx="1"/>
          </p:nvPr>
        </p:nvSpPr>
        <p:spPr>
          <a:xfrm>
            <a:off x="304800" y="1346200"/>
            <a:ext cx="8547100" cy="5143500"/>
          </a:xfrm>
        </p:spPr>
        <p:txBody>
          <a:bodyPr>
            <a:noAutofit/>
          </a:bodyPr>
          <a:lstStyle/>
          <a:p>
            <a:r>
              <a:rPr lang="tr-TR" altLang="tr-TR" sz="2800" dirty="0">
                <a:latin typeface="Times New Roman" panose="02020603050405020304" pitchFamily="18" charset="0"/>
                <a:cs typeface="Times New Roman" panose="02020603050405020304" pitchFamily="18" charset="0"/>
              </a:rPr>
              <a:t>Kanatlı </a:t>
            </a:r>
            <a:r>
              <a:rPr lang="tr-TR" altLang="tr-TR" sz="2800" dirty="0" err="1">
                <a:latin typeface="Times New Roman" panose="02020603050405020304" pitchFamily="18" charset="0"/>
                <a:cs typeface="Times New Roman" panose="02020603050405020304" pitchFamily="18" charset="0"/>
              </a:rPr>
              <a:t>reovirusları</a:t>
            </a:r>
            <a:r>
              <a:rPr lang="tr-TR" altLang="tr-TR" sz="2800" dirty="0">
                <a:latin typeface="Times New Roman" panose="02020603050405020304" pitchFamily="18" charset="0"/>
                <a:cs typeface="Times New Roman" panose="02020603050405020304" pitchFamily="18" charset="0"/>
              </a:rPr>
              <a:t> </a:t>
            </a:r>
            <a:r>
              <a:rPr lang="tr-TR" altLang="tr-TR" sz="2800" b="1" dirty="0" err="1">
                <a:latin typeface="Times New Roman" panose="02020603050405020304" pitchFamily="18" charset="0"/>
                <a:cs typeface="Times New Roman" panose="02020603050405020304" pitchFamily="18" charset="0"/>
              </a:rPr>
              <a:t>vertikal</a:t>
            </a:r>
            <a:r>
              <a:rPr lang="tr-TR" altLang="tr-TR" sz="2800" dirty="0">
                <a:latin typeface="Times New Roman" panose="02020603050405020304" pitchFamily="18" charset="0"/>
                <a:cs typeface="Times New Roman" panose="02020603050405020304" pitchFamily="18" charset="0"/>
              </a:rPr>
              <a:t> olarak bulaşma özelliğine sahiptirler.</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Vertikal</a:t>
            </a:r>
            <a:r>
              <a:rPr lang="tr-TR" altLang="tr-TR" sz="2800" dirty="0">
                <a:latin typeface="Times New Roman" panose="02020603050405020304" pitchFamily="18" charset="0"/>
                <a:cs typeface="Times New Roman" panose="02020603050405020304" pitchFamily="18" charset="0"/>
              </a:rPr>
              <a:t> bulaşmanın yumurtadan çıkma oranını azalttığı ve erken civciv ölümlerini artırdığı bilinmektedir. </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Reovirus</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infeksiyonları</a:t>
            </a:r>
            <a:r>
              <a:rPr lang="tr-TR" altLang="tr-TR" sz="2800" dirty="0">
                <a:latin typeface="Times New Roman" panose="02020603050405020304" pitchFamily="18" charset="0"/>
                <a:cs typeface="Times New Roman" panose="02020603050405020304" pitchFamily="18" charset="0"/>
              </a:rPr>
              <a:t> bir hayvandan diğerine direkt ve </a:t>
            </a:r>
            <a:r>
              <a:rPr lang="tr-TR" altLang="tr-TR" sz="2800" dirty="0" err="1">
                <a:latin typeface="Times New Roman" panose="02020603050405020304" pitchFamily="18" charset="0"/>
                <a:cs typeface="Times New Roman" panose="02020603050405020304" pitchFamily="18" charset="0"/>
              </a:rPr>
              <a:t>indirekt</a:t>
            </a:r>
            <a:r>
              <a:rPr lang="tr-TR" altLang="tr-TR" sz="2800" dirty="0">
                <a:latin typeface="Times New Roman" panose="02020603050405020304" pitchFamily="18" charset="0"/>
                <a:cs typeface="Times New Roman" panose="02020603050405020304" pitchFamily="18" charset="0"/>
              </a:rPr>
              <a:t> olarak da bulaşabilmektedir. </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İnfeksiyonun</a:t>
            </a:r>
            <a:r>
              <a:rPr lang="tr-TR" altLang="tr-TR" sz="2800" dirty="0">
                <a:latin typeface="Times New Roman" panose="02020603050405020304" pitchFamily="18" charset="0"/>
                <a:cs typeface="Times New Roman" panose="02020603050405020304" pitchFamily="18" charset="0"/>
              </a:rPr>
              <a:t> yayılması başlıca dışkı, </a:t>
            </a:r>
            <a:r>
              <a:rPr lang="tr-TR" altLang="tr-TR" sz="2800" dirty="0" err="1">
                <a:latin typeface="Times New Roman" panose="02020603050405020304" pitchFamily="18" charset="0"/>
                <a:cs typeface="Times New Roman" panose="02020603050405020304" pitchFamily="18" charset="0"/>
              </a:rPr>
              <a:t>kontamine</a:t>
            </a:r>
            <a:r>
              <a:rPr lang="tr-TR" altLang="tr-TR" sz="2800" dirty="0">
                <a:latin typeface="Times New Roman" panose="02020603050405020304" pitchFamily="18" charset="0"/>
                <a:cs typeface="Times New Roman" panose="02020603050405020304" pitchFamily="18" charset="0"/>
              </a:rPr>
              <a:t> gıda ve suyun alınması ile şekillenir. </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Reovirusların</a:t>
            </a:r>
            <a:r>
              <a:rPr lang="tr-TR" altLang="tr-TR" sz="2800" dirty="0">
                <a:latin typeface="Times New Roman" panose="02020603050405020304" pitchFamily="18" charset="0"/>
                <a:cs typeface="Times New Roman" panose="02020603050405020304" pitchFamily="18" charset="0"/>
              </a:rPr>
              <a:t> ısı ve dezenfektanlara karşı dirençli olması, bunların kuluçkahane ve barınaklarda canlı kalmalarına neden olur. </a:t>
            </a:r>
          </a:p>
        </p:txBody>
      </p:sp>
    </p:spTree>
    <p:extLst>
      <p:ext uri="{BB962C8B-B14F-4D97-AF65-F5344CB8AC3E}">
        <p14:creationId xmlns:p14="http://schemas.microsoft.com/office/powerpoint/2010/main" val="3535349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E065D85-8F34-8849-B6C3-62842B5C6C99}"/>
              </a:ext>
            </a:extLst>
          </p:cNvPr>
          <p:cNvSpPr>
            <a:spLocks noGrp="1" noChangeArrowheads="1"/>
          </p:cNvSpPr>
          <p:nvPr>
            <p:ph type="title"/>
          </p:nvPr>
        </p:nvSpPr>
        <p:spPr>
          <a:xfrm>
            <a:off x="685800" y="698500"/>
            <a:ext cx="7772400" cy="457200"/>
          </a:xfrm>
        </p:spPr>
        <p:txBody>
          <a:bodyPr>
            <a:noAutofit/>
          </a:bodyPr>
          <a:lstStyle/>
          <a:p>
            <a:r>
              <a:rPr lang="tr-TR" altLang="tr-TR" sz="3200" b="1" dirty="0">
                <a:solidFill>
                  <a:schemeClr val="tx1"/>
                </a:solidFill>
                <a:latin typeface="Times New Roman" panose="02020603050405020304" pitchFamily="18" charset="0"/>
                <a:cs typeface="Times New Roman" panose="02020603050405020304" pitchFamily="18" charset="0"/>
              </a:rPr>
              <a:t>Klinik bulgular</a:t>
            </a:r>
            <a:endParaRPr lang="tr-TR" altLang="tr-TR" sz="3200" dirty="0">
              <a:solidFill>
                <a:schemeClr val="tx1"/>
              </a:solidFill>
              <a:latin typeface="Times New Roman" panose="02020603050405020304" pitchFamily="18" charset="0"/>
              <a:cs typeface="Times New Roman" panose="02020603050405020304" pitchFamily="18" charset="0"/>
            </a:endParaRPr>
          </a:p>
        </p:txBody>
      </p:sp>
      <p:sp>
        <p:nvSpPr>
          <p:cNvPr id="9219" name="Rectangle 3">
            <a:extLst>
              <a:ext uri="{FF2B5EF4-FFF2-40B4-BE49-F238E27FC236}">
                <a16:creationId xmlns:a16="http://schemas.microsoft.com/office/drawing/2014/main" id="{49DCA23F-B129-F84F-A4BC-15B4740C2B6A}"/>
              </a:ext>
            </a:extLst>
          </p:cNvPr>
          <p:cNvSpPr>
            <a:spLocks noGrp="1" noChangeArrowheads="1"/>
          </p:cNvSpPr>
          <p:nvPr>
            <p:ph type="body" idx="1"/>
          </p:nvPr>
        </p:nvSpPr>
        <p:spPr>
          <a:xfrm>
            <a:off x="685800" y="1892300"/>
            <a:ext cx="7772400" cy="3289300"/>
          </a:xfrm>
        </p:spPr>
        <p:txBody>
          <a:bodyPr>
            <a:noAutofit/>
          </a:bodyPr>
          <a:lstStyle/>
          <a:p>
            <a:r>
              <a:rPr lang="tr-TR" altLang="tr-TR" sz="2800" dirty="0" err="1">
                <a:latin typeface="Times New Roman" panose="02020603050405020304" pitchFamily="18" charset="0"/>
                <a:cs typeface="Times New Roman" panose="02020603050405020304" pitchFamily="18" charset="0"/>
              </a:rPr>
              <a:t>Reovirus</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infeksiyonları</a:t>
            </a:r>
            <a:r>
              <a:rPr lang="tr-TR" altLang="tr-TR" sz="2800" dirty="0">
                <a:latin typeface="Times New Roman" panose="02020603050405020304" pitchFamily="18" charset="0"/>
                <a:cs typeface="Times New Roman" panose="02020603050405020304" pitchFamily="18" charset="0"/>
              </a:rPr>
              <a:t> kanatlılarda başlıca 2 sendrom şeklinde seyretmektedir.</a:t>
            </a:r>
          </a:p>
          <a:p>
            <a:endParaRPr lang="tr-TR" altLang="tr-TR" sz="2800" dirty="0">
              <a:latin typeface="Times New Roman" panose="02020603050405020304" pitchFamily="18" charset="0"/>
              <a:cs typeface="Times New Roman" panose="02020603050405020304" pitchFamily="18" charset="0"/>
            </a:endParaRPr>
          </a:p>
          <a:p>
            <a:r>
              <a:rPr lang="tr-TR" altLang="tr-TR" sz="2800" b="1" dirty="0" err="1">
                <a:latin typeface="Times New Roman" panose="02020603050405020304" pitchFamily="18" charset="0"/>
                <a:cs typeface="Times New Roman" panose="02020603050405020304" pitchFamily="18" charset="0"/>
              </a:rPr>
              <a:t>Malabsorbtion</a:t>
            </a:r>
            <a:r>
              <a:rPr lang="tr-TR" altLang="tr-TR" sz="2800" b="1" dirty="0">
                <a:latin typeface="Times New Roman" panose="02020603050405020304" pitchFamily="18" charset="0"/>
                <a:cs typeface="Times New Roman" panose="02020603050405020304" pitchFamily="18" charset="0"/>
              </a:rPr>
              <a:t> sendrom</a:t>
            </a:r>
            <a:r>
              <a:rPr lang="tr-TR" altLang="tr-TR" sz="2800" dirty="0">
                <a:latin typeface="Times New Roman" panose="02020603050405020304" pitchFamily="18" charset="0"/>
                <a:cs typeface="Times New Roman" panose="02020603050405020304" pitchFamily="18" charset="0"/>
              </a:rPr>
              <a:t> </a:t>
            </a:r>
          </a:p>
          <a:p>
            <a:r>
              <a:rPr lang="tr-TR" altLang="tr-TR" sz="2800" b="1" dirty="0" err="1">
                <a:latin typeface="Times New Roman" panose="02020603050405020304" pitchFamily="18" charset="0"/>
                <a:cs typeface="Times New Roman" panose="02020603050405020304" pitchFamily="18" charset="0"/>
              </a:rPr>
              <a:t>Viral</a:t>
            </a:r>
            <a:r>
              <a:rPr lang="tr-TR" altLang="tr-TR" sz="2800" b="1" dirty="0">
                <a:latin typeface="Times New Roman" panose="02020603050405020304" pitchFamily="18" charset="0"/>
                <a:cs typeface="Times New Roman" panose="02020603050405020304" pitchFamily="18" charset="0"/>
              </a:rPr>
              <a:t> </a:t>
            </a:r>
            <a:r>
              <a:rPr lang="tr-TR" altLang="tr-TR" sz="2800" b="1" dirty="0" err="1">
                <a:latin typeface="Times New Roman" panose="02020603050405020304" pitchFamily="18" charset="0"/>
                <a:cs typeface="Times New Roman" panose="02020603050405020304" pitchFamily="18" charset="0"/>
              </a:rPr>
              <a:t>artritis-tenosynovitis</a:t>
            </a:r>
            <a:br>
              <a:rPr lang="tr-TR" altLang="tr-TR" sz="2800" dirty="0">
                <a:latin typeface="Times New Roman" panose="02020603050405020304" pitchFamily="18" charset="0"/>
                <a:cs typeface="Times New Roman" panose="02020603050405020304" pitchFamily="18" charset="0"/>
              </a:rPr>
            </a:br>
            <a:endParaRPr lang="tr-TR" alt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809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E9A795A3-D348-334F-8165-BFC9D678C0FB}"/>
              </a:ext>
            </a:extLst>
          </p:cNvPr>
          <p:cNvSpPr>
            <a:spLocks noGrp="1" noChangeArrowheads="1"/>
          </p:cNvSpPr>
          <p:nvPr>
            <p:ph type="body" idx="1"/>
          </p:nvPr>
        </p:nvSpPr>
        <p:spPr>
          <a:xfrm>
            <a:off x="596900" y="1447800"/>
            <a:ext cx="7772400" cy="3962400"/>
          </a:xfrm>
        </p:spPr>
        <p:txBody>
          <a:bodyPr>
            <a:noAutofit/>
          </a:bodyPr>
          <a:lstStyle/>
          <a:p>
            <a:r>
              <a:rPr lang="tr-TR" altLang="tr-TR" sz="2800" b="1" dirty="0" err="1">
                <a:latin typeface="Times New Roman" panose="02020603050405020304" pitchFamily="18" charset="0"/>
                <a:cs typeface="Times New Roman" panose="02020603050405020304" pitchFamily="18" charset="0"/>
              </a:rPr>
              <a:t>Malabsorbtion</a:t>
            </a:r>
            <a:r>
              <a:rPr lang="tr-TR" altLang="tr-TR" sz="2800" b="1" dirty="0">
                <a:latin typeface="Times New Roman" panose="02020603050405020304" pitchFamily="18" charset="0"/>
                <a:cs typeface="Times New Roman" panose="02020603050405020304" pitchFamily="18" charset="0"/>
              </a:rPr>
              <a:t> sendrom</a:t>
            </a:r>
            <a:endParaRPr lang="tr-TR" altLang="tr-TR" sz="2800" dirty="0">
              <a:latin typeface="Times New Roman" panose="02020603050405020304" pitchFamily="18" charset="0"/>
              <a:cs typeface="Times New Roman" panose="02020603050405020304" pitchFamily="18" charset="0"/>
            </a:endParaRPr>
          </a:p>
          <a:p>
            <a:pPr>
              <a:buFontTx/>
              <a:buNone/>
            </a:pPr>
            <a:r>
              <a:rPr lang="tr-TR" altLang="tr-TR" sz="2800" dirty="0">
                <a:latin typeface="Times New Roman" panose="02020603050405020304" pitchFamily="18" charset="0"/>
                <a:cs typeface="Times New Roman" panose="02020603050405020304" pitchFamily="18" charset="0"/>
              </a:rPr>
              <a:t>	Özellikle </a:t>
            </a:r>
            <a:r>
              <a:rPr lang="tr-TR" altLang="tr-TR" sz="2800" dirty="0" err="1">
                <a:latin typeface="Times New Roman" panose="02020603050405020304" pitchFamily="18" charset="0"/>
                <a:cs typeface="Times New Roman" panose="02020603050405020304" pitchFamily="18" charset="0"/>
              </a:rPr>
              <a:t>broylerlerde</a:t>
            </a:r>
            <a:r>
              <a:rPr lang="tr-TR" altLang="tr-TR" sz="2800" dirty="0">
                <a:latin typeface="Times New Roman" panose="02020603050405020304" pitchFamily="18" charset="0"/>
                <a:cs typeface="Times New Roman" panose="02020603050405020304" pitchFamily="18" charset="0"/>
              </a:rPr>
              <a:t> ve hindi palazlarında </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Büyümenin durması </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Canlı ağırlık kayıpları </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Tüylenmenin gecikmesi </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Ters ve kaba tüylenme </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Ayak ve gagada renk açılması</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Kemikleşmeme ve </a:t>
            </a:r>
            <a:r>
              <a:rPr lang="tr-TR" altLang="tr-TR" sz="2800" dirty="0" err="1">
                <a:latin typeface="Times New Roman" panose="02020603050405020304" pitchFamily="18" charset="0"/>
                <a:cs typeface="Times New Roman" panose="02020603050405020304" pitchFamily="18" charset="0"/>
              </a:rPr>
              <a:t>enteritis</a:t>
            </a:r>
            <a:r>
              <a:rPr lang="tr-TR" altLang="tr-TR"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58991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394BDA3-6BF7-FB4B-B7ED-C6D250201AAD}"/>
              </a:ext>
            </a:extLst>
          </p:cNvPr>
          <p:cNvSpPr>
            <a:spLocks noGrp="1" noChangeArrowheads="1"/>
          </p:cNvSpPr>
          <p:nvPr>
            <p:ph type="body" idx="1"/>
          </p:nvPr>
        </p:nvSpPr>
        <p:spPr>
          <a:xfrm>
            <a:off x="368300" y="1282700"/>
            <a:ext cx="8089900" cy="4724400"/>
          </a:xfrm>
        </p:spPr>
        <p:txBody>
          <a:bodyPr>
            <a:noAutofit/>
          </a:bodyPr>
          <a:lstStyle/>
          <a:p>
            <a:r>
              <a:rPr lang="tr-TR" altLang="tr-TR" sz="2800" b="1" dirty="0" err="1">
                <a:latin typeface="Times New Roman" panose="02020603050405020304" pitchFamily="18" charset="0"/>
                <a:cs typeface="Times New Roman" panose="02020603050405020304" pitchFamily="18" charset="0"/>
              </a:rPr>
              <a:t>Viral</a:t>
            </a:r>
            <a:r>
              <a:rPr lang="tr-TR" altLang="tr-TR" sz="2800" b="1" dirty="0">
                <a:latin typeface="Times New Roman" panose="02020603050405020304" pitchFamily="18" charset="0"/>
                <a:cs typeface="Times New Roman" panose="02020603050405020304" pitchFamily="18" charset="0"/>
              </a:rPr>
              <a:t> </a:t>
            </a:r>
            <a:r>
              <a:rPr lang="tr-TR" altLang="tr-TR" sz="2800" b="1" dirty="0" err="1">
                <a:latin typeface="Times New Roman" panose="02020603050405020304" pitchFamily="18" charset="0"/>
                <a:cs typeface="Times New Roman" panose="02020603050405020304" pitchFamily="18" charset="0"/>
              </a:rPr>
              <a:t>artritis-tenosynovitis</a:t>
            </a:r>
            <a:r>
              <a:rPr lang="tr-TR" altLang="tr-TR" sz="2800" dirty="0">
                <a:latin typeface="Times New Roman" panose="02020603050405020304" pitchFamily="18" charset="0"/>
                <a:cs typeface="Times New Roman" panose="02020603050405020304" pitchFamily="18" charset="0"/>
              </a:rPr>
              <a:t> </a:t>
            </a:r>
          </a:p>
          <a:p>
            <a:pPr>
              <a:buFontTx/>
              <a:buNone/>
            </a:pP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Broyler</a:t>
            </a:r>
            <a:r>
              <a:rPr lang="tr-TR" altLang="tr-TR" sz="2800" dirty="0">
                <a:latin typeface="Times New Roman" panose="02020603050405020304" pitchFamily="18" charset="0"/>
                <a:cs typeface="Times New Roman" panose="02020603050405020304" pitchFamily="18" charset="0"/>
              </a:rPr>
              <a:t> ve </a:t>
            </a:r>
            <a:r>
              <a:rPr lang="tr-TR" altLang="tr-TR" sz="2800" dirty="0" err="1">
                <a:latin typeface="Times New Roman" panose="02020603050405020304" pitchFamily="18" charset="0"/>
                <a:cs typeface="Times New Roman" panose="02020603050405020304" pitchFamily="18" charset="0"/>
              </a:rPr>
              <a:t>broyler</a:t>
            </a:r>
            <a:r>
              <a:rPr lang="tr-TR" altLang="tr-TR" sz="2800" dirty="0">
                <a:latin typeface="Times New Roman" panose="02020603050405020304" pitchFamily="18" charset="0"/>
                <a:cs typeface="Times New Roman" panose="02020603050405020304" pitchFamily="18" charset="0"/>
              </a:rPr>
              <a:t> damızlıklar ve genç hindilerde </a:t>
            </a:r>
            <a:br>
              <a:rPr lang="tr-TR" altLang="tr-TR" sz="2800" dirty="0">
                <a:latin typeface="Times New Roman" panose="02020603050405020304" pitchFamily="18" charset="0"/>
                <a:cs typeface="Times New Roman" panose="02020603050405020304" pitchFamily="18" charset="0"/>
              </a:rPr>
            </a:br>
            <a:r>
              <a:rPr lang="tr-TR" altLang="tr-TR" sz="2800" dirty="0" err="1">
                <a:latin typeface="Times New Roman" panose="02020603050405020304" pitchFamily="18" charset="0"/>
                <a:cs typeface="Times New Roman" panose="02020603050405020304" pitchFamily="18" charset="0"/>
              </a:rPr>
              <a:t>Artritis</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sinovial</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membran</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tendo</a:t>
            </a:r>
            <a:r>
              <a:rPr lang="tr-TR" altLang="tr-TR" sz="2800" dirty="0">
                <a:latin typeface="Times New Roman" panose="02020603050405020304" pitchFamily="18" charset="0"/>
                <a:cs typeface="Times New Roman" panose="02020603050405020304" pitchFamily="18" charset="0"/>
              </a:rPr>
              <a:t>, </a:t>
            </a:r>
            <a:r>
              <a:rPr lang="tr-TR" altLang="tr-TR" sz="2800" dirty="0" err="1">
                <a:latin typeface="Times New Roman" panose="02020603050405020304" pitchFamily="18" charset="0"/>
                <a:cs typeface="Times New Roman" panose="02020603050405020304" pitchFamily="18" charset="0"/>
              </a:rPr>
              <a:t>tendo</a:t>
            </a:r>
            <a:r>
              <a:rPr lang="tr-TR" altLang="tr-TR" sz="2800" dirty="0">
                <a:latin typeface="Times New Roman" panose="02020603050405020304" pitchFamily="18" charset="0"/>
                <a:cs typeface="Times New Roman" panose="02020603050405020304" pitchFamily="18" charset="0"/>
              </a:rPr>
              <a:t> kınları ve </a:t>
            </a:r>
            <a:r>
              <a:rPr lang="tr-TR" altLang="tr-TR" sz="2800" dirty="0" err="1">
                <a:latin typeface="Times New Roman" panose="02020603050405020304" pitchFamily="18" charset="0"/>
                <a:cs typeface="Times New Roman" panose="02020603050405020304" pitchFamily="18" charset="0"/>
              </a:rPr>
              <a:t>miyokardiyumda</a:t>
            </a:r>
            <a:r>
              <a:rPr lang="tr-TR" altLang="tr-TR" sz="2800" dirty="0">
                <a:latin typeface="Times New Roman" panose="02020603050405020304" pitchFamily="18" charset="0"/>
                <a:cs typeface="Times New Roman" panose="02020603050405020304" pitchFamily="18" charset="0"/>
              </a:rPr>
              <a:t> yangı </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Bir ya da her iki bacağın diz eklemi yukarısında şişkinlik </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Topallık</a:t>
            </a:r>
          </a:p>
        </p:txBody>
      </p:sp>
    </p:spTree>
    <p:extLst>
      <p:ext uri="{BB962C8B-B14F-4D97-AF65-F5344CB8AC3E}">
        <p14:creationId xmlns:p14="http://schemas.microsoft.com/office/powerpoint/2010/main" val="419726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04"/>
            <a:ext cx="8229600" cy="1143000"/>
          </a:xfrm>
        </p:spPr>
        <p:txBody>
          <a:bodyPr>
            <a:normAutofit/>
          </a:bodyPr>
          <a:lstStyle/>
          <a:p>
            <a:r>
              <a:rPr lang="en-US" sz="3600" b="1" dirty="0" err="1">
                <a:latin typeface="Times New Roman" panose="02020603050405020304" pitchFamily="18" charset="0"/>
                <a:cs typeface="Times New Roman" panose="02020603050405020304" pitchFamily="18" charset="0"/>
              </a:rPr>
              <a:t>Klinik</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511894"/>
            <a:ext cx="8229600" cy="1834211"/>
          </a:xfrm>
        </p:spPr>
        <p:txBody>
          <a:bodyPr>
            <a:normAutofit/>
          </a:bodyPr>
          <a:lstStyle/>
          <a:p>
            <a:pPr algn="just">
              <a:lnSpc>
                <a:spcPct val="130000"/>
              </a:lnSpc>
              <a:spcBef>
                <a:spcPct val="50000"/>
              </a:spcBef>
            </a:pPr>
            <a:r>
              <a:rPr lang="tr-TR" b="1" dirty="0">
                <a:solidFill>
                  <a:srgbClr val="000000"/>
                </a:solidFill>
                <a:latin typeface="Times New Roman" charset="0"/>
              </a:rPr>
              <a:t>Klinik seyir</a:t>
            </a:r>
          </a:p>
          <a:p>
            <a:pPr algn="just">
              <a:lnSpc>
                <a:spcPct val="130000"/>
              </a:lnSpc>
              <a:spcBef>
                <a:spcPct val="50000"/>
              </a:spcBef>
            </a:pPr>
            <a:r>
              <a:rPr lang="tr-TR" b="1" dirty="0" err="1">
                <a:solidFill>
                  <a:srgbClr val="000000"/>
                </a:solidFill>
                <a:latin typeface="Times New Roman" charset="0"/>
              </a:rPr>
              <a:t>İmmunsupresyon</a:t>
            </a:r>
            <a:r>
              <a:rPr lang="tr-TR" b="1" dirty="0">
                <a:solidFill>
                  <a:srgbClr val="000000"/>
                </a:solidFill>
                <a:latin typeface="Times New Roman" charset="0"/>
              </a:rPr>
              <a:t>   </a:t>
            </a:r>
          </a:p>
          <a:p>
            <a:pPr marL="0" indent="0">
              <a:buNone/>
            </a:pPr>
            <a:endParaRPr lang="en-US" dirty="0"/>
          </a:p>
        </p:txBody>
      </p:sp>
    </p:spTree>
    <p:extLst>
      <p:ext uri="{BB962C8B-B14F-4D97-AF65-F5344CB8AC3E}">
        <p14:creationId xmlns:p14="http://schemas.microsoft.com/office/powerpoint/2010/main" val="2417599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9B90F90-B529-7646-8685-00D7A08EBB3C}"/>
              </a:ext>
            </a:extLst>
          </p:cNvPr>
          <p:cNvSpPr>
            <a:spLocks noGrp="1" noChangeArrowheads="1"/>
          </p:cNvSpPr>
          <p:nvPr>
            <p:ph type="title"/>
          </p:nvPr>
        </p:nvSpPr>
        <p:spPr>
          <a:xfrm>
            <a:off x="533400" y="1295400"/>
            <a:ext cx="7772400" cy="609600"/>
          </a:xfrm>
        </p:spPr>
        <p:txBody>
          <a:bodyPr>
            <a:normAutofit/>
          </a:bodyPr>
          <a:lstStyle/>
          <a:p>
            <a:r>
              <a:rPr lang="tr-TR" altLang="tr-TR" sz="3200" b="1" dirty="0">
                <a:solidFill>
                  <a:schemeClr val="tx1"/>
                </a:solidFill>
                <a:latin typeface="Times New Roman" panose="02020603050405020304" pitchFamily="18" charset="0"/>
                <a:cs typeface="Times New Roman" panose="02020603050405020304" pitchFamily="18" charset="0"/>
              </a:rPr>
              <a:t>Teşhis</a:t>
            </a:r>
          </a:p>
        </p:txBody>
      </p:sp>
      <p:sp>
        <p:nvSpPr>
          <p:cNvPr id="12291" name="Rectangle 3">
            <a:extLst>
              <a:ext uri="{FF2B5EF4-FFF2-40B4-BE49-F238E27FC236}">
                <a16:creationId xmlns:a16="http://schemas.microsoft.com/office/drawing/2014/main" id="{92CB592E-7A25-7649-AD7E-9E3DB9CBBC33}"/>
              </a:ext>
            </a:extLst>
          </p:cNvPr>
          <p:cNvSpPr>
            <a:spLocks noGrp="1" noChangeArrowheads="1"/>
          </p:cNvSpPr>
          <p:nvPr>
            <p:ph type="body" idx="1"/>
          </p:nvPr>
        </p:nvSpPr>
        <p:spPr>
          <a:xfrm>
            <a:off x="1066800" y="2514600"/>
            <a:ext cx="7162800" cy="2540000"/>
          </a:xfrm>
        </p:spPr>
        <p:txBody>
          <a:bodyPr>
            <a:normAutofit/>
          </a:bodyPr>
          <a:lstStyle/>
          <a:p>
            <a:pPr>
              <a:buFontTx/>
              <a:buNone/>
            </a:pPr>
            <a:r>
              <a:rPr lang="tr-TR" altLang="tr-TR" sz="2800" b="1" dirty="0">
                <a:latin typeface="Times New Roman" panose="02020603050405020304" pitchFamily="18" charset="0"/>
                <a:cs typeface="Times New Roman" panose="02020603050405020304" pitchFamily="18" charset="0"/>
              </a:rPr>
              <a:t>	1- Klinik ve </a:t>
            </a:r>
            <a:r>
              <a:rPr lang="tr-TR" altLang="tr-TR" sz="2800" b="1" dirty="0" err="1">
                <a:latin typeface="Times New Roman" panose="02020603050405020304" pitchFamily="18" charset="0"/>
                <a:cs typeface="Times New Roman" panose="02020603050405020304" pitchFamily="18" charset="0"/>
              </a:rPr>
              <a:t>nekropsi</a:t>
            </a:r>
            <a:r>
              <a:rPr lang="tr-TR" altLang="tr-TR" sz="2800" b="1" dirty="0">
                <a:latin typeface="Times New Roman" panose="02020603050405020304" pitchFamily="18" charset="0"/>
                <a:cs typeface="Times New Roman" panose="02020603050405020304" pitchFamily="18" charset="0"/>
              </a:rPr>
              <a:t> bulguları</a:t>
            </a:r>
            <a:br>
              <a:rPr lang="tr-TR" altLang="tr-TR" sz="2800" b="1" dirty="0">
                <a:latin typeface="Times New Roman" panose="02020603050405020304" pitchFamily="18" charset="0"/>
                <a:cs typeface="Times New Roman" panose="02020603050405020304" pitchFamily="18" charset="0"/>
              </a:rPr>
            </a:br>
            <a:r>
              <a:rPr lang="tr-TR" altLang="tr-TR" sz="2800" b="1" dirty="0">
                <a:latin typeface="Times New Roman" panose="02020603050405020304" pitchFamily="18" charset="0"/>
                <a:cs typeface="Times New Roman" panose="02020603050405020304" pitchFamily="18" charset="0"/>
              </a:rPr>
              <a:t>2- Laboratuvar muayeneleri</a:t>
            </a:r>
            <a:r>
              <a:rPr lang="tr-TR" altLang="tr-TR" sz="2800" dirty="0">
                <a:latin typeface="Times New Roman" panose="02020603050405020304" pitchFamily="18" charset="0"/>
                <a:cs typeface="Times New Roman" panose="02020603050405020304" pitchFamily="18" charset="0"/>
              </a:rPr>
              <a:t> </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	a) </a:t>
            </a:r>
            <a:r>
              <a:rPr lang="tr-TR" altLang="tr-TR" sz="2800" dirty="0" err="1">
                <a:latin typeface="Times New Roman" panose="02020603050405020304" pitchFamily="18" charset="0"/>
                <a:cs typeface="Times New Roman" panose="02020603050405020304" pitchFamily="18" charset="0"/>
              </a:rPr>
              <a:t>Virus</a:t>
            </a:r>
            <a:r>
              <a:rPr lang="tr-TR" altLang="tr-TR" sz="2800" dirty="0">
                <a:latin typeface="Times New Roman" panose="02020603050405020304" pitchFamily="18" charset="0"/>
                <a:cs typeface="Times New Roman" panose="02020603050405020304" pitchFamily="18" charset="0"/>
              </a:rPr>
              <a:t> izolasyonu</a:t>
            </a:r>
          </a:p>
          <a:p>
            <a:pPr>
              <a:buFontTx/>
              <a:buNone/>
            </a:pPr>
            <a:r>
              <a:rPr lang="tr-TR" altLang="tr-TR" sz="2800" dirty="0">
                <a:latin typeface="Times New Roman" panose="02020603050405020304" pitchFamily="18" charset="0"/>
                <a:cs typeface="Times New Roman" panose="02020603050405020304" pitchFamily="18" charset="0"/>
              </a:rPr>
              <a:t>		b) Moleküler analiz</a:t>
            </a:r>
            <a:br>
              <a:rPr lang="tr-TR" altLang="tr-TR" sz="2800" dirty="0">
                <a:latin typeface="Times New Roman" panose="02020603050405020304" pitchFamily="18" charset="0"/>
                <a:cs typeface="Times New Roman" panose="02020603050405020304" pitchFamily="18" charset="0"/>
              </a:rPr>
            </a:br>
            <a:r>
              <a:rPr lang="tr-TR" altLang="tr-TR" sz="2800" dirty="0">
                <a:latin typeface="Times New Roman" panose="02020603050405020304" pitchFamily="18" charset="0"/>
                <a:cs typeface="Times New Roman" panose="02020603050405020304" pitchFamily="18" charset="0"/>
              </a:rPr>
              <a:t>	c) </a:t>
            </a:r>
            <a:r>
              <a:rPr lang="tr-TR" altLang="tr-TR" sz="2800" dirty="0" err="1">
                <a:latin typeface="Times New Roman" panose="02020603050405020304" pitchFamily="18" charset="0"/>
                <a:cs typeface="Times New Roman" panose="02020603050405020304" pitchFamily="18" charset="0"/>
              </a:rPr>
              <a:t>Serolojik</a:t>
            </a:r>
            <a:r>
              <a:rPr lang="tr-TR" altLang="tr-TR" sz="2800" dirty="0">
                <a:latin typeface="Times New Roman" panose="02020603050405020304" pitchFamily="18" charset="0"/>
                <a:cs typeface="Times New Roman" panose="02020603050405020304" pitchFamily="18" charset="0"/>
              </a:rPr>
              <a:t> testler</a:t>
            </a:r>
            <a:endParaRPr lang="tr-TR" alt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641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D113E607-F23C-EB46-8A4E-4EA0F76AA39D}"/>
              </a:ext>
            </a:extLst>
          </p:cNvPr>
          <p:cNvSpPr>
            <a:spLocks noGrp="1" noChangeArrowheads="1"/>
          </p:cNvSpPr>
          <p:nvPr>
            <p:ph type="body" idx="1"/>
          </p:nvPr>
        </p:nvSpPr>
        <p:spPr>
          <a:xfrm>
            <a:off x="1600200" y="2362200"/>
            <a:ext cx="6096000" cy="2184400"/>
          </a:xfrm>
        </p:spPr>
        <p:txBody>
          <a:bodyPr>
            <a:normAutofit/>
          </a:bodyPr>
          <a:lstStyle/>
          <a:p>
            <a:r>
              <a:rPr lang="tr-TR" altLang="tr-TR" sz="2800" dirty="0">
                <a:latin typeface="Times New Roman" panose="02020603050405020304" pitchFamily="18" charset="0"/>
                <a:cs typeface="Times New Roman" panose="02020603050405020304" pitchFamily="18" charset="0"/>
              </a:rPr>
              <a:t>Aşılar</a:t>
            </a:r>
          </a:p>
          <a:p>
            <a:pPr lvl="1"/>
            <a:r>
              <a:rPr lang="tr-TR" altLang="tr-TR" dirty="0">
                <a:latin typeface="Times New Roman" panose="02020603050405020304" pitchFamily="18" charset="0"/>
                <a:cs typeface="Times New Roman" panose="02020603050405020304" pitchFamily="18" charset="0"/>
              </a:rPr>
              <a:t>Canlı</a:t>
            </a:r>
          </a:p>
          <a:p>
            <a:pPr lvl="1"/>
            <a:r>
              <a:rPr lang="tr-TR" altLang="tr-TR" dirty="0" err="1">
                <a:latin typeface="Times New Roman" panose="02020603050405020304" pitchFamily="18" charset="0"/>
                <a:cs typeface="Times New Roman" panose="02020603050405020304" pitchFamily="18" charset="0"/>
              </a:rPr>
              <a:t>İnaktif</a:t>
            </a:r>
            <a:endParaRPr lang="tr-TR" altLang="tr-TR" dirty="0">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7916EBC0-652B-C042-8617-353033C1708A}"/>
              </a:ext>
            </a:extLst>
          </p:cNvPr>
          <p:cNvSpPr txBox="1"/>
          <p:nvPr/>
        </p:nvSpPr>
        <p:spPr>
          <a:xfrm>
            <a:off x="2095500" y="1174234"/>
            <a:ext cx="4572000" cy="584775"/>
          </a:xfrm>
          <a:prstGeom prst="rect">
            <a:avLst/>
          </a:prstGeom>
          <a:noFill/>
        </p:spPr>
        <p:txBody>
          <a:bodyPr wrap="square">
            <a:spAutoFit/>
          </a:bodyPr>
          <a:lstStyle/>
          <a:p>
            <a:r>
              <a:rPr lang="tr-TR" altLang="tr-TR" sz="3200" b="1" dirty="0">
                <a:latin typeface="Times New Roman" panose="02020603050405020304" pitchFamily="18" charset="0"/>
                <a:cs typeface="Times New Roman" panose="02020603050405020304" pitchFamily="18" charset="0"/>
              </a:rPr>
              <a:t>Koruma</a:t>
            </a:r>
            <a:endParaRPr lang="tr-TR" sz="3200" dirty="0"/>
          </a:p>
        </p:txBody>
      </p:sp>
    </p:spTree>
    <p:extLst>
      <p:ext uri="{BB962C8B-B14F-4D97-AF65-F5344CB8AC3E}">
        <p14:creationId xmlns:p14="http://schemas.microsoft.com/office/powerpoint/2010/main" val="219842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ctrTitle"/>
          </p:nvPr>
        </p:nvSpPr>
        <p:spPr>
          <a:xfrm>
            <a:off x="533400" y="381000"/>
            <a:ext cx="7772400" cy="1143000"/>
          </a:xfrm>
        </p:spPr>
        <p:txBody>
          <a:bodyPr/>
          <a:lstStyle/>
          <a:p>
            <a:r>
              <a:rPr lang="tr-TR"/>
              <a:t> </a:t>
            </a:r>
          </a:p>
        </p:txBody>
      </p:sp>
      <p:sp>
        <p:nvSpPr>
          <p:cNvPr id="385027" name="Rectangle 3"/>
          <p:cNvSpPr>
            <a:spLocks noGrp="1" noChangeArrowheads="1"/>
          </p:cNvSpPr>
          <p:nvPr>
            <p:ph type="subTitle" idx="1"/>
          </p:nvPr>
        </p:nvSpPr>
        <p:spPr>
          <a:xfrm>
            <a:off x="609600" y="2895600"/>
            <a:ext cx="7924800" cy="1397000"/>
          </a:xfrm>
        </p:spPr>
        <p:txBody>
          <a:bodyPr/>
          <a:lstStyle/>
          <a:p>
            <a:pPr algn="just">
              <a:spcBef>
                <a:spcPct val="50000"/>
              </a:spcBef>
            </a:pPr>
            <a:r>
              <a:rPr lang="tr-TR" sz="2800" dirty="0">
                <a:solidFill>
                  <a:srgbClr val="000000"/>
                </a:solidFill>
                <a:latin typeface="Times New Roman" charset="0"/>
              </a:rPr>
              <a:t>Tavuklarda </a:t>
            </a:r>
            <a:r>
              <a:rPr lang="tr-TR" sz="2800" dirty="0" err="1">
                <a:solidFill>
                  <a:srgbClr val="000000"/>
                </a:solidFill>
                <a:latin typeface="Times New Roman" charset="0"/>
              </a:rPr>
              <a:t>immun</a:t>
            </a:r>
            <a:r>
              <a:rPr lang="tr-TR" sz="2800" dirty="0">
                <a:solidFill>
                  <a:srgbClr val="000000"/>
                </a:solidFill>
                <a:latin typeface="Times New Roman" charset="0"/>
              </a:rPr>
              <a:t> sistemin önemi ve </a:t>
            </a:r>
            <a:r>
              <a:rPr lang="tr-TR" sz="2800" dirty="0" err="1">
                <a:solidFill>
                  <a:srgbClr val="000000"/>
                </a:solidFill>
                <a:latin typeface="Times New Roman" charset="0"/>
              </a:rPr>
              <a:t>immunsupresyonun</a:t>
            </a:r>
            <a:r>
              <a:rPr lang="tr-TR" sz="2800" dirty="0">
                <a:solidFill>
                  <a:srgbClr val="000000"/>
                </a:solidFill>
                <a:latin typeface="Times New Roman" charset="0"/>
              </a:rPr>
              <a:t> etkileri nedir ?</a:t>
            </a:r>
          </a:p>
        </p:txBody>
      </p:sp>
      <p:sp>
        <p:nvSpPr>
          <p:cNvPr id="385028" name="Rectangle 4"/>
          <p:cNvSpPr>
            <a:spLocks noChangeArrowheads="1"/>
          </p:cNvSpPr>
          <p:nvPr/>
        </p:nvSpPr>
        <p:spPr bwMode="auto">
          <a:xfrm>
            <a:off x="609600" y="990600"/>
            <a:ext cx="77724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tr-TR" sz="3600" b="1" dirty="0" err="1">
                <a:solidFill>
                  <a:srgbClr val="000000"/>
                </a:solidFill>
                <a:latin typeface="Times New Roman" charset="0"/>
              </a:rPr>
              <a:t>İmmun</a:t>
            </a:r>
            <a:r>
              <a:rPr lang="tr-TR" sz="3600" b="1" dirty="0">
                <a:solidFill>
                  <a:srgbClr val="000000"/>
                </a:solidFill>
                <a:latin typeface="Times New Roman" charset="0"/>
              </a:rPr>
              <a:t> sistem ve </a:t>
            </a:r>
            <a:r>
              <a:rPr lang="tr-TR" sz="3600" b="1" dirty="0" err="1">
                <a:solidFill>
                  <a:srgbClr val="000000"/>
                </a:solidFill>
                <a:latin typeface="Times New Roman" charset="0"/>
              </a:rPr>
              <a:t>immunsupresyon</a:t>
            </a:r>
            <a:endParaRPr lang="tr-TR" sz="3600" b="1" dirty="0">
              <a:solidFill>
                <a:srgbClr val="000000"/>
              </a:solidFill>
              <a:effectLst>
                <a:outerShdw blurRad="38100" dist="38100" dir="2700000" algn="tl">
                  <a:srgbClr val="000000"/>
                </a:outerShdw>
              </a:effectLst>
              <a:latin typeface="Times New Roman"/>
            </a:endParaRPr>
          </a:p>
        </p:txBody>
      </p:sp>
      <p:sp>
        <p:nvSpPr>
          <p:cNvPr id="385029" name="Line 5"/>
          <p:cNvSpPr>
            <a:spLocks noChangeShapeType="1"/>
          </p:cNvSpPr>
          <p:nvPr/>
        </p:nvSpPr>
        <p:spPr bwMode="auto">
          <a:xfrm>
            <a:off x="533400" y="1828800"/>
            <a:ext cx="8153400"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Times New Roman"/>
            </a:endParaRPr>
          </a:p>
        </p:txBody>
      </p:sp>
    </p:spTree>
    <p:extLst>
      <p:ext uri="{BB962C8B-B14F-4D97-AF65-F5344CB8AC3E}">
        <p14:creationId xmlns:p14="http://schemas.microsoft.com/office/powerpoint/2010/main" val="425540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Rectangle 3"/>
          <p:cNvSpPr>
            <a:spLocks noGrp="1" noChangeArrowheads="1"/>
          </p:cNvSpPr>
          <p:nvPr>
            <p:ph type="body" idx="1"/>
          </p:nvPr>
        </p:nvSpPr>
        <p:spPr>
          <a:xfrm>
            <a:off x="457200" y="1196975"/>
            <a:ext cx="8507413" cy="5329238"/>
          </a:xfrm>
        </p:spPr>
        <p:txBody>
          <a:bodyPr/>
          <a:lstStyle/>
          <a:p>
            <a:pPr>
              <a:lnSpc>
                <a:spcPct val="90000"/>
              </a:lnSpc>
            </a:pPr>
            <a:r>
              <a:rPr lang="tr-TR" sz="2800" dirty="0">
                <a:latin typeface="Times New Roman" charset="0"/>
              </a:rPr>
              <a:t>Hedef organ bursa </a:t>
            </a:r>
            <a:r>
              <a:rPr lang="tr-TR" sz="2800" dirty="0" err="1">
                <a:latin typeface="Times New Roman" charset="0"/>
              </a:rPr>
              <a:t>Fabricius</a:t>
            </a:r>
            <a:endParaRPr lang="tr-TR" sz="2800" dirty="0">
              <a:latin typeface="Times New Roman" charset="0"/>
            </a:endParaRPr>
          </a:p>
          <a:p>
            <a:pPr lvl="1">
              <a:lnSpc>
                <a:spcPct val="90000"/>
              </a:lnSpc>
            </a:pPr>
            <a:r>
              <a:rPr lang="tr-TR" dirty="0">
                <a:latin typeface="Times New Roman" charset="0"/>
              </a:rPr>
              <a:t>3. gün ödem ve </a:t>
            </a:r>
            <a:r>
              <a:rPr lang="tr-TR" dirty="0" err="1">
                <a:latin typeface="Times New Roman" charset="0"/>
              </a:rPr>
              <a:t>hiperemi</a:t>
            </a:r>
            <a:r>
              <a:rPr lang="tr-TR" dirty="0">
                <a:latin typeface="Times New Roman" charset="0"/>
              </a:rPr>
              <a:t> nedeniyle büyüme, </a:t>
            </a:r>
            <a:r>
              <a:rPr lang="tr-TR" dirty="0" err="1">
                <a:latin typeface="Times New Roman" charset="0"/>
              </a:rPr>
              <a:t>jelatinöz</a:t>
            </a:r>
            <a:r>
              <a:rPr lang="tr-TR" dirty="0">
                <a:latin typeface="Times New Roman" charset="0"/>
              </a:rPr>
              <a:t> </a:t>
            </a:r>
            <a:r>
              <a:rPr lang="tr-TR" dirty="0" err="1">
                <a:latin typeface="Times New Roman" charset="0"/>
              </a:rPr>
              <a:t>transudat</a:t>
            </a:r>
            <a:r>
              <a:rPr lang="tr-TR" dirty="0">
                <a:latin typeface="Times New Roman" charset="0"/>
              </a:rPr>
              <a:t>, renk beyazdan kreme dönüşür, kanama görülebilir</a:t>
            </a:r>
          </a:p>
          <a:p>
            <a:pPr lvl="1">
              <a:lnSpc>
                <a:spcPct val="90000"/>
              </a:lnSpc>
            </a:pPr>
            <a:r>
              <a:rPr lang="tr-TR" dirty="0">
                <a:latin typeface="Times New Roman" charset="0"/>
              </a:rPr>
              <a:t>4. günde 2 kat büyüme</a:t>
            </a:r>
          </a:p>
          <a:p>
            <a:pPr lvl="1">
              <a:lnSpc>
                <a:spcPct val="90000"/>
              </a:lnSpc>
            </a:pPr>
            <a:r>
              <a:rPr lang="tr-TR" dirty="0">
                <a:latin typeface="Times New Roman" charset="0"/>
              </a:rPr>
              <a:t>5. günde normal düzeyde</a:t>
            </a:r>
          </a:p>
          <a:p>
            <a:pPr lvl="1">
              <a:lnSpc>
                <a:spcPct val="90000"/>
              </a:lnSpc>
            </a:pPr>
            <a:r>
              <a:rPr lang="tr-TR" dirty="0">
                <a:latin typeface="Times New Roman" charset="0"/>
              </a:rPr>
              <a:t>8. günde 1/3 düzeyinde</a:t>
            </a:r>
          </a:p>
          <a:p>
            <a:pPr>
              <a:lnSpc>
                <a:spcPct val="90000"/>
              </a:lnSpc>
            </a:pPr>
            <a:r>
              <a:rPr lang="tr-TR" sz="2800" dirty="0">
                <a:latin typeface="Times New Roman" charset="0"/>
              </a:rPr>
              <a:t>Dalakta büyüme, ön mide ve taşlıkta kanama dikkati çeker</a:t>
            </a:r>
          </a:p>
          <a:p>
            <a:pPr>
              <a:lnSpc>
                <a:spcPct val="90000"/>
              </a:lnSpc>
            </a:pPr>
            <a:r>
              <a:rPr lang="tr-TR" sz="2800" dirty="0" err="1">
                <a:latin typeface="Times New Roman" charset="0"/>
              </a:rPr>
              <a:t>vvIBDV</a:t>
            </a:r>
            <a:r>
              <a:rPr lang="tr-TR" sz="2800" dirty="0">
                <a:latin typeface="Times New Roman" charset="0"/>
              </a:rPr>
              <a:t> </a:t>
            </a:r>
            <a:r>
              <a:rPr lang="tr-TR" sz="2800" dirty="0" err="1">
                <a:latin typeface="Times New Roman" charset="0"/>
              </a:rPr>
              <a:t>infeksiyonunda</a:t>
            </a:r>
            <a:r>
              <a:rPr lang="tr-TR" sz="2800" dirty="0">
                <a:latin typeface="Times New Roman" charset="0"/>
              </a:rPr>
              <a:t> </a:t>
            </a:r>
            <a:r>
              <a:rPr lang="tr-TR" sz="2800" dirty="0" err="1">
                <a:latin typeface="Times New Roman" charset="0"/>
              </a:rPr>
              <a:t>timus</a:t>
            </a:r>
            <a:r>
              <a:rPr lang="tr-TR" sz="2800" dirty="0">
                <a:latin typeface="Times New Roman" charset="0"/>
              </a:rPr>
              <a:t>, </a:t>
            </a:r>
            <a:r>
              <a:rPr lang="tr-TR" sz="2800" dirty="0" err="1">
                <a:latin typeface="Times New Roman" charset="0"/>
              </a:rPr>
              <a:t>sekal</a:t>
            </a:r>
            <a:r>
              <a:rPr lang="tr-TR" sz="2800" dirty="0">
                <a:latin typeface="Times New Roman" charset="0"/>
              </a:rPr>
              <a:t> </a:t>
            </a:r>
            <a:r>
              <a:rPr lang="tr-TR" sz="2800" dirty="0" err="1">
                <a:latin typeface="Times New Roman" charset="0"/>
              </a:rPr>
              <a:t>tonsiller</a:t>
            </a:r>
            <a:r>
              <a:rPr lang="tr-TR" sz="2800" dirty="0">
                <a:latin typeface="Times New Roman" charset="0"/>
              </a:rPr>
              <a:t>, dalak ve kemik iliği olumsuz etkilenir. </a:t>
            </a:r>
          </a:p>
        </p:txBody>
      </p:sp>
      <p:sp>
        <p:nvSpPr>
          <p:cNvPr id="465924" name="Rectangle 4"/>
          <p:cNvSpPr>
            <a:spLocks noGrp="1" noChangeArrowheads="1"/>
          </p:cNvSpPr>
          <p:nvPr>
            <p:ph type="title"/>
          </p:nvPr>
        </p:nvSpPr>
        <p:spPr>
          <a:xfrm>
            <a:off x="250825" y="260350"/>
            <a:ext cx="8229600" cy="635000"/>
          </a:xfrm>
          <a:noFill/>
          <a:ln/>
        </p:spPr>
        <p:txBody>
          <a:bodyPr>
            <a:normAutofit fontScale="90000"/>
          </a:bodyPr>
          <a:lstStyle/>
          <a:p>
            <a:pPr algn="l"/>
            <a:r>
              <a:rPr lang="tr-TR" sz="3600" b="1" dirty="0" err="1">
                <a:solidFill>
                  <a:srgbClr val="000000"/>
                </a:solidFill>
                <a:latin typeface="Times New Roman" charset="0"/>
              </a:rPr>
              <a:t>İmmun</a:t>
            </a:r>
            <a:r>
              <a:rPr lang="tr-TR" sz="3600" b="1" dirty="0">
                <a:solidFill>
                  <a:srgbClr val="000000"/>
                </a:solidFill>
                <a:latin typeface="Times New Roman" charset="0"/>
              </a:rPr>
              <a:t> sistem ve </a:t>
            </a:r>
            <a:r>
              <a:rPr lang="tr-TR" sz="3600" b="1" dirty="0" err="1">
                <a:solidFill>
                  <a:srgbClr val="000000"/>
                </a:solidFill>
                <a:latin typeface="Times New Roman" charset="0"/>
              </a:rPr>
              <a:t>immunsupresyon</a:t>
            </a:r>
            <a:endParaRPr lang="tr-TR" sz="3600" b="1" dirty="0">
              <a:solidFill>
                <a:srgbClr val="000000"/>
              </a:solidFill>
              <a:latin typeface="Times New Roman" charset="0"/>
            </a:endParaRPr>
          </a:p>
        </p:txBody>
      </p:sp>
      <p:sp>
        <p:nvSpPr>
          <p:cNvPr id="465925" name="Line 5"/>
          <p:cNvSpPr>
            <a:spLocks noChangeShapeType="1"/>
          </p:cNvSpPr>
          <p:nvPr/>
        </p:nvSpPr>
        <p:spPr bwMode="auto">
          <a:xfrm>
            <a:off x="379413" y="1052513"/>
            <a:ext cx="8153400"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Times New Roman"/>
            </a:endParaRPr>
          </a:p>
        </p:txBody>
      </p:sp>
    </p:spTree>
    <p:extLst>
      <p:ext uri="{BB962C8B-B14F-4D97-AF65-F5344CB8AC3E}">
        <p14:creationId xmlns:p14="http://schemas.microsoft.com/office/powerpoint/2010/main" val="134705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rrowheads="1"/>
          </p:cNvSpPr>
          <p:nvPr>
            <p:ph type="title"/>
          </p:nvPr>
        </p:nvSpPr>
        <p:spPr>
          <a:xfrm>
            <a:off x="685800" y="228600"/>
            <a:ext cx="7772400" cy="381000"/>
          </a:xfrm>
        </p:spPr>
        <p:txBody>
          <a:bodyPr>
            <a:noAutofit/>
          </a:bodyPr>
          <a:lstStyle/>
          <a:p>
            <a:r>
              <a:rPr lang="tr-TR" sz="3200" b="1" dirty="0">
                <a:solidFill>
                  <a:srgbClr val="000000"/>
                </a:solidFill>
                <a:latin typeface="Times New Roman" charset="0"/>
              </a:rPr>
              <a:t>Tavuklarda </a:t>
            </a:r>
            <a:r>
              <a:rPr lang="tr-TR" sz="3200" b="1" dirty="0" err="1">
                <a:solidFill>
                  <a:srgbClr val="000000"/>
                </a:solidFill>
                <a:latin typeface="Times New Roman" charset="0"/>
              </a:rPr>
              <a:t>immun</a:t>
            </a:r>
            <a:r>
              <a:rPr lang="tr-TR" sz="3200" b="1" dirty="0">
                <a:solidFill>
                  <a:srgbClr val="000000"/>
                </a:solidFill>
                <a:latin typeface="Times New Roman" charset="0"/>
              </a:rPr>
              <a:t> sistem</a:t>
            </a:r>
          </a:p>
        </p:txBody>
      </p:sp>
      <p:graphicFrame>
        <p:nvGraphicFramePr>
          <p:cNvPr id="386051" name="Object 3"/>
          <p:cNvGraphicFramePr>
            <a:graphicFrameLocks noChangeAspect="1"/>
          </p:cNvGraphicFramePr>
          <p:nvPr/>
        </p:nvGraphicFramePr>
        <p:xfrm>
          <a:off x="-1" y="914399"/>
          <a:ext cx="9144001" cy="5787987"/>
        </p:xfrm>
        <a:graphic>
          <a:graphicData uri="http://schemas.openxmlformats.org/presentationml/2006/ole">
            <mc:AlternateContent xmlns:mc="http://schemas.openxmlformats.org/markup-compatibility/2006">
              <mc:Choice xmlns:v="urn:schemas-microsoft-com:vml" Requires="v">
                <p:oleObj spid="_x0000_s12297" name="Bit Eşlem Resmi" r:id="rId3" imgW="7542857" imgH="4963218" progId="Paint.Picture">
                  <p:embed/>
                </p:oleObj>
              </mc:Choice>
              <mc:Fallback>
                <p:oleObj name="Bit Eşlem Resmi" r:id="rId3" imgW="7542857" imgH="4963218" progId="Paint.Picture">
                  <p:embed/>
                  <p:pic>
                    <p:nvPicPr>
                      <p:cNvPr id="3860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14399"/>
                        <a:ext cx="9144001" cy="57879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9436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body" idx="1"/>
          </p:nvPr>
        </p:nvSpPr>
        <p:spPr>
          <a:xfrm>
            <a:off x="314334" y="2322933"/>
            <a:ext cx="8399027" cy="3520954"/>
          </a:xfrm>
        </p:spPr>
        <p:txBody>
          <a:bodyPr>
            <a:noAutofit/>
          </a:bodyPr>
          <a:lstStyle/>
          <a:p>
            <a:pPr>
              <a:lnSpc>
                <a:spcPct val="80000"/>
              </a:lnSpc>
              <a:buFont typeface="Wingdings" charset="0"/>
              <a:buNone/>
            </a:pPr>
            <a:endParaRPr lang="tr-TR" sz="2800" b="1" dirty="0">
              <a:solidFill>
                <a:srgbClr val="000000"/>
              </a:solidFill>
              <a:latin typeface="Times New Roman" charset="0"/>
            </a:endParaRPr>
          </a:p>
          <a:p>
            <a:pPr lvl="1">
              <a:lnSpc>
                <a:spcPct val="80000"/>
              </a:lnSpc>
            </a:pPr>
            <a:r>
              <a:rPr lang="tr-TR" dirty="0">
                <a:solidFill>
                  <a:srgbClr val="000000"/>
                </a:solidFill>
                <a:latin typeface="Times New Roman" charset="0"/>
              </a:rPr>
              <a:t>Akan ve ark (2003), </a:t>
            </a:r>
            <a:r>
              <a:rPr lang="tr-TR" dirty="0" err="1">
                <a:solidFill>
                  <a:srgbClr val="000000"/>
                </a:solidFill>
                <a:latin typeface="Times New Roman" charset="0"/>
              </a:rPr>
              <a:t>broiler</a:t>
            </a:r>
            <a:r>
              <a:rPr lang="tr-TR" dirty="0">
                <a:solidFill>
                  <a:srgbClr val="000000"/>
                </a:solidFill>
                <a:latin typeface="Times New Roman" charset="0"/>
              </a:rPr>
              <a:t> kümeslerde IFAT ile %85.13 düzeyinde IBDV pozitifliği</a:t>
            </a:r>
          </a:p>
          <a:p>
            <a:pPr>
              <a:lnSpc>
                <a:spcPct val="80000"/>
              </a:lnSpc>
              <a:buFont typeface="Wingdings" charset="0"/>
              <a:buNone/>
            </a:pPr>
            <a:r>
              <a:rPr lang="tr-TR" sz="2800" dirty="0">
                <a:solidFill>
                  <a:srgbClr val="000000"/>
                </a:solidFill>
                <a:latin typeface="Times New Roman" charset="0"/>
              </a:rPr>
              <a:t> </a:t>
            </a:r>
          </a:p>
          <a:p>
            <a:pPr lvl="1">
              <a:lnSpc>
                <a:spcPct val="80000"/>
              </a:lnSpc>
            </a:pPr>
            <a:r>
              <a:rPr lang="tr-TR" dirty="0" err="1">
                <a:solidFill>
                  <a:srgbClr val="000000"/>
                </a:solidFill>
                <a:latin typeface="Times New Roman" charset="0"/>
              </a:rPr>
              <a:t>Sareyyüpoğlu</a:t>
            </a:r>
            <a:r>
              <a:rPr lang="tr-TR" dirty="0">
                <a:solidFill>
                  <a:srgbClr val="000000"/>
                </a:solidFill>
                <a:latin typeface="Times New Roman" charset="0"/>
              </a:rPr>
              <a:t> ve Akan (2006); Türkiye</a:t>
            </a:r>
            <a:r>
              <a:rPr lang="tr-TR" dirty="0">
                <a:solidFill>
                  <a:srgbClr val="000000"/>
                </a:solidFill>
              </a:rPr>
              <a:t>’</a:t>
            </a:r>
            <a:r>
              <a:rPr lang="tr-TR" dirty="0">
                <a:solidFill>
                  <a:srgbClr val="000000"/>
                </a:solidFill>
                <a:latin typeface="Times New Roman" charset="0"/>
              </a:rPr>
              <a:t>de farklı bölgelerinde IBDV RT-PCR/RFLP ile 7 farklı grupta</a:t>
            </a:r>
          </a:p>
        </p:txBody>
      </p:sp>
      <p:sp>
        <p:nvSpPr>
          <p:cNvPr id="2" name="Rectangle 1"/>
          <p:cNvSpPr/>
          <p:nvPr/>
        </p:nvSpPr>
        <p:spPr>
          <a:xfrm>
            <a:off x="485618" y="573992"/>
            <a:ext cx="8172764" cy="880241"/>
          </a:xfrm>
          <a:prstGeom prst="rect">
            <a:avLst/>
          </a:prstGeom>
        </p:spPr>
        <p:txBody>
          <a:bodyPr wrap="square">
            <a:spAutoFit/>
          </a:bodyPr>
          <a:lstStyle/>
          <a:p>
            <a:pPr lvl="0">
              <a:lnSpc>
                <a:spcPct val="80000"/>
              </a:lnSpc>
              <a:spcBef>
                <a:spcPct val="20000"/>
              </a:spcBef>
            </a:pPr>
            <a:r>
              <a:rPr lang="tr-TR" sz="3200" b="1" dirty="0">
                <a:solidFill>
                  <a:srgbClr val="000000"/>
                </a:solidFill>
                <a:latin typeface="Times New Roman" charset="0"/>
              </a:rPr>
              <a:t>Türkiye </a:t>
            </a:r>
            <a:r>
              <a:rPr lang="tr-TR" sz="3200" b="1" dirty="0" err="1">
                <a:solidFill>
                  <a:srgbClr val="000000"/>
                </a:solidFill>
                <a:latin typeface="Times New Roman" charset="0"/>
              </a:rPr>
              <a:t>Gumboro</a:t>
            </a:r>
            <a:r>
              <a:rPr lang="tr-TR" sz="3200" b="1" dirty="0">
                <a:solidFill>
                  <a:srgbClr val="000000"/>
                </a:solidFill>
                <a:latin typeface="Times New Roman" charset="0"/>
              </a:rPr>
              <a:t> Hastalığı (IBD): Teşhis ve </a:t>
            </a:r>
            <a:r>
              <a:rPr lang="tr-TR" sz="3200" b="1" dirty="0" err="1">
                <a:solidFill>
                  <a:srgbClr val="000000"/>
                </a:solidFill>
                <a:latin typeface="Times New Roman" charset="0"/>
              </a:rPr>
              <a:t>tiplendirme</a:t>
            </a:r>
            <a:endParaRPr lang="tr-TR" sz="3200" b="1" dirty="0">
              <a:solidFill>
                <a:srgbClr val="000000"/>
              </a:solidFill>
              <a:latin typeface="Times New Roman" charset="0"/>
            </a:endParaRPr>
          </a:p>
        </p:txBody>
      </p:sp>
    </p:spTree>
    <p:extLst>
      <p:ext uri="{BB962C8B-B14F-4D97-AF65-F5344CB8AC3E}">
        <p14:creationId xmlns:p14="http://schemas.microsoft.com/office/powerpoint/2010/main" val="3694056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672</TotalTime>
  <Words>1433</Words>
  <Application>Microsoft Macintosh PowerPoint</Application>
  <PresentationFormat>Ekran Gösterisi (4:3)</PresentationFormat>
  <Paragraphs>255</Paragraphs>
  <Slides>51</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51</vt:i4>
      </vt:variant>
    </vt:vector>
  </HeadingPairs>
  <TitlesOfParts>
    <vt:vector size="58" baseType="lpstr">
      <vt:lpstr>Arial</vt:lpstr>
      <vt:lpstr>Calibri</vt:lpstr>
      <vt:lpstr>Garamond</vt:lpstr>
      <vt:lpstr>Times New Roman</vt:lpstr>
      <vt:lpstr>Wingdings</vt:lpstr>
      <vt:lpstr>Office Theme</vt:lpstr>
      <vt:lpstr>Bit Eşlem Resmi</vt:lpstr>
      <vt:lpstr>Viral Hastalıklar-3 IBD, CIA, Adenovirus, Reovirus</vt:lpstr>
      <vt:lpstr>İnfeksiyöz Bursal Hastalık (IBD; Gumboro Hastalığı)</vt:lpstr>
      <vt:lpstr>PowerPoint Sunusu</vt:lpstr>
      <vt:lpstr>Etiyoloji</vt:lpstr>
      <vt:lpstr>Klinik</vt:lpstr>
      <vt:lpstr> </vt:lpstr>
      <vt:lpstr>İmmun sistem ve immunsupresyon</vt:lpstr>
      <vt:lpstr>Tavuklarda immun sistem</vt:lpstr>
      <vt:lpstr>PowerPoint Sunusu</vt:lpstr>
      <vt:lpstr>PowerPoint Sunusu</vt:lpstr>
      <vt:lpstr>PowerPoint Sunusu</vt:lpstr>
      <vt:lpstr>PowerPoint Sunusu</vt:lpstr>
      <vt:lpstr>Ekonomik önemi</vt:lpstr>
      <vt:lpstr>IBD-Teşhis</vt:lpstr>
      <vt:lpstr>PowerPoint Sunusu</vt:lpstr>
      <vt:lpstr>Aşılar ve aşılama programı</vt:lpstr>
      <vt:lpstr>Damızlıklarda serolojik izleme</vt:lpstr>
      <vt:lpstr>Sonuç</vt:lpstr>
      <vt:lpstr>TAVUKLARIN İNFEKSİYÖZ ANEMİSİ</vt:lpstr>
      <vt:lpstr>Civcivlerde aplastik anemi Lenfoid organlarda atrofi İmmunsupresyon Hastalık etkeni ilk olarak CAA olarak tanımlanmış daha sonraları CAV ve günümüzde CIAV olarak adlandırılmıştır Dünya’da değişik ülkelerde tanımlanmıştır Hastalığın varlığı Türkiye’de de bildirilmiştir</vt:lpstr>
      <vt:lpstr>Etiyoloji  Hastalığın etkeni CIAV’dur Henüz tam olarak sistematiği belli değildir ancak Circovirus olarak tanımlama eğilimi vardır Tek iplikçikli DNA içerir Embriyolu yumurta ve doku kültüründe üretilebilir </vt:lpstr>
      <vt:lpstr>Epizootiyoloji  Dünya’da yaygın Etken vertikal olarak bulaşabilir Damızlıklar yaklaşık olarak 3-6 hafta etkeni yumurta ile çıkarır Etken ayrıca jorizontal olarak da bulaşır Dişkıda yüksek sayıda virus bulunur ve bulaşmada sindirim yolu önemlidir Horozlar da etkeni semenleri ile bulaştırırlar</vt:lpstr>
      <vt:lpstr>Semptomlar  Vertikal bulaşmada hastalık 10-14. Günlerde ortaya çıkar En belirgin bulgu anemidir Büyümede yavaşlama Depreyon, ibik ve yüzde solgunluk, iştahsızlık, uyuşukluk ve durgunluk Deri altında kanama İmmunsupresyon Mortalite %10-60 Hemotokrit değerinde düşme (%29-35’ten %6-27’ye)</vt:lpstr>
      <vt:lpstr>Teşhis  Klinik ve nekropsi Laboratuvar muayeneleri  Virus izolasyonu  Moleküler analiz (PCR)  Seroloji  </vt:lpstr>
      <vt:lpstr>Koruma ve Kontrol   Vertikal bulaşmaya dikkat edilmeli  Aşılama</vt:lpstr>
      <vt:lpstr>Tavuklarda Adenovirus İnfeksiyonları</vt:lpstr>
      <vt:lpstr>Giriş</vt:lpstr>
      <vt:lpstr>Etiyoloji</vt:lpstr>
      <vt:lpstr>Etiyoloji</vt:lpstr>
      <vt:lpstr>Epidemiyoloji</vt:lpstr>
      <vt:lpstr>Choie et al., 2012</vt:lpstr>
      <vt:lpstr>PowerPoint Sunusu</vt:lpstr>
      <vt:lpstr>Klinik ve nekropsi</vt:lpstr>
      <vt:lpstr>Klinik ve nekropsi</vt:lpstr>
      <vt:lpstr>Klinik ve nekropsi</vt:lpstr>
      <vt:lpstr>Klinik ve nekropsi</vt:lpstr>
      <vt:lpstr>Teşhis</vt:lpstr>
      <vt:lpstr>Laboratuvar Teşhisi</vt:lpstr>
      <vt:lpstr>Moleküler Teşhis ve Tiplendirme</vt:lpstr>
      <vt:lpstr>Kontrol</vt:lpstr>
      <vt:lpstr>Sonuç</vt:lpstr>
      <vt:lpstr>REOVİRUS İNFEKSİYONLARI</vt:lpstr>
      <vt:lpstr>Etiyoloji</vt:lpstr>
      <vt:lpstr>Etiyoloji</vt:lpstr>
      <vt:lpstr>Etiyoloji</vt:lpstr>
      <vt:lpstr>Epidemiyoloji</vt:lpstr>
      <vt:lpstr>Klinik bulgular</vt:lpstr>
      <vt:lpstr>PowerPoint Sunusu</vt:lpstr>
      <vt:lpstr>PowerPoint Sunusu</vt:lpstr>
      <vt:lpstr>Teşhis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Mehmet  Akan</dc:creator>
  <cp:lastModifiedBy>Microsoft Office User</cp:lastModifiedBy>
  <cp:revision>74</cp:revision>
  <dcterms:created xsi:type="dcterms:W3CDTF">2018-11-21T08:25:16Z</dcterms:created>
  <dcterms:modified xsi:type="dcterms:W3CDTF">2022-01-01T15:33:22Z</dcterms:modified>
</cp:coreProperties>
</file>