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22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27.06.2019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27.06.2019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142985"/>
            <a:ext cx="7772400" cy="2214577"/>
          </a:xfrm>
        </p:spPr>
        <p:txBody>
          <a:bodyPr>
            <a:normAutofit/>
          </a:bodyPr>
          <a:lstStyle/>
          <a:p>
            <a:r>
              <a:rPr lang="tr-TR" b="1" dirty="0" smtClean="0"/>
              <a:t>FİZYOTERAPİ REHABİLİTASYON TANIMI VE İÇERİĞİ</a:t>
            </a:r>
            <a:endParaRPr lang="tr-TR" b="1" dirty="0"/>
          </a:p>
        </p:txBody>
      </p:sp>
      <p:sp>
        <p:nvSpPr>
          <p:cNvPr id="3" name="2 Alt Başlık"/>
          <p:cNvSpPr>
            <a:spLocks noGrp="1"/>
          </p:cNvSpPr>
          <p:nvPr>
            <p:ph type="subTitle" idx="1"/>
          </p:nvPr>
        </p:nvSpPr>
        <p:spPr/>
        <p:txBody>
          <a:bodyPr/>
          <a:lstStyle/>
          <a:p>
            <a:endParaRPr lang="tr-TR" dirty="0" smtClean="0">
              <a:solidFill>
                <a:schemeClr val="tx1"/>
              </a:solidFill>
            </a:endParaRPr>
          </a:p>
          <a:p>
            <a:endParaRPr lang="tr-TR"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buFont typeface="Wingdings" pitchFamily="2" charset="2"/>
              <a:buChar char="Ø"/>
            </a:pPr>
            <a:r>
              <a:rPr lang="tr-TR" dirty="0" smtClean="0"/>
              <a:t>Pediatrik fizyoterapi ve rehabilitasyon </a:t>
            </a:r>
          </a:p>
          <a:p>
            <a:pPr>
              <a:buFont typeface="Wingdings" pitchFamily="2" charset="2"/>
              <a:buChar char="Ø"/>
            </a:pPr>
            <a:r>
              <a:rPr lang="tr-TR" dirty="0" err="1" smtClean="0"/>
              <a:t>Geriatrik</a:t>
            </a:r>
            <a:r>
              <a:rPr lang="tr-TR" dirty="0" smtClean="0"/>
              <a:t> fizyoterapi ve rehabilitasyon</a:t>
            </a:r>
          </a:p>
          <a:p>
            <a:pPr>
              <a:buFont typeface="Wingdings" pitchFamily="2" charset="2"/>
              <a:buChar char="Ø"/>
            </a:pPr>
            <a:r>
              <a:rPr lang="tr-TR" dirty="0" smtClean="0"/>
              <a:t>El rehabilitasyonu</a:t>
            </a:r>
          </a:p>
          <a:p>
            <a:pPr>
              <a:buFont typeface="Wingdings" pitchFamily="2" charset="2"/>
              <a:buChar char="Ø"/>
            </a:pPr>
            <a:r>
              <a:rPr lang="tr-TR" dirty="0" smtClean="0"/>
              <a:t>Engellilerde spor ve </a:t>
            </a:r>
            <a:r>
              <a:rPr lang="tr-TR" dirty="0" err="1" smtClean="0"/>
              <a:t>rekreasyonel</a:t>
            </a:r>
            <a:r>
              <a:rPr lang="tr-TR" dirty="0" smtClean="0"/>
              <a:t> aktiviteler</a:t>
            </a:r>
          </a:p>
          <a:p>
            <a:pPr>
              <a:buFont typeface="Wingdings" pitchFamily="2" charset="2"/>
              <a:buChar char="Ø"/>
            </a:pPr>
            <a:r>
              <a:rPr lang="tr-TR" dirty="0" smtClean="0"/>
              <a:t>Mesleki rehabilitasyon</a:t>
            </a:r>
          </a:p>
          <a:p>
            <a:pPr>
              <a:buFont typeface="Wingdings" pitchFamily="2" charset="2"/>
              <a:buChar char="Ø"/>
            </a:pPr>
            <a:r>
              <a:rPr lang="tr-TR" dirty="0" smtClean="0"/>
              <a:t>Kadın sağlığında fizyoterapi ve </a:t>
            </a:r>
            <a:r>
              <a:rPr lang="tr-TR" dirty="0" err="1" smtClean="0"/>
              <a:t>rehabiitasyon</a:t>
            </a:r>
            <a:endParaRPr lang="tr-TR" dirty="0" smtClean="0"/>
          </a:p>
          <a:p>
            <a:pPr>
              <a:buFont typeface="Wingdings" pitchFamily="2" charset="2"/>
              <a:buChar char="Ø"/>
            </a:pPr>
            <a:r>
              <a:rPr lang="tr-TR" dirty="0" smtClean="0"/>
              <a:t>Yutma bozukluklarında fizyoterapi ve rehabilitasyon </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Rehabilitasyon Ekibi</a:t>
            </a:r>
            <a:endParaRPr lang="tr-TR" b="1" dirty="0"/>
          </a:p>
        </p:txBody>
      </p:sp>
      <p:sp>
        <p:nvSpPr>
          <p:cNvPr id="3" name="2 İçerik Yer Tutucusu"/>
          <p:cNvSpPr>
            <a:spLocks noGrp="1"/>
          </p:cNvSpPr>
          <p:nvPr>
            <p:ph idx="1"/>
          </p:nvPr>
        </p:nvSpPr>
        <p:spPr/>
        <p:txBody>
          <a:bodyPr>
            <a:normAutofit fontScale="77500" lnSpcReduction="20000"/>
          </a:bodyPr>
          <a:lstStyle/>
          <a:p>
            <a:pPr>
              <a:buFont typeface="Wingdings" pitchFamily="2" charset="2"/>
              <a:buChar char="Ø"/>
            </a:pPr>
            <a:r>
              <a:rPr lang="tr-TR" dirty="0" smtClean="0"/>
              <a:t>Hekim</a:t>
            </a:r>
          </a:p>
          <a:p>
            <a:pPr>
              <a:buFont typeface="Wingdings" pitchFamily="2" charset="2"/>
              <a:buChar char="Ø"/>
            </a:pPr>
            <a:r>
              <a:rPr lang="tr-TR" dirty="0" smtClean="0"/>
              <a:t>Fizyoterapist</a:t>
            </a:r>
          </a:p>
          <a:p>
            <a:pPr>
              <a:buFont typeface="Wingdings" pitchFamily="2" charset="2"/>
              <a:buChar char="Ø"/>
            </a:pPr>
            <a:r>
              <a:rPr lang="tr-TR" dirty="0" smtClean="0"/>
              <a:t>Psikolog</a:t>
            </a:r>
          </a:p>
          <a:p>
            <a:pPr>
              <a:buFont typeface="Wingdings" pitchFamily="2" charset="2"/>
              <a:buChar char="Ø"/>
            </a:pPr>
            <a:r>
              <a:rPr lang="tr-TR" dirty="0" smtClean="0"/>
              <a:t>İş-uğraşı terapisti</a:t>
            </a:r>
          </a:p>
          <a:p>
            <a:pPr>
              <a:buFont typeface="Wingdings" pitchFamily="2" charset="2"/>
              <a:buChar char="Ø"/>
            </a:pPr>
            <a:r>
              <a:rPr lang="tr-TR" dirty="0" smtClean="0"/>
              <a:t>Hemşire</a:t>
            </a:r>
          </a:p>
          <a:p>
            <a:pPr>
              <a:buFont typeface="Wingdings" pitchFamily="2" charset="2"/>
              <a:buChar char="Ø"/>
            </a:pPr>
            <a:r>
              <a:rPr lang="tr-TR" dirty="0" err="1" smtClean="0"/>
              <a:t>Ortez</a:t>
            </a:r>
            <a:r>
              <a:rPr lang="tr-TR" dirty="0" smtClean="0"/>
              <a:t>-protez teknikeri</a:t>
            </a:r>
          </a:p>
          <a:p>
            <a:pPr>
              <a:buFont typeface="Wingdings" pitchFamily="2" charset="2"/>
              <a:buChar char="Ø"/>
            </a:pPr>
            <a:r>
              <a:rPr lang="tr-TR" dirty="0" smtClean="0"/>
              <a:t>Fizyoterapi teknikeri</a:t>
            </a:r>
          </a:p>
          <a:p>
            <a:pPr>
              <a:buFont typeface="Wingdings" pitchFamily="2" charset="2"/>
              <a:buChar char="Ø"/>
            </a:pPr>
            <a:r>
              <a:rPr lang="tr-TR" dirty="0" smtClean="0"/>
              <a:t>Sosyal hizmet uzmanı</a:t>
            </a:r>
          </a:p>
          <a:p>
            <a:pPr>
              <a:buFont typeface="Wingdings" pitchFamily="2" charset="2"/>
              <a:buChar char="Ø"/>
            </a:pPr>
            <a:r>
              <a:rPr lang="tr-TR" dirty="0" smtClean="0"/>
              <a:t>Diyetisyen </a:t>
            </a:r>
          </a:p>
          <a:p>
            <a:pPr>
              <a:buFont typeface="Wingdings" pitchFamily="2" charset="2"/>
              <a:buChar char="Ø"/>
            </a:pPr>
            <a:r>
              <a:rPr lang="tr-TR" dirty="0" smtClean="0"/>
              <a:t>Konuşma terapisti</a:t>
            </a:r>
          </a:p>
          <a:p>
            <a:pPr>
              <a:buFont typeface="Wingdings" pitchFamily="2" charset="2"/>
              <a:buChar char="Ø"/>
            </a:pPr>
            <a:r>
              <a:rPr lang="tr-TR" dirty="0" smtClean="0"/>
              <a:t>AİLE</a:t>
            </a: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Font typeface="Wingdings" pitchFamily="2" charset="2"/>
              <a:buChar char="Ø"/>
            </a:pPr>
            <a:r>
              <a:rPr lang="tr-TR" dirty="0" smtClean="0"/>
              <a:t>Rehabilitasyon </a:t>
            </a:r>
            <a:r>
              <a:rPr lang="tr-TR" dirty="0" err="1" smtClean="0"/>
              <a:t>multidisipliner</a:t>
            </a:r>
            <a:r>
              <a:rPr lang="tr-TR" dirty="0" smtClean="0"/>
              <a:t> yaklaşım gerektirir. Her meslek grubu kendi görevini yaparken diğer meslek grupları ile de koordineli olmalı, hastanın bütün gereksinimleri karşılanmalıdır.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Sağlık Nedir ?</a:t>
            </a:r>
            <a:endParaRPr lang="tr-TR" b="1" dirty="0"/>
          </a:p>
        </p:txBody>
      </p:sp>
      <p:sp>
        <p:nvSpPr>
          <p:cNvPr id="3" name="2 İçerik Yer Tutucusu"/>
          <p:cNvSpPr>
            <a:spLocks noGrp="1"/>
          </p:cNvSpPr>
          <p:nvPr>
            <p:ph idx="1"/>
          </p:nvPr>
        </p:nvSpPr>
        <p:spPr/>
        <p:txBody>
          <a:bodyPr>
            <a:normAutofit fontScale="92500" lnSpcReduction="20000"/>
          </a:bodyPr>
          <a:lstStyle/>
          <a:p>
            <a:pPr>
              <a:buFont typeface="Wingdings" pitchFamily="2" charset="2"/>
              <a:buChar char="Ø"/>
            </a:pPr>
            <a:endParaRPr lang="tr-TR" dirty="0" smtClean="0"/>
          </a:p>
          <a:p>
            <a:pPr>
              <a:buFont typeface="Wingdings" pitchFamily="2" charset="2"/>
              <a:buChar char="Ø"/>
            </a:pPr>
            <a:r>
              <a:rPr lang="tr-TR" dirty="0" smtClean="0"/>
              <a:t>Herhangi bir hastalık ve güçsüzlük halinin olmaması ve bedenen, ruhen ve sosyal bakımdan tam bir iyi olma durumudur. (WHO)</a:t>
            </a:r>
          </a:p>
          <a:p>
            <a:pPr>
              <a:buFont typeface="Wingdings" pitchFamily="2" charset="2"/>
              <a:buChar char="Ø"/>
            </a:pPr>
            <a:endParaRPr lang="tr-TR" dirty="0" smtClean="0"/>
          </a:p>
          <a:p>
            <a:pPr>
              <a:buFont typeface="Wingdings" pitchFamily="2" charset="2"/>
              <a:buChar char="Ø"/>
            </a:pPr>
            <a:r>
              <a:rPr lang="tr-TR" dirty="0" smtClean="0"/>
              <a:t>Noksanlık (</a:t>
            </a:r>
            <a:r>
              <a:rPr lang="tr-TR" dirty="0" err="1" smtClean="0"/>
              <a:t>Impairment</a:t>
            </a:r>
            <a:r>
              <a:rPr lang="tr-TR" dirty="0" smtClean="0"/>
              <a:t>): “Sağlık bakımından “noksanlık” psikolojik, anatomik veya fiziksel yapı ve fonksiyonlardaki bir noksanlığı veya dengesizliği ifade eder.” (WHO)</a:t>
            </a:r>
            <a:br>
              <a:rPr lang="tr-TR" dirty="0" smtClean="0"/>
            </a:br>
            <a:r>
              <a:rPr lang="tr-TR" dirty="0" smtClean="0"/>
              <a:t/>
            </a:r>
            <a:br>
              <a:rPr lang="tr-TR" dirty="0" smtClean="0"/>
            </a:b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pPr>
              <a:buFont typeface="Wingdings" pitchFamily="2" charset="2"/>
              <a:buChar char="Ø"/>
            </a:pPr>
            <a:r>
              <a:rPr lang="tr-TR" dirty="0" smtClean="0"/>
              <a:t>Özürlülük (</a:t>
            </a:r>
            <a:r>
              <a:rPr lang="tr-TR" dirty="0" err="1" smtClean="0"/>
              <a:t>Disability</a:t>
            </a:r>
            <a:r>
              <a:rPr lang="tr-TR" dirty="0" smtClean="0"/>
              <a:t>): “Sağlık alanında ’’sakatlık‟ bir noksanlık sonucu meydana gelen ve normal sayılabilecek bir insana oranla bir işi yapabilme yeteneğinin kaybedilmesi ve kısıtlanması durumunu ifade eder.” (WHO)</a:t>
            </a:r>
          </a:p>
          <a:p>
            <a:pPr>
              <a:buNone/>
            </a:pPr>
            <a:endParaRPr lang="tr-TR" dirty="0" smtClean="0"/>
          </a:p>
          <a:p>
            <a:pPr>
              <a:buFont typeface="Wingdings" pitchFamily="2" charset="2"/>
              <a:buChar char="Ø"/>
            </a:pPr>
            <a:r>
              <a:rPr lang="tr-TR" dirty="0" smtClean="0"/>
              <a:t>Engellilik(</a:t>
            </a:r>
            <a:r>
              <a:rPr lang="tr-TR" dirty="0" err="1" smtClean="0"/>
              <a:t>Handicap</a:t>
            </a:r>
            <a:r>
              <a:rPr lang="tr-TR" dirty="0" smtClean="0"/>
              <a:t>): “Sağlık alanında “maluliyet” bir noksanlık veya sakatlık sonucunda, belirli bir kişide meydana gelen ve o kişinin yaş, cinsiyet, sosyal ve kültürel durumuna göre normal sayılabilecek faaliyette bulunma yeteneğini önleyen ve sınırlayan dezavantajlı bir durumu ifade eder.” (WHO)</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Fizyoterapist kimdir?</a:t>
            </a:r>
            <a:endParaRPr lang="tr-TR" dirty="0"/>
          </a:p>
        </p:txBody>
      </p:sp>
      <p:sp>
        <p:nvSpPr>
          <p:cNvPr id="3" name="2 İçerik Yer Tutucusu"/>
          <p:cNvSpPr>
            <a:spLocks noGrp="1"/>
          </p:cNvSpPr>
          <p:nvPr>
            <p:ph idx="1"/>
          </p:nvPr>
        </p:nvSpPr>
        <p:spPr/>
        <p:txBody>
          <a:bodyPr>
            <a:normAutofit fontScale="85000" lnSpcReduction="20000"/>
          </a:bodyPr>
          <a:lstStyle/>
          <a:p>
            <a:pPr>
              <a:buFont typeface="Wingdings" pitchFamily="2" charset="2"/>
              <a:buChar char="Ø"/>
            </a:pPr>
            <a:r>
              <a:rPr lang="tr-TR" dirty="0" smtClean="0"/>
              <a:t>Yaralanma, hastalık, doğuştan gelen özür, hareket sistemi bozuklukları veya diğer durumlardan kaynaklanan ağrı ve fonksiyon bozukluklarında; kişilerin fonksiyonel </a:t>
            </a:r>
            <a:r>
              <a:rPr lang="tr-TR" dirty="0" err="1" smtClean="0"/>
              <a:t>limitasyonlarını</a:t>
            </a:r>
            <a:r>
              <a:rPr lang="tr-TR" dirty="0" smtClean="0"/>
              <a:t>, ağrıyı, özrü ve yetenekleri, alana özel ölçme, değerlendirme ve inceleme yöntemleri ile belirleyerek, fonksiyonun, fonksiyonel kapasitenin ve yaşam kalitesinin geliştirilmesine yönelik fizyoterapi ve rehabilitasyon program ve yaklaşımlarının, uygulanması ve sonuçlarının değerlendirilmesi konularında gerekli bilgi ve beceriyi kazanmış, mezuniyet sonrası eğitimler ya da klinik çalışma ile özel ilgi alanlarında da faaliyet gösteren, mesleki özerkliğe sahip sağlık personelidir.</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Fizyoterapi Teknikeri kimdir?</a:t>
            </a:r>
            <a:endParaRPr lang="tr-TR" dirty="0"/>
          </a:p>
        </p:txBody>
      </p:sp>
      <p:sp>
        <p:nvSpPr>
          <p:cNvPr id="3" name="2 İçerik Yer Tutucusu"/>
          <p:cNvSpPr>
            <a:spLocks noGrp="1"/>
          </p:cNvSpPr>
          <p:nvPr>
            <p:ph idx="1"/>
          </p:nvPr>
        </p:nvSpPr>
        <p:spPr/>
        <p:txBody>
          <a:bodyPr/>
          <a:lstStyle/>
          <a:p>
            <a:pPr>
              <a:buFont typeface="Wingdings" pitchFamily="2" charset="2"/>
              <a:buChar char="Ø"/>
            </a:pPr>
            <a:r>
              <a:rPr lang="tr-TR" dirty="0" smtClean="0"/>
              <a:t>Fizyoterapi hizmeti verilen tüm kuruluşlarda FTR uzman hekimi ve fizyoterapist denetiminde çalışarak güvenli, etkili ve kaliteli sağlık hizmeti verilmesine yardım eden ara kademe sağlık personelidir.</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Fizyoterapi Mesleğinin Tarihçesi</a:t>
            </a:r>
            <a:endParaRPr lang="tr-TR" b="1" dirty="0"/>
          </a:p>
        </p:txBody>
      </p:sp>
      <p:sp>
        <p:nvSpPr>
          <p:cNvPr id="3" name="2 İçerik Yer Tutucusu"/>
          <p:cNvSpPr>
            <a:spLocks noGrp="1"/>
          </p:cNvSpPr>
          <p:nvPr>
            <p:ph idx="1"/>
          </p:nvPr>
        </p:nvSpPr>
        <p:spPr/>
        <p:txBody>
          <a:bodyPr>
            <a:normAutofit fontScale="85000" lnSpcReduction="20000"/>
          </a:bodyPr>
          <a:lstStyle/>
          <a:p>
            <a:pPr>
              <a:buFont typeface="Wingdings" pitchFamily="2" charset="2"/>
              <a:buChar char="Ø"/>
            </a:pPr>
            <a:r>
              <a:rPr lang="tr-TR" dirty="0" smtClean="0"/>
              <a:t>Dünyada fizyoterapi mesleğinin tarihçesi oldukça eskidir. M.Ö. 460’lı yıllarda, önce Hipokrat, daha sonra Galen, masaj, </a:t>
            </a:r>
            <a:r>
              <a:rPr lang="tr-TR" dirty="0" err="1" smtClean="0"/>
              <a:t>manuel</a:t>
            </a:r>
            <a:r>
              <a:rPr lang="tr-TR" dirty="0" smtClean="0"/>
              <a:t> terapi teknikleri ve hidroterapiyi hastaların tedavisi için ilk uygulayan kişiler olarak tarihe geçmişlerdir. </a:t>
            </a:r>
          </a:p>
          <a:p>
            <a:pPr>
              <a:buNone/>
            </a:pPr>
            <a:endParaRPr lang="tr-TR" dirty="0" smtClean="0"/>
          </a:p>
          <a:p>
            <a:pPr>
              <a:buFont typeface="Wingdings" pitchFamily="2" charset="2"/>
              <a:buChar char="Ø"/>
            </a:pPr>
            <a:r>
              <a:rPr lang="tr-TR" dirty="0" smtClean="0"/>
              <a:t>18. yüzyılda ortopedi biliminin gelişmesinden sonra, eklemlerin sistematik egzersizlerinde kullanılmak üzere Avrupa’da başta İsveç, Norveç, Hollanda ve Almanya gibi ülkelerde sağlığı artırmak amacıyla tıbbi masaj ve bazı jimnastik hareketleri kullanılmaya başlanmıştır.(</a:t>
            </a:r>
            <a:r>
              <a:rPr lang="tr-TR" dirty="0" err="1" smtClean="0"/>
              <a:t>Bakewell</a:t>
            </a:r>
            <a:r>
              <a:rPr lang="tr-TR" dirty="0" smtClean="0"/>
              <a:t>, 1997)</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Font typeface="Wingdings" pitchFamily="2" charset="2"/>
              <a:buChar char="Ø"/>
            </a:pPr>
            <a:r>
              <a:rPr lang="tr-TR" dirty="0" smtClean="0"/>
              <a:t>Fizyoterapi-rehabilitasyondaki en önemli ilerleme, 19. yüzyıl ile başlamıştır. 19 yüzyılın başında, Amerika Birleşik Devletlerinde başlayan </a:t>
            </a:r>
            <a:r>
              <a:rPr lang="tr-TR" dirty="0" err="1" smtClean="0"/>
              <a:t>Poliomyelit</a:t>
            </a:r>
            <a:r>
              <a:rPr lang="tr-TR" dirty="0" smtClean="0"/>
              <a:t> (çocuk felci) epidemisi sonucu </a:t>
            </a:r>
            <a:r>
              <a:rPr lang="tr-TR" dirty="0" err="1" smtClean="0"/>
              <a:t>Amerika’lı</a:t>
            </a:r>
            <a:r>
              <a:rPr lang="tr-TR" dirty="0" smtClean="0"/>
              <a:t> ortopedistlerin, fiziksel yetersizliği olan </a:t>
            </a:r>
            <a:r>
              <a:rPr lang="tr-TR" dirty="0" err="1" smtClean="0"/>
              <a:t>poliomyelitli</a:t>
            </a:r>
            <a:r>
              <a:rPr lang="tr-TR" dirty="0" smtClean="0"/>
              <a:t> çocukları tedavi etmeye başlamaları, fizyoterapistlik mesleğinin gelişiminde büyük bir çığır açmıştır. </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Türkiye’de Fizyoterapi</a:t>
            </a:r>
            <a:endParaRPr lang="tr-TR" b="1" dirty="0"/>
          </a:p>
        </p:txBody>
      </p:sp>
      <p:sp>
        <p:nvSpPr>
          <p:cNvPr id="3" name="2 İçerik Yer Tutucusu"/>
          <p:cNvSpPr>
            <a:spLocks noGrp="1"/>
          </p:cNvSpPr>
          <p:nvPr>
            <p:ph idx="1"/>
          </p:nvPr>
        </p:nvSpPr>
        <p:spPr/>
        <p:txBody>
          <a:bodyPr>
            <a:normAutofit fontScale="92500" lnSpcReduction="20000"/>
          </a:bodyPr>
          <a:lstStyle/>
          <a:p>
            <a:pPr>
              <a:buFont typeface="Wingdings" pitchFamily="2" charset="2"/>
              <a:buChar char="Ø"/>
            </a:pPr>
            <a:r>
              <a:rPr lang="tr-TR" dirty="0" smtClean="0"/>
              <a:t>Prof. Dr. İhsan Doğramacı tarafından, Ankara Üniversitesi’ne bağlı Sağlık Bilimleri Yüksekokulu’nun bir bölümü olarak kurulmuştur.1961 yılında fizyoterapist yetiştirmeye başlamıştır.1965’de ilk mezunlarını vermiştir.</a:t>
            </a:r>
          </a:p>
          <a:p>
            <a:pPr>
              <a:buFont typeface="Wingdings" pitchFamily="2" charset="2"/>
              <a:buChar char="Ø"/>
            </a:pPr>
            <a:endParaRPr lang="tr-TR" dirty="0" smtClean="0"/>
          </a:p>
          <a:p>
            <a:pPr>
              <a:buFont typeface="Wingdings" pitchFamily="2" charset="2"/>
              <a:buChar char="Ø"/>
            </a:pPr>
            <a:r>
              <a:rPr lang="tr-TR" dirty="0" smtClean="0"/>
              <a:t>1964 yılında Ankara Üniversitesi, Hacettepe Tıp ve Sağlık Bilimleri Fakültesi’ne bağlı Hacettepe Fizyoterapi Rehabilitasyon Yüksekokulu olarak yeniden yapılandırılmıştır.</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Fizyoterapi ve Rehabilitasyon Faaliyet Alanları</a:t>
            </a:r>
            <a:endParaRPr lang="tr-TR" b="1" dirty="0"/>
          </a:p>
        </p:txBody>
      </p:sp>
      <p:sp>
        <p:nvSpPr>
          <p:cNvPr id="3" name="2 İçerik Yer Tutucusu"/>
          <p:cNvSpPr>
            <a:spLocks noGrp="1"/>
          </p:cNvSpPr>
          <p:nvPr>
            <p:ph idx="1"/>
          </p:nvPr>
        </p:nvSpPr>
        <p:spPr/>
        <p:txBody>
          <a:bodyPr/>
          <a:lstStyle/>
          <a:p>
            <a:pPr>
              <a:buFont typeface="Wingdings" pitchFamily="2" charset="2"/>
              <a:buChar char="Ø"/>
            </a:pPr>
            <a:r>
              <a:rPr lang="tr-TR" dirty="0" smtClean="0"/>
              <a:t>Nörolojik fizyoterapi ve rehabilitasyon</a:t>
            </a:r>
          </a:p>
          <a:p>
            <a:pPr>
              <a:buFont typeface="Wingdings" pitchFamily="2" charset="2"/>
              <a:buChar char="Ø"/>
            </a:pPr>
            <a:r>
              <a:rPr lang="tr-TR" dirty="0" smtClean="0"/>
              <a:t>Ortopedik fizyoterapi ve rehabilitasyon</a:t>
            </a:r>
          </a:p>
          <a:p>
            <a:pPr>
              <a:buFont typeface="Wingdings" pitchFamily="2" charset="2"/>
              <a:buChar char="Ø"/>
            </a:pPr>
            <a:r>
              <a:rPr lang="tr-TR" dirty="0" err="1" smtClean="0"/>
              <a:t>Kardiyopulmoner</a:t>
            </a:r>
            <a:r>
              <a:rPr lang="tr-TR" dirty="0" smtClean="0"/>
              <a:t> fizyoterapi ve rehabilitasyon</a:t>
            </a:r>
          </a:p>
          <a:p>
            <a:pPr>
              <a:buFont typeface="Wingdings" pitchFamily="2" charset="2"/>
              <a:buChar char="Ø"/>
            </a:pPr>
            <a:r>
              <a:rPr lang="tr-TR" dirty="0" smtClean="0"/>
              <a:t>Yoğun bakımda fizyoterapi </a:t>
            </a:r>
          </a:p>
          <a:p>
            <a:pPr>
              <a:buFont typeface="Wingdings" pitchFamily="2" charset="2"/>
              <a:buChar char="Ø"/>
            </a:pPr>
            <a:r>
              <a:rPr lang="tr-TR" dirty="0" smtClean="0"/>
              <a:t>Spor fizyoterapisi</a:t>
            </a:r>
          </a:p>
          <a:p>
            <a:pPr>
              <a:buFont typeface="Wingdings" pitchFamily="2" charset="2"/>
              <a:buChar char="Ø"/>
            </a:pPr>
            <a:r>
              <a:rPr lang="tr-TR" dirty="0" smtClean="0"/>
              <a:t>Protez ve </a:t>
            </a:r>
            <a:r>
              <a:rPr lang="tr-TR" dirty="0" err="1" smtClean="0"/>
              <a:t>ortezde</a:t>
            </a:r>
            <a:r>
              <a:rPr lang="tr-TR" dirty="0" smtClean="0"/>
              <a:t> rehabilitasyon</a:t>
            </a:r>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TotalTime>
  <Words>503</Words>
  <PresentationFormat>Ekran Gösterisi (4:3)</PresentationFormat>
  <Paragraphs>49</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Ofis Teması</vt:lpstr>
      <vt:lpstr>FİZYOTERAPİ REHABİLİTASYON TANIMI VE İÇERİĞİ</vt:lpstr>
      <vt:lpstr>Sağlık Nedir ?</vt:lpstr>
      <vt:lpstr>Slayt 3</vt:lpstr>
      <vt:lpstr>Fizyoterapist kimdir?</vt:lpstr>
      <vt:lpstr>Fizyoterapi Teknikeri kimdir?</vt:lpstr>
      <vt:lpstr>Fizyoterapi Mesleğinin Tarihçesi</vt:lpstr>
      <vt:lpstr>Slayt 7</vt:lpstr>
      <vt:lpstr>Türkiye’de Fizyoterapi</vt:lpstr>
      <vt:lpstr>Fizyoterapi ve Rehabilitasyon Faaliyet Alanları</vt:lpstr>
      <vt:lpstr>Slayt 10</vt:lpstr>
      <vt:lpstr>Rehabilitasyon Ekibi</vt:lpstr>
      <vt:lpstr>Slayt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FİZYOTERAPİ REHABİLİTASYON TANIMI VE İÇERİĞİ</dc:title>
  <dc:creator>fztmerve</dc:creator>
  <cp:lastModifiedBy>fztmerve</cp:lastModifiedBy>
  <cp:revision>8</cp:revision>
  <dcterms:created xsi:type="dcterms:W3CDTF">2018-10-01T15:50:01Z</dcterms:created>
  <dcterms:modified xsi:type="dcterms:W3CDTF">2019-06-27T12:43:51Z</dcterms:modified>
</cp:coreProperties>
</file>