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6" r:id="rId3"/>
    <p:sldId id="274" r:id="rId4"/>
    <p:sldId id="275" r:id="rId5"/>
    <p:sldId id="276" r:id="rId6"/>
    <p:sldId id="289" r:id="rId7"/>
    <p:sldId id="277" r:id="rId8"/>
    <p:sldId id="278" r:id="rId9"/>
    <p:sldId id="279" r:id="rId10"/>
    <p:sldId id="280" r:id="rId11"/>
    <p:sldId id="259" r:id="rId12"/>
    <p:sldId id="261" r:id="rId13"/>
    <p:sldId id="273" r:id="rId14"/>
    <p:sldId id="282" r:id="rId15"/>
    <p:sldId id="262" r:id="rId16"/>
    <p:sldId id="264" r:id="rId17"/>
    <p:sldId id="283" r:id="rId18"/>
    <p:sldId id="272" r:id="rId19"/>
    <p:sldId id="263" r:id="rId20"/>
    <p:sldId id="284" r:id="rId21"/>
    <p:sldId id="285" r:id="rId22"/>
    <p:sldId id="286" r:id="rId23"/>
    <p:sldId id="288" r:id="rId24"/>
    <p:sldId id="271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98352-DDEA-4F75-B728-B65FBF2FE14E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2C9AB-57FA-422C-821A-9513F78944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Pen</a:t>
            </a:r>
            <a:r>
              <a:rPr lang="tr-TR" dirty="0"/>
              <a:t> </a:t>
            </a:r>
            <a:r>
              <a:rPr lang="tr-TR" dirty="0" err="1"/>
              <a:t>Tsao</a:t>
            </a:r>
            <a:r>
              <a:rPr lang="tr-TR" dirty="0"/>
              <a:t> isimli bir eser yazdı. Bu kitap farmakolojik bir eser olup 365 ilaç tarifi verilmektedir. </a:t>
            </a:r>
            <a:r>
              <a:rPr lang="tr-TR" dirty="0" err="1"/>
              <a:t>Shen-Nung</a:t>
            </a:r>
            <a:r>
              <a:rPr lang="tr-TR" dirty="0"/>
              <a:t> her gün kırlara çıkıp bitkileri inceleyerek 70 kadar bitkiyi tanımlamıştı. O dönem için  farmakolojinin babasıdır. </a:t>
            </a:r>
            <a:r>
              <a:rPr lang="tr-TR" dirty="0" err="1"/>
              <a:t>Shen-Nung’un</a:t>
            </a:r>
            <a:r>
              <a:rPr lang="tr-TR" dirty="0"/>
              <a:t> bu eserinde</a:t>
            </a:r>
          </a:p>
          <a:p>
            <a:r>
              <a:rPr lang="tr-TR" dirty="0"/>
              <a:t>ele aldığı bitkisel droglara afyon, </a:t>
            </a:r>
            <a:r>
              <a:rPr lang="tr-TR" dirty="0" err="1"/>
              <a:t>ravend</a:t>
            </a:r>
            <a:r>
              <a:rPr lang="tr-TR" dirty="0"/>
              <a:t>, nar ağacı kabukları; madensel droglara da demir, arsenik, kükürt örnek olarak verilebilir.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2C9AB-57FA-422C-821A-9513F78944A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8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Toprak-</a:t>
            </a:r>
            <a:r>
              <a:rPr lang="tr-TR" dirty="0" err="1"/>
              <a:t>Mide,Kalın</a:t>
            </a:r>
            <a:r>
              <a:rPr lang="tr-TR" dirty="0"/>
              <a:t> Bağırsak, Ateş-Kalp-İnce Bağırsak, Odun-</a:t>
            </a:r>
            <a:r>
              <a:rPr lang="tr-TR" dirty="0" err="1"/>
              <a:t>Karaciğer,Safra</a:t>
            </a:r>
            <a:r>
              <a:rPr lang="tr-TR" dirty="0"/>
              <a:t> Kesesi, Metal-Akciğer, Su-</a:t>
            </a:r>
            <a:r>
              <a:rPr lang="tr-TR" dirty="0" err="1"/>
              <a:t>Böbrek,Mesane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2C9AB-57FA-422C-821A-9513F78944A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03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Hastalık teşhisinde göz, nabız ve dil kontrolleri yapılmaktaydı.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2C9AB-57FA-422C-821A-9513F78944A3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17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nedenle 200 çeşit nabız tanımlamışlar ve nabzın yıllardan, mevsimlerden etkilendiğini savunmuşlardır.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2C9AB-57FA-422C-821A-9513F78944A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54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0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85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70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9514-C3F4-4B57-9BC3-D45B6E4CB08E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81757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A8B62-56D7-401F-842F-CC8653402328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39889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43E51-7FD8-414E-BEAA-B417B954BFA0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28697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7B33-8931-4891-BCAE-41763F4EB721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91705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EF31E-39C6-4AEF-AD8A-CD922714EF90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00427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0C094-D9AC-4410-B3AD-6EAB0DCB804A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689513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AA7AE-D3A8-451F-8DEA-8AA8503AB6E9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044199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E84CA-D770-4F96-A611-76E03D65D8B8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5624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99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5A81B-9580-427F-8C72-759E2D80DD38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070310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10FF-EC5E-4497-ABA0-292926F61553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361158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B9AB8-4199-48AD-8D0C-D991D50F96DC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287549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7482508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39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13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50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93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05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86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9D62-A753-4856-8461-D031E971A26B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8AB0-36EE-417D-A890-7121C47276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0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2AE2D2-869B-499C-BA11-EF93186C7701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06114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1239" r="10152" b="31888"/>
          <a:stretch>
            <a:fillRect/>
          </a:stretch>
        </p:blipFill>
        <p:spPr bwMode="auto">
          <a:xfrm>
            <a:off x="2516221" y="1639110"/>
            <a:ext cx="6958519" cy="521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271081" y="0"/>
            <a:ext cx="9144000" cy="18288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 </a:t>
            </a:r>
            <a:br>
              <a:rPr lang="en-US" altLang="tr-TR" sz="44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tr-TR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ESKİ ÇİN TIP VE ECZACILIĞI</a:t>
            </a:r>
            <a:br>
              <a:rPr lang="en-US" altLang="tr-TR" sz="5400" b="1" dirty="0">
                <a:cs typeface="Times New Roman" panose="02020603050405020304" pitchFamily="18" charset="0"/>
              </a:rPr>
            </a:br>
            <a:endParaRPr lang="tr-TR" altLang="tr-TR" sz="5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HASTALIK NEDENLERİ</a:t>
            </a:r>
            <a:br>
              <a:rPr lang="en-US" altLang="tr-TR" dirty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endParaRPr lang="tr-TR" altLang="tr-TR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68237"/>
            <a:ext cx="10972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tr-TR" sz="2800" b="1" dirty="0">
                <a:cs typeface="Times New Roman" panose="02020603050405020304" pitchFamily="18" charset="0"/>
              </a:rPr>
              <a:t>1.</a:t>
            </a:r>
            <a:r>
              <a:rPr lang="tr-TR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Doğaüstü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güçler</a:t>
            </a:r>
            <a:r>
              <a:rPr lang="en-US" altLang="tr-TR" sz="2800" b="1" dirty="0">
                <a:cs typeface="Times New Roman" panose="02020603050405020304" pitchFamily="18" charset="0"/>
              </a:rPr>
              <a:t> </a:t>
            </a:r>
            <a:endParaRPr lang="tr-TR" altLang="tr-TR" sz="2800" b="1" dirty="0"/>
          </a:p>
          <a:p>
            <a:pPr eaLnBrk="1" hangingPunct="1">
              <a:buFontTx/>
              <a:buNone/>
            </a:pPr>
            <a:endParaRPr lang="en-US" altLang="tr-TR" sz="2800" dirty="0"/>
          </a:p>
          <a:p>
            <a:pPr eaLnBrk="1" hangingPunct="1">
              <a:buFontTx/>
              <a:buNone/>
            </a:pPr>
            <a:r>
              <a:rPr lang="en-US" altLang="tr-TR" sz="2800" b="1" dirty="0">
                <a:cs typeface="Times New Roman" panose="02020603050405020304" pitchFamily="18" charset="0"/>
              </a:rPr>
              <a:t>2.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Evren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YANG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ve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YİNG </a:t>
            </a:r>
            <a:r>
              <a:rPr lang="en-US" altLang="tr-TR" sz="2800" b="1" dirty="0">
                <a:cs typeface="Times New Roman" panose="02020603050405020304" pitchFamily="18" charset="0"/>
              </a:rPr>
              <a:t>den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oluşmuştur</a:t>
            </a:r>
            <a:r>
              <a:rPr lang="en-US" altLang="tr-TR" sz="2800" b="1" dirty="0">
                <a:cs typeface="Times New Roman" panose="02020603050405020304" pitchFamily="18" charset="0"/>
              </a:rPr>
              <a:t>.</a:t>
            </a:r>
            <a:endParaRPr lang="en-US" altLang="tr-TR" sz="28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tr-TR" sz="2800" b="1" dirty="0">
                <a:cs typeface="Times New Roman" panose="02020603050405020304" pitchFamily="18" charset="0"/>
              </a:rPr>
              <a:t> </a:t>
            </a:r>
            <a:endParaRPr lang="en-US" altLang="tr-TR" sz="2800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tr-TR" sz="2800" b="1" dirty="0">
                <a:cs typeface="Times New Roman" panose="02020603050405020304" pitchFamily="18" charset="0"/>
              </a:rPr>
              <a:t>3.Tabiat </a:t>
            </a:r>
            <a:r>
              <a:rPr lang="en-US" altLang="tr-TR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AĞAÇ, ATEŞ, TOPRAK, MADEN, SU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dan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oluşmuş</a:t>
            </a:r>
            <a:r>
              <a:rPr lang="en-US" altLang="tr-TR" sz="2800" b="1" dirty="0">
                <a:cs typeface="Times New Roman" panose="02020603050405020304" pitchFamily="18" charset="0"/>
              </a:rPr>
              <a:t>.</a:t>
            </a:r>
            <a:r>
              <a:rPr lang="tr-TR" altLang="tr-TR" sz="2800" b="1" dirty="0"/>
              <a:t> </a:t>
            </a:r>
            <a:r>
              <a:rPr lang="en-US" altLang="tr-TR" sz="2800" b="1" dirty="0">
                <a:cs typeface="Times New Roman" panose="02020603050405020304" pitchFamily="18" charset="0"/>
              </a:rPr>
              <a:t>V</a:t>
            </a:r>
            <a:r>
              <a:rPr lang="tr-TR" altLang="tr-TR" sz="2800" b="1" dirty="0"/>
              <a:t>ü</a:t>
            </a:r>
            <a:r>
              <a:rPr lang="en-US" altLang="tr-TR" sz="2800" b="1" dirty="0">
                <a:cs typeface="Times New Roman" panose="02020603050405020304" pitchFamily="18" charset="0"/>
              </a:rPr>
              <a:t>cut</a:t>
            </a:r>
            <a:r>
              <a:rPr lang="tr-TR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>
                <a:cs typeface="Times New Roman" panose="02020603050405020304" pitchFamily="18" charset="0"/>
              </a:rPr>
              <a:t>da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bunlara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karşılık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gelen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tr-TR" altLang="tr-TR" sz="2800" b="1" dirty="0">
                <a:cs typeface="Times New Roman" panose="02020603050405020304" pitchFamily="18" charset="0"/>
              </a:rPr>
              <a:t>organların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dengesinin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bozulması</a:t>
            </a:r>
            <a:r>
              <a:rPr lang="tr-TR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>
                <a:cs typeface="Times New Roman" panose="02020603050405020304" pitchFamily="18" charset="0"/>
              </a:rPr>
              <a:t>da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hastalık</a:t>
            </a:r>
            <a:r>
              <a:rPr lang="en-US" altLang="tr-TR" sz="2800" b="1" dirty="0">
                <a:cs typeface="Times New Roman" panose="02020603050405020304" pitchFamily="18" charset="0"/>
              </a:rPr>
              <a:t> </a:t>
            </a:r>
            <a:r>
              <a:rPr lang="en-US" altLang="tr-TR" sz="2800" b="1" dirty="0" err="1">
                <a:cs typeface="Times New Roman" panose="02020603050405020304" pitchFamily="18" charset="0"/>
              </a:rPr>
              <a:t>nedenidir</a:t>
            </a:r>
            <a:r>
              <a:rPr lang="en-US" altLang="tr-TR" sz="2800" b="1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8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TEŞHİS</a:t>
            </a:r>
            <a:endParaRPr lang="tr-TR" altLang="tr-TR" sz="4000" b="1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483" y="846138"/>
            <a:ext cx="10972800" cy="4525963"/>
          </a:xfrm>
        </p:spPr>
        <p:txBody>
          <a:bodyPr/>
          <a:lstStyle/>
          <a:p>
            <a:pPr algn="just" eaLnBrk="1" hangingPunct="1"/>
            <a:endParaRPr lang="en-US" altLang="tr-TR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tr-TR" sz="4000" b="1" dirty="0" err="1">
                <a:cs typeface="Times New Roman" panose="02020603050405020304" pitchFamily="18" charset="0"/>
              </a:rPr>
              <a:t>Nabız</a:t>
            </a:r>
            <a:r>
              <a:rPr lang="tr-TR" altLang="tr-TR" sz="4000" b="1" dirty="0">
                <a:cs typeface="Times New Roman" panose="02020603050405020304" pitchFamily="18" charset="0"/>
              </a:rPr>
              <a:t> (MÖ 1000) </a:t>
            </a:r>
          </a:p>
          <a:p>
            <a:pPr algn="just" eaLnBrk="1" hangingPunct="1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 err="1">
                <a:cs typeface="Times New Roman" panose="02020603050405020304" pitchFamily="18" charset="0"/>
              </a:rPr>
              <a:t>Pien</a:t>
            </a:r>
            <a:r>
              <a:rPr lang="tr-TR" altLang="tr-TR" sz="2800" b="1" dirty="0"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>
                <a:cs typeface="Times New Roman" panose="02020603050405020304" pitchFamily="18" charset="0"/>
              </a:rPr>
              <a:t>Ts’io</a:t>
            </a:r>
            <a:r>
              <a:rPr lang="tr-TR" altLang="tr-TR" sz="2800" b="1" dirty="0">
                <a:cs typeface="Times New Roman" panose="02020603050405020304" pitchFamily="18" charset="0"/>
              </a:rPr>
              <a:t> (430-350) </a:t>
            </a:r>
            <a:r>
              <a:rPr lang="tr-TR" altLang="tr-TR" sz="2800" b="1" dirty="0" err="1">
                <a:cs typeface="Times New Roman" panose="02020603050405020304" pitchFamily="18" charset="0"/>
              </a:rPr>
              <a:t>nin</a:t>
            </a:r>
            <a:r>
              <a:rPr lang="tr-TR" altLang="tr-TR" sz="2800" b="1" dirty="0"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>
                <a:cs typeface="Times New Roman" panose="02020603050405020304" pitchFamily="18" charset="0"/>
              </a:rPr>
              <a:t>Nanching</a:t>
            </a:r>
            <a:r>
              <a:rPr lang="tr-TR" altLang="tr-TR" sz="2800" b="1" dirty="0"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 err="1">
                <a:cs typeface="Times New Roman" panose="02020603050405020304" pitchFamily="18" charset="0"/>
              </a:rPr>
              <a:t>Wang</a:t>
            </a:r>
            <a:r>
              <a:rPr lang="tr-TR" altLang="tr-TR" sz="2800" b="1" dirty="0"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>
                <a:cs typeface="Times New Roman" panose="02020603050405020304" pitchFamily="18" charset="0"/>
              </a:rPr>
              <a:t>Shu-ho</a:t>
            </a:r>
            <a:r>
              <a:rPr lang="tr-TR" altLang="tr-TR" sz="2800" b="1" dirty="0">
                <a:cs typeface="Times New Roman" panose="02020603050405020304" pitchFamily="18" charset="0"/>
              </a:rPr>
              <a:t> (MS III. yy) </a:t>
            </a:r>
            <a:r>
              <a:rPr lang="tr-TR" altLang="tr-TR" sz="2800" b="1" dirty="0" err="1">
                <a:cs typeface="Times New Roman" panose="02020603050405020304" pitchFamily="18" charset="0"/>
              </a:rPr>
              <a:t>nin</a:t>
            </a:r>
            <a:r>
              <a:rPr lang="tr-TR" altLang="tr-TR" sz="2800" b="1" dirty="0"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>
                <a:cs typeface="Times New Roman" panose="02020603050405020304" pitchFamily="18" charset="0"/>
              </a:rPr>
              <a:t>Mo-ching</a:t>
            </a:r>
            <a:r>
              <a:rPr lang="tr-TR" altLang="tr-TR" sz="2800" b="1" dirty="0">
                <a:cs typeface="Times New Roman" panose="02020603050405020304" pitchFamily="18" charset="0"/>
              </a:rPr>
              <a:t> </a:t>
            </a:r>
            <a:endParaRPr lang="tr-TR" altLang="tr-TR" sz="2800" b="1" dirty="0"/>
          </a:p>
          <a:p>
            <a:pPr algn="just" eaLnBrk="1" hangingPunct="1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000" b="1" dirty="0"/>
              <a:t>Çeşitli hastalık teşhisinde kullanılan yaklaşık 200 nabız şekli tarif edilmiştir. Nabızdaki gerginlik, sayı ve </a:t>
            </a:r>
            <a:r>
              <a:rPr lang="tr-TR" altLang="tr-TR" sz="2000" b="1" dirty="0" err="1"/>
              <a:t>ritm</a:t>
            </a:r>
            <a:r>
              <a:rPr lang="tr-TR" altLang="tr-TR" sz="2000" b="1" dirty="0"/>
              <a:t> gibi yirmi yedi özellik muayene olunan </a:t>
            </a:r>
            <a:r>
              <a:rPr lang="tr-TR" altLang="tr-TR" sz="2000" b="1" dirty="0" err="1"/>
              <a:t>diyagnozunu</a:t>
            </a:r>
            <a:r>
              <a:rPr lang="tr-TR" altLang="tr-TR" sz="2000" b="1" dirty="0"/>
              <a:t> sağlardı.</a:t>
            </a:r>
            <a:endParaRPr lang="en-US" altLang="tr-TR" sz="2000" b="1" dirty="0"/>
          </a:p>
          <a:p>
            <a:pPr algn="just" eaLnBrk="1" hangingPunct="1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tr-TR" sz="4000" b="1" dirty="0" err="1">
                <a:cs typeface="Times New Roman" panose="02020603050405020304" pitchFamily="18" charset="0"/>
              </a:rPr>
              <a:t>Dil</a:t>
            </a:r>
            <a:r>
              <a:rPr lang="en-US" altLang="tr-TR" sz="4000" b="1" dirty="0">
                <a:cs typeface="Times New Roman" panose="02020603050405020304" pitchFamily="18" charset="0"/>
              </a:rPr>
              <a:t> </a:t>
            </a:r>
            <a:r>
              <a:rPr lang="en-US" altLang="tr-TR" sz="4000" b="1" dirty="0" err="1">
                <a:cs typeface="Times New Roman" panose="02020603050405020304" pitchFamily="18" charset="0"/>
              </a:rPr>
              <a:t>ve</a:t>
            </a:r>
            <a:r>
              <a:rPr lang="en-US" altLang="tr-TR" sz="4000" b="1" dirty="0">
                <a:cs typeface="Times New Roman" panose="02020603050405020304" pitchFamily="18" charset="0"/>
              </a:rPr>
              <a:t> </a:t>
            </a:r>
            <a:r>
              <a:rPr lang="en-US" altLang="tr-TR" sz="4000" b="1" dirty="0" err="1">
                <a:cs typeface="Times New Roman" panose="02020603050405020304" pitchFamily="18" charset="0"/>
              </a:rPr>
              <a:t>göz</a:t>
            </a:r>
            <a:endParaRPr lang="tr-TR" altLang="tr-TR" sz="4000" b="1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FF0066"/>
              </a:buClr>
              <a:buFont typeface="Wingdings" panose="05000000000000000000" pitchFamily="2" charset="2"/>
              <a:buChar char="Ø"/>
            </a:pPr>
            <a:endParaRPr lang="tr-TR" altLang="tr-TR" sz="4000" b="1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FF0066"/>
              </a:buClr>
              <a:buNone/>
            </a:pPr>
            <a:r>
              <a:rPr lang="tr-TR" altLang="tr-TR" sz="4000" b="1" dirty="0">
                <a:cs typeface="Times New Roman" panose="02020603050405020304" pitchFamily="18" charset="0"/>
              </a:rPr>
              <a:t>muayenesi </a:t>
            </a:r>
            <a:endParaRPr lang="en-US" altLang="tr-TR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çin tıbb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73" y="167268"/>
            <a:ext cx="5818254" cy="63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0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Kültür fizik</a:t>
            </a:r>
          </a:p>
          <a:p>
            <a:r>
              <a:rPr lang="tr-TR" dirty="0"/>
              <a:t>Masaj</a:t>
            </a:r>
          </a:p>
          <a:p>
            <a:r>
              <a:rPr lang="tr-TR" dirty="0"/>
              <a:t>Hidroterapi</a:t>
            </a:r>
          </a:p>
          <a:p>
            <a:r>
              <a:rPr lang="tr-TR" dirty="0"/>
              <a:t>Bitkiler (</a:t>
            </a:r>
            <a:r>
              <a:rPr lang="tr-TR" dirty="0" err="1"/>
              <a:t>Efedra</a:t>
            </a:r>
            <a:r>
              <a:rPr lang="tr-TR" dirty="0"/>
              <a:t> </a:t>
            </a:r>
            <a:r>
              <a:rPr lang="tr-TR" dirty="0" err="1"/>
              <a:t>sinica</a:t>
            </a:r>
            <a:r>
              <a:rPr lang="tr-TR" dirty="0"/>
              <a:t>, Ginseng, </a:t>
            </a:r>
            <a:r>
              <a:rPr lang="tr-TR" dirty="0" err="1"/>
              <a:t>Dichroa</a:t>
            </a:r>
            <a:r>
              <a:rPr lang="tr-TR" dirty="0"/>
              <a:t> </a:t>
            </a:r>
            <a:r>
              <a:rPr lang="tr-TR" dirty="0" err="1"/>
              <a:t>Fibrifuga</a:t>
            </a:r>
            <a:r>
              <a:rPr lang="tr-TR" dirty="0"/>
              <a:t>, Afyon)</a:t>
            </a:r>
          </a:p>
          <a:p>
            <a:r>
              <a:rPr lang="tr-TR" dirty="0"/>
              <a:t>Akupunktur</a:t>
            </a:r>
          </a:p>
        </p:txBody>
      </p:sp>
    </p:spTree>
    <p:extLst>
      <p:ext uri="{BB962C8B-B14F-4D97-AF65-F5344CB8AC3E}">
        <p14:creationId xmlns:p14="http://schemas.microsoft.com/office/powerpoint/2010/main" val="38937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ÇİN TIBBIN DA İLKLER</a:t>
            </a:r>
            <a:endParaRPr lang="tr-TR" altLang="tr-TR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1319164" cy="4800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tr-TR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1.</a:t>
            </a:r>
            <a:r>
              <a:rPr lang="en-US" altLang="tr-TR" sz="2400" b="1" dirty="0">
                <a:cs typeface="Times New Roman" panose="02020603050405020304" pitchFamily="18" charset="0"/>
              </a:rPr>
              <a:t>Akapun</a:t>
            </a:r>
            <a:r>
              <a:rPr lang="tr-TR" altLang="tr-TR" sz="2400" b="1" dirty="0"/>
              <a:t>k</a:t>
            </a:r>
            <a:r>
              <a:rPr lang="en-US" altLang="tr-TR" sz="2400" b="1" dirty="0">
                <a:cs typeface="Times New Roman" panose="02020603050405020304" pitchFamily="18" charset="0"/>
              </a:rPr>
              <a:t>tur,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jim</a:t>
            </a:r>
            <a:r>
              <a:rPr lang="tr-TR" altLang="tr-TR" sz="2400" b="1" dirty="0"/>
              <a:t>n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astik</a:t>
            </a:r>
            <a:r>
              <a:rPr lang="en-US" altLang="tr-TR" sz="2400" b="1" dirty="0">
                <a:cs typeface="Times New Roman" panose="02020603050405020304" pitchFamily="18" charset="0"/>
              </a:rPr>
              <a:t>,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masaj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ve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moksa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uygulanırdı</a:t>
            </a:r>
            <a:r>
              <a:rPr lang="en-US" altLang="tr-TR" sz="2400" b="1" dirty="0">
                <a:cs typeface="Times New Roman" panose="02020603050405020304" pitchFamily="18" charset="0"/>
              </a:rPr>
              <a:t>,</a:t>
            </a:r>
            <a:endParaRPr lang="tr-TR" altLang="tr-TR" sz="240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tr-TR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US" altLang="tr-TR" sz="2400" b="1" dirty="0">
                <a:cs typeface="Times New Roman" panose="02020603050405020304" pitchFamily="18" charset="0"/>
              </a:rPr>
              <a:t>.Anestizinin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babası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Çinli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bir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cerrah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olan</a:t>
            </a:r>
            <a:r>
              <a:rPr lang="en-US" altLang="tr-TR" sz="2400" b="1" dirty="0">
                <a:cs typeface="Times New Roman" panose="02020603050405020304" pitchFamily="18" charset="0"/>
              </a:rPr>
              <a:t> HUA  TU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dur</a:t>
            </a:r>
            <a:r>
              <a:rPr lang="en-US" altLang="tr-TR" sz="2400" b="1" dirty="0">
                <a:cs typeface="Times New Roman" panose="02020603050405020304" pitchFamily="18" charset="0"/>
              </a:rPr>
              <a:t>.</a:t>
            </a:r>
            <a:endParaRPr lang="en-US" altLang="tr-TR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tr-TR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3.</a:t>
            </a:r>
            <a:r>
              <a:rPr lang="en-US" altLang="tr-TR" sz="2400" b="1" dirty="0">
                <a:cs typeface="Times New Roman" panose="02020603050405020304" pitchFamily="18" charset="0"/>
              </a:rPr>
              <a:t>Çiçek,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şeker</a:t>
            </a:r>
            <a:r>
              <a:rPr lang="en-US" altLang="tr-TR" sz="2400" b="1" dirty="0">
                <a:cs typeface="Times New Roman" panose="02020603050405020304" pitchFamily="18" charset="0"/>
              </a:rPr>
              <a:t>,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kızamık</a:t>
            </a:r>
            <a:r>
              <a:rPr lang="en-US" altLang="tr-TR" sz="2400" b="1" dirty="0">
                <a:cs typeface="Times New Roman" panose="02020603050405020304" pitchFamily="18" charset="0"/>
              </a:rPr>
              <a:t>,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frengi</a:t>
            </a:r>
            <a:r>
              <a:rPr lang="en-US" altLang="tr-TR" sz="2400" b="1" dirty="0">
                <a:cs typeface="Times New Roman" panose="02020603050405020304" pitchFamily="18" charset="0"/>
              </a:rPr>
              <a:t>,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kolera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hastalıkları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tedavi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ediliyordu</a:t>
            </a:r>
            <a:r>
              <a:rPr lang="tr-TR" altLang="tr-TR" sz="2400" b="1" dirty="0"/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tr-TR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4.</a:t>
            </a:r>
            <a:r>
              <a:rPr lang="en-US" altLang="tr-TR" sz="2400" b="1" dirty="0">
                <a:cs typeface="Times New Roman" panose="02020603050405020304" pitchFamily="18" charset="0"/>
              </a:rPr>
              <a:t>Çiçek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aşısı</a:t>
            </a:r>
            <a:r>
              <a:rPr lang="en-US" altLang="tr-TR" sz="2400" b="1" dirty="0">
                <a:cs typeface="Times New Roman" panose="02020603050405020304" pitchFamily="18" charset="0"/>
              </a:rPr>
              <a:t> ilk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defa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Çinliler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tarafından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uygulanmıştır</a:t>
            </a:r>
            <a:r>
              <a:rPr lang="en-US" altLang="tr-TR" sz="2400" b="1" dirty="0">
                <a:cs typeface="Times New Roman" panose="02020603050405020304" pitchFamily="18" charset="0"/>
              </a:rPr>
              <a:t>.</a:t>
            </a:r>
            <a:endParaRPr lang="en-US" altLang="tr-TR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tr-TR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5.</a:t>
            </a:r>
            <a:r>
              <a:rPr lang="en-US" altLang="tr-TR" sz="2400" b="1" dirty="0">
                <a:cs typeface="Times New Roman" panose="02020603050405020304" pitchFamily="18" charset="0"/>
              </a:rPr>
              <a:t>Bitkileri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şekil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ve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renklerine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göre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tedavide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kullanmışlardır</a:t>
            </a:r>
            <a:r>
              <a:rPr lang="en-US" altLang="tr-TR" sz="2400" b="1" dirty="0">
                <a:cs typeface="Times New Roman" panose="02020603050405020304" pitchFamily="18" charset="0"/>
              </a:rPr>
              <a:t>.</a:t>
            </a:r>
            <a:endParaRPr lang="tr-TR" altLang="tr-TR" sz="2400" b="1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tr-TR" sz="240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tr-TR" sz="2400" b="1" dirty="0">
                <a:solidFill>
                  <a:srgbClr val="FF0066"/>
                </a:solidFill>
                <a:cs typeface="Times New Roman" panose="02020603050405020304" pitchFamily="18" charset="0"/>
              </a:rPr>
              <a:t>THEOR</a:t>
            </a:r>
            <a:r>
              <a:rPr lang="tr-TR" altLang="tr-TR" sz="2400" b="1" dirty="0">
                <a:solidFill>
                  <a:srgbClr val="FF0066"/>
                </a:solidFill>
              </a:rPr>
              <a:t>IE </a:t>
            </a:r>
            <a:r>
              <a:rPr lang="en-US" altLang="tr-TR" sz="2400" b="1" dirty="0">
                <a:solidFill>
                  <a:srgbClr val="FF0066"/>
                </a:solidFill>
                <a:cs typeface="Times New Roman" panose="02020603050405020304" pitchFamily="18" charset="0"/>
              </a:rPr>
              <a:t>DE S</a:t>
            </a:r>
            <a:r>
              <a:rPr lang="tr-TR" altLang="tr-TR" sz="2400" b="1" dirty="0">
                <a:solidFill>
                  <a:srgbClr val="FF0066"/>
                </a:solidFill>
              </a:rPr>
              <a:t>I</a:t>
            </a:r>
            <a:r>
              <a:rPr lang="en-US" altLang="tr-TR" sz="2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GNATURE: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Benzeri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benzerle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tedavi</a:t>
            </a:r>
            <a:r>
              <a:rPr lang="tr-TR" altLang="tr-TR" sz="2400" b="1" dirty="0"/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etme</a:t>
            </a:r>
            <a:endParaRPr lang="tr-TR" altLang="tr-TR" sz="2400" b="1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tr-TR" sz="240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tr-TR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6.</a:t>
            </a:r>
            <a:r>
              <a:rPr lang="en-US" altLang="tr-TR" sz="2400" b="1" dirty="0">
                <a:cs typeface="Times New Roman" panose="02020603050405020304" pitchFamily="18" charset="0"/>
              </a:rPr>
              <a:t>Çin</a:t>
            </a:r>
            <a:r>
              <a:rPr lang="tr-TR" altLang="tr-TR" sz="2400" b="1" dirty="0"/>
              <a:t>’</a:t>
            </a:r>
            <a:r>
              <a:rPr lang="en-US" altLang="tr-TR" sz="2400" b="1" dirty="0">
                <a:cs typeface="Times New Roman" panose="02020603050405020304" pitchFamily="18" charset="0"/>
              </a:rPr>
              <a:t>de 1076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yılında</a:t>
            </a:r>
            <a:r>
              <a:rPr lang="en-US" altLang="tr-TR" sz="2400" b="1" dirty="0">
                <a:cs typeface="Times New Roman" panose="02020603050405020304" pitchFamily="18" charset="0"/>
              </a:rPr>
              <a:t> ilk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resmi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eczane</a:t>
            </a:r>
            <a:r>
              <a:rPr lang="en-US" altLang="tr-TR" sz="2400" b="1" dirty="0"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cs typeface="Times New Roman" panose="02020603050405020304" pitchFamily="18" charset="0"/>
              </a:rPr>
              <a:t>açılmıştır</a:t>
            </a:r>
            <a:r>
              <a:rPr lang="en-US" altLang="tr-TR" sz="2400" b="1" dirty="0">
                <a:cs typeface="Times New Roman" panose="02020603050405020304" pitchFamily="18" charset="0"/>
              </a:rPr>
              <a:t>.</a:t>
            </a:r>
            <a:r>
              <a:rPr lang="en-US" altLang="tr-T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0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 idx="4294967295"/>
          </p:nvPr>
        </p:nvSpPr>
        <p:spPr>
          <a:xfrm>
            <a:off x="3429000" y="152401"/>
            <a:ext cx="3886200" cy="987425"/>
          </a:xfrm>
        </p:spPr>
        <p:txBody>
          <a:bodyPr/>
          <a:lstStyle/>
          <a:p>
            <a:r>
              <a:rPr lang="tr-TR" altLang="tr-TR" b="1" dirty="0">
                <a:solidFill>
                  <a:schemeClr val="bg1"/>
                </a:solidFill>
              </a:rPr>
              <a:t>Akupunktur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4294967295"/>
          </p:nvPr>
        </p:nvSpPr>
        <p:spPr>
          <a:xfrm>
            <a:off x="1385455" y="2349500"/>
            <a:ext cx="10321636" cy="4133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</a:rPr>
              <a:t>Akupunktur</a:t>
            </a:r>
            <a:r>
              <a:rPr lang="tr-TR" altLang="tr-TR" sz="2800" b="1" dirty="0"/>
              <a:t>; bedendeki uyarılma noktaları üzerine çeşitli metal iğneler batırmaktır. Hastalığa neden olan bölge üzerinde akupunktur uygulayarak, hastalığın ortadan kalkmasına yardımcı olunmaktadır.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800" b="1" dirty="0" err="1">
                <a:solidFill>
                  <a:srgbClr val="FF0000"/>
                </a:solidFill>
              </a:rPr>
              <a:t>Moxa</a:t>
            </a:r>
            <a:r>
              <a:rPr lang="tr-TR" altLang="tr-TR" sz="2800" b="1" dirty="0"/>
              <a:t>; bedendeki akupunktur noktaları üzerine misk otu (</a:t>
            </a:r>
            <a:r>
              <a:rPr lang="tr-TR" altLang="tr-TR" sz="2800" b="1" i="1" dirty="0" err="1">
                <a:solidFill>
                  <a:schemeClr val="accent2"/>
                </a:solidFill>
              </a:rPr>
              <a:t>Artemisia</a:t>
            </a:r>
            <a:r>
              <a:rPr lang="tr-TR" altLang="tr-TR" sz="2800" b="1" dirty="0">
                <a:solidFill>
                  <a:schemeClr val="accent2"/>
                </a:solidFill>
              </a:rPr>
              <a:t>-</a:t>
            </a:r>
            <a:r>
              <a:rPr lang="tr-TR" altLang="tr-TR" sz="2800" b="1" dirty="0"/>
              <a:t>pelin otu) konularak yakılmakta ve ısı etkisiyle o nokta uyarılmakta ya da uyarılması önlenmektedir</a:t>
            </a:r>
            <a:r>
              <a:rPr lang="tr-TR" altLang="tr-TR" sz="2800" dirty="0"/>
              <a:t>. </a:t>
            </a:r>
          </a:p>
        </p:txBody>
      </p:sp>
      <p:sp>
        <p:nvSpPr>
          <p:cNvPr id="20484" name="3 Slayt Numarası Yer Tutucusu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F7C3D3F-DDB6-40E8-8509-DA6E455E1129}" type="slidenum">
              <a:rPr lang="en-US" altLang="tr-TR" sz="1400"/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35464405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482790" y="512956"/>
            <a:ext cx="308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AKUPUNKTUR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260088" y="2575932"/>
            <a:ext cx="10441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Günümüzde de çelik, gümüş, altın iğneler veya lazer ışınları ile yapılan </a:t>
            </a:r>
          </a:p>
          <a:p>
            <a:r>
              <a:rPr lang="tr-TR" sz="2400" dirty="0"/>
              <a:t>akupunktur, bir çok hastalığın şikayetlerinin giderilmesinde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83038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464" y="1518815"/>
            <a:ext cx="6924357" cy="51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 idx="4294967295"/>
          </p:nvPr>
        </p:nvSpPr>
        <p:spPr>
          <a:xfrm>
            <a:off x="2208213" y="188913"/>
            <a:ext cx="7772400" cy="1143000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1"/>
                </a:solidFill>
              </a:rPr>
              <a:t>Eski Çin’de Tedavi Yapanlar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4294967295"/>
          </p:nvPr>
        </p:nvSpPr>
        <p:spPr>
          <a:xfrm>
            <a:off x="608013" y="1988127"/>
            <a:ext cx="10972799" cy="518160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sz="2800" b="1" dirty="0"/>
              <a:t>	Çin tıbbında; sağlık hizmetleriyle ilgilenen altı farklı grup bulunmaktaydı. </a:t>
            </a:r>
          </a:p>
          <a:p>
            <a:pPr>
              <a:buFontTx/>
              <a:buNone/>
            </a:pPr>
            <a:r>
              <a:rPr lang="tr-TR" altLang="tr-TR" sz="2800" b="1" dirty="0"/>
              <a:t>	1. Saray hekimleri, </a:t>
            </a:r>
          </a:p>
          <a:p>
            <a:pPr>
              <a:buFontTx/>
              <a:buNone/>
            </a:pPr>
            <a:r>
              <a:rPr lang="tr-TR" altLang="tr-TR" sz="2800" b="1" dirty="0"/>
              <a:t>	2. Simyagerler; hayat iksirini arayanlar, </a:t>
            </a:r>
          </a:p>
          <a:p>
            <a:pPr>
              <a:buFontTx/>
              <a:buNone/>
            </a:pPr>
            <a:r>
              <a:rPr lang="tr-TR" altLang="tr-TR" sz="2800" b="1" dirty="0"/>
              <a:t>	3. Halk hekimleri; şifalı bitkilerle hasta tedavisi yapanlar, </a:t>
            </a:r>
          </a:p>
          <a:p>
            <a:pPr>
              <a:buFontTx/>
              <a:buNone/>
            </a:pPr>
            <a:r>
              <a:rPr lang="tr-TR" altLang="tr-TR" sz="2800" b="1" dirty="0"/>
              <a:t>	4. Kör masörler; masajla hasta tedavi edenler, </a:t>
            </a:r>
          </a:p>
          <a:p>
            <a:pPr>
              <a:buFontTx/>
              <a:buNone/>
            </a:pPr>
            <a:r>
              <a:rPr lang="tr-TR" altLang="tr-TR" sz="2800" b="1" dirty="0"/>
              <a:t>	5. Akupunkturla tedavi edenler </a:t>
            </a:r>
          </a:p>
          <a:p>
            <a:pPr>
              <a:buFontTx/>
              <a:buNone/>
            </a:pPr>
            <a:r>
              <a:rPr lang="tr-TR" altLang="tr-TR" sz="2800" b="1" dirty="0"/>
              <a:t>	6. Kırık-Çıkıkçılar. Çömlek çamuru ile kırık-çıkıkları tespit etmektedir. </a:t>
            </a:r>
          </a:p>
          <a:p>
            <a:endParaRPr lang="tr-TR" altLang="tr-TR" b="1" dirty="0"/>
          </a:p>
          <a:p>
            <a:endParaRPr lang="tr-TR" altLang="tr-TR" dirty="0"/>
          </a:p>
        </p:txBody>
      </p:sp>
      <p:sp>
        <p:nvSpPr>
          <p:cNvPr id="19460" name="3 Slayt Numarası Yer Tutucusu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55CA481-5B0A-4D9F-A088-11FD220B4A73}" type="slidenum">
              <a:rPr lang="en-US" altLang="tr-TR" sz="1400"/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15441051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01804" y="1739590"/>
            <a:ext cx="1114279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MÖ </a:t>
            </a:r>
            <a:r>
              <a:rPr lang="tr-TR" sz="3200" dirty="0" err="1">
                <a:solidFill>
                  <a:srgbClr val="FF0000"/>
                </a:solidFill>
              </a:rPr>
              <a:t>ÇİN’de</a:t>
            </a:r>
            <a:r>
              <a:rPr lang="tr-TR" sz="3200" dirty="0">
                <a:solidFill>
                  <a:srgbClr val="FF0000"/>
                </a:solidFill>
              </a:rPr>
              <a:t> HEKİMLER BEŞ SINIFA AYRILMIŞLARDIR</a:t>
            </a:r>
          </a:p>
          <a:p>
            <a:pPr marL="342900" indent="-342900">
              <a:buAutoNum type="arabicPeriod"/>
            </a:pPr>
            <a:r>
              <a:rPr lang="tr-TR" sz="3200" dirty="0"/>
              <a:t>İlaçları derleyip, toplayan hekimleri sınav yapan ve atayan </a:t>
            </a:r>
          </a:p>
          <a:p>
            <a:r>
              <a:rPr lang="tr-TR" sz="3200" dirty="0"/>
              <a:t>başhekimler</a:t>
            </a:r>
          </a:p>
          <a:p>
            <a:pPr marL="342900" indent="-342900">
              <a:buAutoNum type="arabicPeriod"/>
            </a:pPr>
            <a:r>
              <a:rPr lang="tr-TR" sz="3200" dirty="0"/>
              <a:t>Baş ağrısı, soğuk algınlığı ve basit yaraları tedavi eden </a:t>
            </a:r>
          </a:p>
          <a:p>
            <a:r>
              <a:rPr lang="tr-TR" sz="3200" dirty="0"/>
              <a:t>hekimler</a:t>
            </a:r>
          </a:p>
          <a:p>
            <a:pPr marL="342900" indent="-342900">
              <a:buAutoNum type="arabicPeriod"/>
            </a:pPr>
            <a:r>
              <a:rPr lang="tr-TR" sz="3200" dirty="0"/>
              <a:t>Hastalara yiyecek ve içecek reçeteleri yazan hekimler</a:t>
            </a:r>
          </a:p>
          <a:p>
            <a:pPr marL="342900" indent="-342900">
              <a:buAutoNum type="arabicPeriod"/>
            </a:pPr>
            <a:r>
              <a:rPr lang="tr-TR" sz="3200" dirty="0"/>
              <a:t>Cerrahlar</a:t>
            </a:r>
          </a:p>
          <a:p>
            <a:pPr marL="342900" indent="-342900">
              <a:buAutoNum type="arabicPeriod"/>
            </a:pPr>
            <a:r>
              <a:rPr lang="tr-TR" sz="3200" dirty="0"/>
              <a:t>Veterinerler</a:t>
            </a:r>
          </a:p>
        </p:txBody>
      </p:sp>
    </p:spTree>
    <p:extLst>
      <p:ext uri="{BB962C8B-B14F-4D97-AF65-F5344CB8AC3E}">
        <p14:creationId xmlns:p14="http://schemas.microsoft.com/office/powerpoint/2010/main" val="193508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algn="just"/>
            <a:r>
              <a:rPr lang="tr-TR" dirty="0"/>
              <a:t>Çin halk kültüründe beş bin yıl öncesine dayandırılan, tıbbın kurucusu olarak üç imparator hekim gösterilmektedir.</a:t>
            </a:r>
          </a:p>
          <a:p>
            <a:r>
              <a:rPr lang="tr-TR" dirty="0"/>
              <a:t>-</a:t>
            </a:r>
            <a:r>
              <a:rPr lang="tr-TR" dirty="0">
                <a:solidFill>
                  <a:srgbClr val="A50021"/>
                </a:solidFill>
              </a:rPr>
              <a:t>FU-HSİ</a:t>
            </a:r>
            <a:r>
              <a:rPr lang="tr-TR" dirty="0"/>
              <a:t> (MÖ.2953): </a:t>
            </a:r>
            <a:r>
              <a:rPr lang="tr-TR" dirty="0" err="1"/>
              <a:t>Yin</a:t>
            </a:r>
            <a:r>
              <a:rPr lang="tr-TR" dirty="0"/>
              <a:t>- </a:t>
            </a:r>
            <a:r>
              <a:rPr lang="tr-TR" dirty="0" err="1"/>
              <a:t>Yang</a:t>
            </a:r>
            <a:r>
              <a:rPr lang="tr-TR" dirty="0"/>
              <a:t> teorisi ortaya atan, </a:t>
            </a:r>
            <a:r>
              <a:rPr lang="tr-TR" dirty="0" err="1"/>
              <a:t>Yi-King</a:t>
            </a:r>
            <a:r>
              <a:rPr lang="tr-TR" dirty="0"/>
              <a:t> adlı eserini yazarı.</a:t>
            </a:r>
          </a:p>
          <a:p>
            <a:r>
              <a:rPr lang="tr-TR" dirty="0">
                <a:solidFill>
                  <a:srgbClr val="A50021"/>
                </a:solidFill>
              </a:rPr>
              <a:t>CHEN-NUNGN</a:t>
            </a:r>
            <a:r>
              <a:rPr lang="tr-TR" dirty="0"/>
              <a:t> (MÖ.2838): Tıbbi bitkiler hakkında </a:t>
            </a:r>
            <a:r>
              <a:rPr lang="tr-TR" dirty="0" err="1"/>
              <a:t>Pen-Tsao</a:t>
            </a:r>
            <a:r>
              <a:rPr lang="tr-TR" dirty="0"/>
              <a:t> adlı eserin yazarı.</a:t>
            </a:r>
          </a:p>
          <a:p>
            <a:r>
              <a:rPr lang="tr-TR" dirty="0">
                <a:solidFill>
                  <a:srgbClr val="A50021"/>
                </a:solidFill>
              </a:rPr>
              <a:t>HUANG-Tİ</a:t>
            </a:r>
            <a:r>
              <a:rPr lang="tr-TR" dirty="0"/>
              <a:t> (MÖ:2698): Klasik Çin tıp prensiplerine ait kitabı </a:t>
            </a:r>
            <a:r>
              <a:rPr lang="tr-TR" dirty="0" err="1"/>
              <a:t>Nei-King’in</a:t>
            </a:r>
            <a:r>
              <a:rPr lang="tr-TR" dirty="0"/>
              <a:t> yazarı. </a:t>
            </a:r>
          </a:p>
        </p:txBody>
      </p:sp>
    </p:spTree>
    <p:extLst>
      <p:ext uri="{BB962C8B-B14F-4D97-AF65-F5344CB8AC3E}">
        <p14:creationId xmlns:p14="http://schemas.microsoft.com/office/powerpoint/2010/main" val="278522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71961" y="2397512"/>
            <a:ext cx="89322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Ayrıca, </a:t>
            </a:r>
          </a:p>
          <a:p>
            <a:r>
              <a:rPr lang="tr-TR" sz="2800" dirty="0"/>
              <a:t>HOU HAN SHU (HAN Kayıtları): Sarayda görev yapan </a:t>
            </a:r>
          </a:p>
          <a:p>
            <a:r>
              <a:rPr lang="tr-TR" sz="2800" dirty="0"/>
              <a:t>Yİ TAİ LİNG adını taşıyan sağlık işlerinden sorumlu,</a:t>
            </a:r>
          </a:p>
          <a:p>
            <a:r>
              <a:rPr lang="tr-TR" sz="2800" dirty="0"/>
              <a:t>YAO CHENG isimli ilaç işlerine bakan  sorumlu.</a:t>
            </a:r>
          </a:p>
        </p:txBody>
      </p:sp>
    </p:spTree>
    <p:extLst>
      <p:ext uri="{BB962C8B-B14F-4D97-AF65-F5344CB8AC3E}">
        <p14:creationId xmlns:p14="http://schemas.microsoft.com/office/powerpoint/2010/main" val="188096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94624" y="2531327"/>
            <a:ext cx="861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Genellikle Çin tıbbi çok tutucu ve dogmatik (inanç öğretisi) bir tutum içinde olduğu için fazla gelişmemiş, olduğu gibi korunmuştur. </a:t>
            </a:r>
          </a:p>
        </p:txBody>
      </p:sp>
    </p:spTree>
    <p:extLst>
      <p:ext uri="{BB962C8B-B14F-4D97-AF65-F5344CB8AC3E}">
        <p14:creationId xmlns:p14="http://schemas.microsoft.com/office/powerpoint/2010/main" val="89819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94360" y="2617470"/>
            <a:ext cx="10687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Binlerce yıllık büyük </a:t>
            </a:r>
            <a:r>
              <a:rPr lang="tr-TR"/>
              <a:t>bir medeniyet ortaya koyan, </a:t>
            </a:r>
            <a:r>
              <a:rPr lang="tr-TR" dirty="0"/>
              <a:t>ancak kapalı toplum olarak dünyaya açılamayan </a:t>
            </a:r>
          </a:p>
          <a:p>
            <a:r>
              <a:rPr lang="tr-TR" dirty="0"/>
              <a:t>Çin Medeniyetinin modern tıbba katkıları, bazı tıbbi bitkileri, nabız muayenesi ile akupunktur metodunu </a:t>
            </a:r>
          </a:p>
          <a:p>
            <a:r>
              <a:rPr lang="tr-TR" dirty="0"/>
              <a:t>kazandırmış olmasıdır denilebilir.</a:t>
            </a:r>
          </a:p>
        </p:txBody>
      </p:sp>
    </p:spTree>
    <p:extLst>
      <p:ext uri="{BB962C8B-B14F-4D97-AF65-F5344CB8AC3E}">
        <p14:creationId xmlns:p14="http://schemas.microsoft.com/office/powerpoint/2010/main" val="376467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/>
          <p:cNvSpPr>
            <a:spLocks noGrp="1"/>
          </p:cNvSpPr>
          <p:nvPr>
            <p:ph type="ctrTitle"/>
          </p:nvPr>
        </p:nvSpPr>
        <p:spPr>
          <a:xfrm>
            <a:off x="1794281" y="0"/>
            <a:ext cx="8353425" cy="1524000"/>
          </a:xfrm>
        </p:spPr>
        <p:txBody>
          <a:bodyPr/>
          <a:lstStyle/>
          <a:p>
            <a:r>
              <a:rPr lang="tr-TR" altLang="tr-TR" b="1" dirty="0">
                <a:solidFill>
                  <a:schemeClr val="bg1"/>
                </a:solidFill>
              </a:rPr>
              <a:t>Kaynaklar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58926" y="2179909"/>
            <a:ext cx="9939168" cy="3743325"/>
          </a:xfrm>
        </p:spPr>
        <p:txBody>
          <a:bodyPr rtlCol="0"/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Prof. Dr. Sevgi ŞAR,  yayınlanmamış Eczacılık Tarihi Ders Notları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Turan </a:t>
            </a:r>
            <a:r>
              <a:rPr lang="tr-TR" sz="1800" b="1" dirty="0" err="1">
                <a:solidFill>
                  <a:schemeClr val="tx1"/>
                </a:solidFill>
              </a:rPr>
              <a:t>Baytop</a:t>
            </a:r>
            <a:r>
              <a:rPr lang="tr-TR" sz="1800" b="1" dirty="0">
                <a:solidFill>
                  <a:schemeClr val="tx1"/>
                </a:solidFill>
              </a:rPr>
              <a:t>, Türk Eczacılık Tarihi, Sanal Matbaacılık, 1985.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Bedii Şehsuvaroğlu, Eczacılık Tarihi Dersleri, </a:t>
            </a:r>
            <a:r>
              <a:rPr lang="tr-TR" sz="1800" b="1" dirty="0" err="1">
                <a:solidFill>
                  <a:schemeClr val="tx1"/>
                </a:solidFill>
              </a:rPr>
              <a:t>Hüsnütabiat</a:t>
            </a:r>
            <a:r>
              <a:rPr lang="tr-TR" sz="1800" b="1" dirty="0">
                <a:solidFill>
                  <a:schemeClr val="tx1"/>
                </a:solidFill>
              </a:rPr>
              <a:t> Matbaası, 1970.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Naşit </a:t>
            </a:r>
            <a:r>
              <a:rPr lang="tr-TR" sz="1800" b="1" dirty="0" err="1">
                <a:solidFill>
                  <a:schemeClr val="tx1"/>
                </a:solidFill>
              </a:rPr>
              <a:t>Baylav</a:t>
            </a:r>
            <a:r>
              <a:rPr lang="tr-TR" sz="1800" b="1" dirty="0">
                <a:solidFill>
                  <a:schemeClr val="tx1"/>
                </a:solidFill>
              </a:rPr>
              <a:t>, Eczacılık Tarihi, Yörük Matbaası, 1968.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Ali Haydar Bayat, Tıp Tarihi, Sade Matbaa, 2003.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Ayşegül Demirhan Erdemir, Tıp Tarihi ve Deontoloji Dersleri, Uludağ Üniversitesi Basımevi, 1994.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Ayşegül Demirhan Erdemir, Kısa Tıp Tarihi, Uludağ Üniversitesi Basımevi, 1982.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Bedii Şehsuvaroğlu, Ayşegül Demirhan Erdemir, Gönül </a:t>
            </a:r>
            <a:r>
              <a:rPr lang="tr-TR" sz="1800" b="1" dirty="0" err="1">
                <a:solidFill>
                  <a:schemeClr val="tx1"/>
                </a:solidFill>
              </a:rPr>
              <a:t>Cantay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Güreşsever</a:t>
            </a:r>
            <a:r>
              <a:rPr lang="tr-TR" sz="1800" b="1" dirty="0">
                <a:solidFill>
                  <a:schemeClr val="tx1"/>
                </a:solidFill>
              </a:rPr>
              <a:t>, Türk Tıp Tarihi, Taş Kitapçılık, 1984.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Emine M. Atabek, Şefik </a:t>
            </a:r>
            <a:r>
              <a:rPr lang="tr-TR" sz="1800" b="1" dirty="0" err="1">
                <a:solidFill>
                  <a:schemeClr val="tx1"/>
                </a:solidFill>
              </a:rPr>
              <a:t>Görkey</a:t>
            </a:r>
            <a:r>
              <a:rPr lang="tr-TR" sz="1800" b="1" dirty="0">
                <a:solidFill>
                  <a:schemeClr val="tx1"/>
                </a:solidFill>
              </a:rPr>
              <a:t>, </a:t>
            </a:r>
            <a:r>
              <a:rPr lang="tr-TR" sz="1800" b="1" dirty="0" err="1">
                <a:solidFill>
                  <a:schemeClr val="tx1"/>
                </a:solidFill>
              </a:rPr>
              <a:t>Başlanğıcından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Rönesansa</a:t>
            </a:r>
            <a:r>
              <a:rPr lang="tr-TR" sz="1800" b="1" dirty="0">
                <a:solidFill>
                  <a:schemeClr val="tx1"/>
                </a:solidFill>
              </a:rPr>
              <a:t> Kadar Tıp Tarihi, Dilek Ofset Matbaacılık, 1998.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</a:rPr>
              <a:t>Cowen D. L., </a:t>
            </a:r>
            <a:r>
              <a:rPr lang="en-US" sz="1800" b="1" dirty="0" err="1">
                <a:solidFill>
                  <a:schemeClr val="tx1"/>
                </a:solidFill>
              </a:rPr>
              <a:t>Helfand</a:t>
            </a:r>
            <a:r>
              <a:rPr lang="en-US" sz="1800" b="1" dirty="0">
                <a:solidFill>
                  <a:schemeClr val="tx1"/>
                </a:solidFill>
              </a:rPr>
              <a:t> W.H. 1999. Pharmacy: an illustrated history, Harry N. Abrams Inc. Publishers.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Korea</a:t>
            </a:r>
            <a:r>
              <a:rPr lang="tr-TR" sz="1800" b="1" dirty="0">
                <a:solidFill>
                  <a:schemeClr val="tx1"/>
                </a:solidFill>
              </a:rPr>
              <a:t>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schemeClr val="tx1"/>
                </a:solidFill>
              </a:rPr>
              <a:t>Boussel</a:t>
            </a:r>
            <a:r>
              <a:rPr lang="en-US" sz="1800" b="1" dirty="0">
                <a:solidFill>
                  <a:schemeClr val="tx1"/>
                </a:solidFill>
              </a:rPr>
              <a:t> P., </a:t>
            </a:r>
            <a:r>
              <a:rPr lang="en-US" sz="1800" b="1" dirty="0" err="1">
                <a:solidFill>
                  <a:schemeClr val="tx1"/>
                </a:solidFill>
              </a:rPr>
              <a:t>Bonneman</a:t>
            </a:r>
            <a:r>
              <a:rPr lang="en-US" sz="1800" b="1" dirty="0">
                <a:solidFill>
                  <a:schemeClr val="tx1"/>
                </a:solidFill>
              </a:rPr>
              <a:t> H., </a:t>
            </a:r>
            <a:r>
              <a:rPr lang="en-US" sz="1800" b="1" dirty="0" err="1">
                <a:solidFill>
                  <a:schemeClr val="tx1"/>
                </a:solidFill>
              </a:rPr>
              <a:t>Bove</a:t>
            </a:r>
            <a:r>
              <a:rPr lang="en-US" sz="1800" b="1" dirty="0">
                <a:solidFill>
                  <a:schemeClr val="tx1"/>
                </a:solidFill>
              </a:rPr>
              <a:t> F. 1983. History of Pharmacy and the Pharmaceutical Industry.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Asklepios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Press</a:t>
            </a:r>
            <a:r>
              <a:rPr lang="tr-TR" sz="1800" b="1" dirty="0">
                <a:solidFill>
                  <a:schemeClr val="tx1"/>
                </a:solidFill>
              </a:rPr>
              <a:t>. </a:t>
            </a:r>
            <a:r>
              <a:rPr lang="tr-TR" sz="1800" b="1" dirty="0" err="1">
                <a:solidFill>
                  <a:schemeClr val="tx1"/>
                </a:solidFill>
              </a:rPr>
              <a:t>Switzerland</a:t>
            </a:r>
            <a:r>
              <a:rPr lang="tr-TR" sz="1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64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Çinlilerin felsefi ve dini sistemi olan TAOİZME göre, evren, varlık ve madde birbirine zıt, ama birbirini tamamlayan YİN ve YANG diye isimlendirilen iki büyük prensibin eseridir.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İçeriği bilinmeyen bu hayat enerjisi evrende, canlı ve cansız her şeyde bulunur. Bu enerji, ne elektrik, ne manyetizma, ne de ısıdır.</a:t>
            </a:r>
          </a:p>
        </p:txBody>
      </p:sp>
    </p:spTree>
    <p:extLst>
      <p:ext uri="{BB962C8B-B14F-4D97-AF65-F5344CB8AC3E}">
        <p14:creationId xmlns:p14="http://schemas.microsoft.com/office/powerpoint/2010/main" val="118203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Çin Felsefesine göre tabiatta beş ana element bulunmaktadır;</a:t>
            </a:r>
          </a:p>
          <a:p>
            <a:r>
              <a:rPr lang="tr-TR" dirty="0"/>
              <a:t>Toprak</a:t>
            </a:r>
          </a:p>
          <a:p>
            <a:r>
              <a:rPr lang="tr-TR" dirty="0"/>
              <a:t>Ateş</a:t>
            </a:r>
          </a:p>
          <a:p>
            <a:r>
              <a:rPr lang="tr-TR" dirty="0"/>
              <a:t>Odun</a:t>
            </a:r>
          </a:p>
          <a:p>
            <a:r>
              <a:rPr lang="tr-TR" dirty="0"/>
              <a:t>Metal</a:t>
            </a:r>
          </a:p>
          <a:p>
            <a:r>
              <a:rPr lang="tr-TR" dirty="0"/>
              <a:t>Su</a:t>
            </a:r>
          </a:p>
        </p:txBody>
      </p:sp>
    </p:spTree>
    <p:extLst>
      <p:ext uri="{BB962C8B-B14F-4D97-AF65-F5344CB8AC3E}">
        <p14:creationId xmlns:p14="http://schemas.microsoft.com/office/powerpoint/2010/main" val="244156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C7C9F0-AB4B-4047-A270-A41F74BD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Çin düşüncesine göre, bu beşli tasnife doğada sıkça rastlanır;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5EC9F40-8D18-4BC9-AA81-D23AB996D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677252"/>
              </p:ext>
            </p:extLst>
          </p:nvPr>
        </p:nvGraphicFramePr>
        <p:xfrm>
          <a:off x="574040" y="2494280"/>
          <a:ext cx="1028198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744">
                  <a:extLst>
                    <a:ext uri="{9D8B030D-6E8A-4147-A177-3AD203B41FA5}">
                      <a16:colId xmlns:a16="http://schemas.microsoft.com/office/drawing/2014/main" val="308294846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09656324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45049574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66056460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062420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u="sng" dirty="0">
                          <a:solidFill>
                            <a:schemeClr val="tx1"/>
                          </a:solidFill>
                        </a:rPr>
                        <a:t>Mevsimler</a:t>
                      </a:r>
                    </a:p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İlkbahar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Yaz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Yaz sonrası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Sonbahar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Kış</a:t>
                      </a:r>
                    </a:p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u="sng" dirty="0">
                          <a:solidFill>
                            <a:schemeClr val="tx1"/>
                          </a:solidFill>
                        </a:rPr>
                        <a:t>Yönler</a:t>
                      </a:r>
                    </a:p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Kuzey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Güney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Doğu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Batı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u="sng" dirty="0">
                          <a:solidFill>
                            <a:schemeClr val="tx1"/>
                          </a:solidFill>
                        </a:rPr>
                        <a:t>Atmosfer olayları 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Rüzgar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Sıcaklık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Soğukluk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Kuruluk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Nemlilik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u="sng" dirty="0">
                          <a:solidFill>
                            <a:schemeClr val="tx1"/>
                          </a:solidFill>
                        </a:rPr>
                        <a:t>Renkler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Sarı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Kırmızı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Mavi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Beyaz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Siyah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u="sng" dirty="0">
                          <a:solidFill>
                            <a:schemeClr val="tx1"/>
                          </a:solidFill>
                        </a:rPr>
                        <a:t>İnsan vücudunda 5 aşama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Doğum</a:t>
                      </a:r>
                    </a:p>
                    <a:p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Çoçukluk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Ergenlik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Olgunluk</a:t>
                      </a:r>
                    </a:p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Ölüm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88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7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Çin tıbbında beş esas organ;  </a:t>
            </a:r>
            <a:r>
              <a:rPr lang="tr-TR" dirty="0"/>
              <a:t>	</a:t>
            </a:r>
            <a:r>
              <a:rPr lang="tr-TR" dirty="0">
                <a:solidFill>
                  <a:srgbClr val="0070C0"/>
                </a:solidFill>
              </a:rPr>
              <a:t>Yardımcı beş organ;</a:t>
            </a:r>
          </a:p>
          <a:p>
            <a:r>
              <a:rPr lang="tr-TR" dirty="0"/>
              <a:t>Akciğer,							Mide,</a:t>
            </a:r>
          </a:p>
          <a:p>
            <a:r>
              <a:rPr lang="tr-TR" dirty="0"/>
              <a:t>Kalp,							Safra kesesi,</a:t>
            </a:r>
          </a:p>
          <a:p>
            <a:r>
              <a:rPr lang="tr-TR" dirty="0"/>
              <a:t>Karaciğer,						Mesane,</a:t>
            </a:r>
          </a:p>
          <a:p>
            <a:r>
              <a:rPr lang="tr-TR" dirty="0"/>
              <a:t>Dalak, 							İnce Barsak,</a:t>
            </a:r>
          </a:p>
          <a:p>
            <a:r>
              <a:rPr lang="tr-TR" dirty="0"/>
              <a:t>Böbrek.							Kalın Barsak.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450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Evreni oluşturan 5 element e karşılık gelen organların uyumsuzluğu hastalık nedeni olarak biliniyor.</a:t>
            </a:r>
          </a:p>
          <a:p>
            <a:r>
              <a:rPr lang="tr-TR" dirty="0"/>
              <a:t>Örneğin; Su ile ateş arasındaki tezat gibi, suyun bedendeki karşılığı olan böbrek, ateşin karşılığı olan kalbin düşmanı kabul edilir.</a:t>
            </a:r>
          </a:p>
        </p:txBody>
      </p:sp>
    </p:spTree>
    <p:extLst>
      <p:ext uri="{BB962C8B-B14F-4D97-AF65-F5344CB8AC3E}">
        <p14:creationId xmlns:p14="http://schemas.microsoft.com/office/powerpoint/2010/main" val="68403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0"/>
            <a:ext cx="2143125" cy="21431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Hastalıklar YİN-YANG teorisine göre açıklanırdı. </a:t>
            </a:r>
          </a:p>
          <a:p>
            <a:r>
              <a:rPr lang="tr-TR" b="1" dirty="0"/>
              <a:t>YANG;</a:t>
            </a:r>
            <a:r>
              <a:rPr lang="tr-TR" dirty="0"/>
              <a:t> Gök, Güneş, Yaratıcılık, Aydınlık, Sıcaklık, Sertlik, Yükseklik, Hafiflik, Hareketlilik, Erkeklik gibi özelliklere sahip olup Karaciğer, Kalp, Akciğer, Böbrek ve Dalak da,</a:t>
            </a:r>
          </a:p>
          <a:p>
            <a:r>
              <a:rPr lang="tr-TR" b="1" dirty="0"/>
              <a:t>YİN;</a:t>
            </a:r>
            <a:r>
              <a:rPr lang="tr-TR" dirty="0"/>
              <a:t> Ay, Toprak, Soğukluk, Dişilik, </a:t>
            </a:r>
            <a:r>
              <a:rPr lang="tr-TR" dirty="0" err="1"/>
              <a:t>Karanlık,Yumuşaklık</a:t>
            </a:r>
            <a:r>
              <a:rPr lang="tr-TR" dirty="0"/>
              <a:t>, Alçaklık, Ağırlık, </a:t>
            </a:r>
            <a:r>
              <a:rPr lang="tr-TR" dirty="0" err="1"/>
              <a:t>Sukunet</a:t>
            </a:r>
            <a:r>
              <a:rPr lang="tr-TR" dirty="0"/>
              <a:t> özelliklerini taşır. İnce </a:t>
            </a:r>
            <a:r>
              <a:rPr lang="tr-TR" dirty="0" err="1"/>
              <a:t>Barsak,Kalın</a:t>
            </a:r>
            <a:r>
              <a:rPr lang="tr-TR" dirty="0"/>
              <a:t> Barsak, Safra Kesesi, Mesane ve Midede bulunur. </a:t>
            </a:r>
          </a:p>
        </p:txBody>
      </p:sp>
    </p:spTree>
    <p:extLst>
      <p:ext uri="{BB962C8B-B14F-4D97-AF65-F5344CB8AC3E}">
        <p14:creationId xmlns:p14="http://schemas.microsoft.com/office/powerpoint/2010/main" val="176428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İnsan bedeni de </a:t>
            </a:r>
            <a:r>
              <a:rPr lang="tr-TR" dirty="0" err="1"/>
              <a:t>Yin-Yang</a:t>
            </a:r>
            <a:r>
              <a:rPr lang="tr-TR" dirty="0"/>
              <a:t> zıtlığından meydana gelmiştir. </a:t>
            </a:r>
          </a:p>
          <a:p>
            <a:r>
              <a:rPr lang="tr-TR" dirty="0"/>
              <a:t>Örneğin; Sırt </a:t>
            </a:r>
            <a:r>
              <a:rPr lang="tr-TR" dirty="0" err="1"/>
              <a:t>Yang</a:t>
            </a:r>
            <a:r>
              <a:rPr lang="tr-TR" dirty="0"/>
              <a:t>, Karın </a:t>
            </a:r>
            <a:r>
              <a:rPr lang="tr-TR" dirty="0" err="1"/>
              <a:t>Yin</a:t>
            </a:r>
            <a:r>
              <a:rPr lang="tr-TR" dirty="0"/>
              <a:t>,</a:t>
            </a:r>
          </a:p>
          <a:p>
            <a:pPr marL="1828800" lvl="4" indent="0">
              <a:buNone/>
            </a:pPr>
            <a:r>
              <a:rPr lang="tr-TR" sz="3200" dirty="0"/>
              <a:t> Sol taraf </a:t>
            </a:r>
            <a:r>
              <a:rPr lang="tr-TR" sz="3200" dirty="0" err="1"/>
              <a:t>Yang</a:t>
            </a:r>
            <a:r>
              <a:rPr lang="tr-TR" sz="3200" dirty="0"/>
              <a:t>, Sağ taraf </a:t>
            </a:r>
            <a:r>
              <a:rPr lang="tr-TR" sz="3200" dirty="0" err="1"/>
              <a:t>Yin</a:t>
            </a:r>
            <a:endParaRPr lang="tr-TR" sz="3200" dirty="0"/>
          </a:p>
          <a:p>
            <a:pPr marL="1828800" lvl="4" indent="0">
              <a:buNone/>
            </a:pPr>
            <a:endParaRPr lang="tr-TR" sz="3200" dirty="0"/>
          </a:p>
          <a:p>
            <a:pPr marL="1828800" lvl="4" indent="0">
              <a:buNone/>
            </a:pPr>
            <a:r>
              <a:rPr lang="tr-TR" sz="3200" dirty="0"/>
              <a:t>Bu anlayışla soluk alıp verme, kasılma gevşeme, sistol ve diyastol… gibi fizyolojik mekanizmalar </a:t>
            </a:r>
            <a:r>
              <a:rPr lang="tr-TR" sz="3200" dirty="0" err="1"/>
              <a:t>Yang</a:t>
            </a:r>
            <a:r>
              <a:rPr lang="tr-TR" sz="3200" dirty="0"/>
              <a:t> ve </a:t>
            </a:r>
            <a:r>
              <a:rPr lang="tr-TR" sz="3200" dirty="0" err="1"/>
              <a:t>Yin’in</a:t>
            </a:r>
            <a:r>
              <a:rPr lang="tr-TR" sz="3200" dirty="0"/>
              <a:t> iki kutupluluğuna dayanır.</a:t>
            </a:r>
          </a:p>
        </p:txBody>
      </p:sp>
    </p:spTree>
    <p:extLst>
      <p:ext uri="{BB962C8B-B14F-4D97-AF65-F5344CB8AC3E}">
        <p14:creationId xmlns:p14="http://schemas.microsoft.com/office/powerpoint/2010/main" val="885115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1187</Words>
  <Application>Microsoft Office PowerPoint</Application>
  <PresentationFormat>Geniş ekran</PresentationFormat>
  <Paragraphs>154</Paragraphs>
  <Slides>23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Teması</vt:lpstr>
      <vt:lpstr>Diseño predeterminado</vt:lpstr>
      <vt:lpstr>PowerPoint Sunusu</vt:lpstr>
      <vt:lpstr>PowerPoint Sunusu</vt:lpstr>
      <vt:lpstr>PowerPoint Sunusu</vt:lpstr>
      <vt:lpstr>PowerPoint Sunusu</vt:lpstr>
      <vt:lpstr>Çin düşüncesine göre, bu beşli tasnife doğada sıkça rastlanır; </vt:lpstr>
      <vt:lpstr>PowerPoint Sunusu</vt:lpstr>
      <vt:lpstr>PowerPoint Sunusu</vt:lpstr>
      <vt:lpstr>PowerPoint Sunusu</vt:lpstr>
      <vt:lpstr>PowerPoint Sunusu</vt:lpstr>
      <vt:lpstr>HASTALIK NEDENLERİ </vt:lpstr>
      <vt:lpstr>TEŞHİS</vt:lpstr>
      <vt:lpstr>PowerPoint Sunusu</vt:lpstr>
      <vt:lpstr>TEDAVİ</vt:lpstr>
      <vt:lpstr>ÇİN TIBBIN DA İLKLER</vt:lpstr>
      <vt:lpstr>Akupunktur</vt:lpstr>
      <vt:lpstr>PowerPoint Sunusu</vt:lpstr>
      <vt:lpstr>PowerPoint Sunusu</vt:lpstr>
      <vt:lpstr>Eski Çin’de Tedavi Yapanlar</vt:lpstr>
      <vt:lpstr>PowerPoint Sunusu</vt:lpstr>
      <vt:lpstr>PowerPoint Sunusu</vt:lpstr>
      <vt:lpstr>PowerPoint Sunusu</vt:lpstr>
      <vt:lpstr>PowerPoint Sunusu</vt:lpstr>
      <vt:lpstr>Kaynaklar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Kullanıcısı</dc:creator>
  <cp:lastModifiedBy>Eczacılık Fakültesi</cp:lastModifiedBy>
  <cp:revision>76</cp:revision>
  <dcterms:created xsi:type="dcterms:W3CDTF">2020-02-28T15:37:14Z</dcterms:created>
  <dcterms:modified xsi:type="dcterms:W3CDTF">2022-10-25T08:22:10Z</dcterms:modified>
</cp:coreProperties>
</file>