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78" r:id="rId4"/>
    <p:sldId id="267" r:id="rId5"/>
    <p:sldId id="268" r:id="rId6"/>
    <p:sldId id="279" r:id="rId7"/>
    <p:sldId id="269" r:id="rId8"/>
    <p:sldId id="280" r:id="rId9"/>
    <p:sldId id="270" r:id="rId10"/>
    <p:sldId id="271" r:id="rId11"/>
    <p:sldId id="272" r:id="rId12"/>
    <p:sldId id="281" r:id="rId13"/>
    <p:sldId id="273" r:id="rId14"/>
    <p:sldId id="274" r:id="rId15"/>
    <p:sldId id="282" r:id="rId16"/>
    <p:sldId id="275" r:id="rId17"/>
    <p:sldId id="276" r:id="rId18"/>
    <p:sldId id="283" r:id="rId19"/>
    <p:sldId id="277"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09.02.2018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09.02.2018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tr.wikipedia.org/wiki/Hinduizm" TargetMode="External"/><Relationship Id="rId2" Type="http://schemas.openxmlformats.org/officeDocument/2006/relationships/hyperlink" Target="https://tr.wikipedia.org/w/index.php?title=Brahmo_Samaj&amp;action=edit&amp;redlink=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2800" dirty="0" smtClean="0">
                <a:solidFill>
                  <a:schemeClr val="tx1"/>
                </a:solidFill>
                <a:latin typeface="Calibri" pitchFamily="34" charset="0"/>
                <a:cs typeface="Calibri" pitchFamily="34" charset="0"/>
              </a:rPr>
              <a:t>Dersin Adı: SOSYAL HİZMET EĞİTİM PROGRAMLARININ ANALİZİ</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a:t>
            </a:r>
            <a:r>
              <a:rPr lang="tr-TR" sz="3000" dirty="0" smtClean="0">
                <a:solidFill>
                  <a:schemeClr val="tx1"/>
                </a:solidFill>
                <a:latin typeface="Calibri" pitchFamily="34" charset="0"/>
                <a:cs typeface="Calibri" pitchFamily="34" charset="0"/>
              </a:rPr>
              <a:t>DUYAN</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76672"/>
            <a:ext cx="8229600" cy="5530619"/>
          </a:xfrm>
        </p:spPr>
        <p:txBody>
          <a:bodyPr>
            <a:normAutofit fontScale="85000" lnSpcReduction="20000"/>
          </a:bodyPr>
          <a:lstStyle/>
          <a:p>
            <a:r>
              <a:rPr lang="tr-TR" b="1" dirty="0" smtClean="0"/>
              <a:t>Sosyal Hizmetin Hindistan’da Gelişimi:</a:t>
            </a:r>
          </a:p>
          <a:p>
            <a:pPr>
              <a:buNone/>
            </a:pPr>
            <a:endParaRPr lang="tr-TR" dirty="0" smtClean="0"/>
          </a:p>
          <a:p>
            <a:pPr lvl="0">
              <a:buNone/>
            </a:pPr>
            <a:r>
              <a:rPr lang="tr-TR" b="1" dirty="0" smtClean="0"/>
              <a:t>	İngilizler öncesi Dönem: (1800’ler öncesi)</a:t>
            </a:r>
            <a:endParaRPr lang="tr-TR" dirty="0" smtClean="0"/>
          </a:p>
          <a:p>
            <a:pPr>
              <a:buNone/>
            </a:pPr>
            <a:r>
              <a:rPr lang="tr-TR" dirty="0" smtClean="0"/>
              <a:t>	İngilizler öncesi dönemde kast sistemi etkiliydi, üst kasttakiler kendileriyle aynı zorlukları yaşayan alt kasttaki insanları korumalıydı, aşağıda önemli yönlerinden bazıları ifade edilmiştir:</a:t>
            </a:r>
          </a:p>
          <a:p>
            <a:pPr>
              <a:buNone/>
            </a:pPr>
            <a:endParaRPr lang="tr-TR" dirty="0" smtClean="0"/>
          </a:p>
          <a:p>
            <a:pPr>
              <a:buNone/>
            </a:pPr>
            <a:r>
              <a:rPr lang="tr-TR" b="1" dirty="0" smtClean="0"/>
              <a:t>	Birleşik (ortak) aile: </a:t>
            </a:r>
            <a:r>
              <a:rPr lang="tr-TR" dirty="0" smtClean="0"/>
              <a:t>Ortak mülkiyet paylaşımı vardır. Bu durum yaşlıyı, çocuğu ve kadını korur ve toplumsal güveni sağlar.</a:t>
            </a:r>
          </a:p>
          <a:p>
            <a:pPr>
              <a:buNone/>
            </a:pPr>
            <a:endParaRPr lang="tr-TR" dirty="0" smtClean="0"/>
          </a:p>
          <a:p>
            <a:pPr>
              <a:buNone/>
            </a:pPr>
            <a:r>
              <a:rPr lang="tr-TR" b="1" dirty="0" smtClean="0"/>
              <a:t>	Köy topluluğu:</a:t>
            </a:r>
            <a:r>
              <a:rPr lang="tr-TR" dirty="0" smtClean="0"/>
              <a:t> Hint köyleri, yiyecek, içecek ve barınma konusunda bağımsızdı. Bütün toplum bunları birbirinden alarak kullanırdı.</a:t>
            </a:r>
          </a:p>
          <a:p>
            <a:pPr>
              <a:buNone/>
            </a:pPr>
            <a:endParaRPr lang="tr-TR" dirty="0" smtClean="0"/>
          </a:p>
          <a:p>
            <a:pPr>
              <a:buNone/>
            </a:pPr>
            <a:r>
              <a:rPr lang="tr-TR" b="1" dirty="0" smtClean="0"/>
              <a:t>	Köy tapınakları:</a:t>
            </a:r>
            <a:r>
              <a:rPr lang="tr-TR" dirty="0" smtClean="0"/>
              <a:t> Her köyde tapınaklar vardı. İnsanlar tapınağa para bağışlar ve bu sistemle geri kalmış (Yoksunluk yaşayan) insanlar korunurdu.</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620688"/>
            <a:ext cx="8229600" cy="5760640"/>
          </a:xfrm>
        </p:spPr>
        <p:txBody>
          <a:bodyPr>
            <a:normAutofit/>
          </a:bodyPr>
          <a:lstStyle/>
          <a:p>
            <a:pPr lvl="0">
              <a:buNone/>
            </a:pPr>
            <a:r>
              <a:rPr lang="tr-TR" b="1" dirty="0" smtClean="0"/>
              <a:t>İngiliz Dönemi: </a:t>
            </a:r>
          </a:p>
          <a:p>
            <a:pPr lvl="0">
              <a:buNone/>
            </a:pPr>
            <a:endParaRPr lang="tr-TR" dirty="0" smtClean="0"/>
          </a:p>
          <a:p>
            <a:pPr algn="just">
              <a:buNone/>
            </a:pPr>
            <a:r>
              <a:rPr lang="tr-TR" dirty="0" smtClean="0"/>
              <a:t>	İngilizlerin gelişinden önce, Hintliler elverişli (pratik) köylerde yaşıyorlardı. Böylece köyün ekonomisi kendilerine yetiyordu. Fakat İngiliz egemenliği altında, Hindistan bir tarım ülkesi olarak yardımcı oldu. Endüstriye sadece İngiliz sermayesine yatırım için daha iyi fırsatlar sağlamayı geliştirmek için izin veriliyordu. </a:t>
            </a:r>
          </a:p>
          <a:p>
            <a:pPr>
              <a:buNone/>
            </a:pPr>
            <a:r>
              <a:rPr lang="tr-TR" dirty="0" smtClean="0"/>
              <a:t>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Dahası, İngiliz egemenliği, üretim organizasyonunu da tehdit ediyordu. Bu ekonomi ve organizasyon değişikliği Hintlilerin ekonomik durumunu alaşağı etti. Başta sağlıkla ilgili olmak üzere barınma, çocuk ve kadın refahı, işçilik, boş zaman değerlendirme aktiviteleri, suç ve sosyal düzensizlik ile ilgili sorunlar ortaya çıktı. Bu sorunlar nedeniyle düzenli bir sosyal hizmet ihtiyacı açığa çıkmıştır.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r>
              <a:rPr lang="tr-TR" dirty="0" smtClean="0"/>
              <a:t>İngiliz egemenliği, sosyal reform hareketinin ana ilham kaynağı olmuştur. </a:t>
            </a:r>
            <a:r>
              <a:rPr lang="tr-TR" dirty="0" err="1" smtClean="0"/>
              <a:t>Hristiyan</a:t>
            </a:r>
            <a:r>
              <a:rPr lang="tr-TR" dirty="0" smtClean="0"/>
              <a:t> misyonerler, kötü gelenekleri ve eşitsizliği ortadan kaldırmak amacıyla sosyal reformlara yardımcı olan eğitimin yaygınlaştırılması ve eşitlik teorisini getirdi.</a:t>
            </a:r>
          </a:p>
          <a:p>
            <a:pPr algn="just"/>
            <a:r>
              <a:rPr lang="tr-TR" dirty="0" smtClean="0"/>
              <a:t>Hintli kadınların mülkiyet hakları yoktu. Erken evlilik, eşitsizlik, kast sistemi, dulların yeniden evlenmesi, “</a:t>
            </a:r>
            <a:r>
              <a:rPr lang="tr-TR" dirty="0" err="1" smtClean="0"/>
              <a:t>Sati</a:t>
            </a:r>
            <a:r>
              <a:rPr lang="tr-TR" dirty="0" smtClean="0"/>
              <a:t> geleneği” Hint toplumunda ortaya çıkan temel sorunlardı.</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51520" y="332656"/>
            <a:ext cx="8435280" cy="6264696"/>
          </a:xfrm>
        </p:spPr>
        <p:txBody>
          <a:bodyPr>
            <a:normAutofit/>
          </a:bodyPr>
          <a:lstStyle/>
          <a:p>
            <a:pPr algn="just">
              <a:buNone/>
            </a:pPr>
            <a:r>
              <a:rPr lang="tr-TR" dirty="0" smtClean="0"/>
              <a:t>	Bu durum sosyal reform fikrinin sosyal kötülüklerden geldiğini gösterebilir. Raya Ram ve </a:t>
            </a:r>
            <a:r>
              <a:rPr lang="tr-TR" dirty="0" err="1" smtClean="0"/>
              <a:t>Mohan</a:t>
            </a:r>
            <a:r>
              <a:rPr lang="tr-TR" dirty="0" smtClean="0"/>
              <a:t> Ray </a:t>
            </a:r>
            <a:r>
              <a:rPr lang="tr-TR" dirty="0" err="1" smtClean="0"/>
              <a:t>Brahmo</a:t>
            </a:r>
            <a:r>
              <a:rPr lang="tr-TR" dirty="0" smtClean="0"/>
              <a:t> </a:t>
            </a:r>
            <a:r>
              <a:rPr lang="tr-TR" dirty="0" err="1" smtClean="0"/>
              <a:t>Samaj’ı</a:t>
            </a:r>
            <a:r>
              <a:rPr lang="tr-TR" dirty="0" smtClean="0"/>
              <a:t> kurdu. </a:t>
            </a:r>
            <a:r>
              <a:rPr lang="tr-TR" dirty="0" err="1" smtClean="0"/>
              <a:t>Pandit</a:t>
            </a:r>
            <a:r>
              <a:rPr lang="tr-TR" dirty="0" smtClean="0"/>
              <a:t> </a:t>
            </a:r>
            <a:r>
              <a:rPr lang="tr-TR" dirty="0" err="1" smtClean="0"/>
              <a:t>Ramabai</a:t>
            </a:r>
            <a:r>
              <a:rPr lang="tr-TR" dirty="0" smtClean="0"/>
              <a:t>, Arya </a:t>
            </a:r>
            <a:r>
              <a:rPr lang="tr-TR" dirty="0" err="1" smtClean="0"/>
              <a:t>Samaj’ı</a:t>
            </a:r>
            <a:r>
              <a:rPr lang="tr-TR" dirty="0" smtClean="0"/>
              <a:t> kurdu. </a:t>
            </a:r>
            <a:r>
              <a:rPr lang="tr-TR" dirty="0" err="1" smtClean="0"/>
              <a:t>Siwami</a:t>
            </a:r>
            <a:r>
              <a:rPr lang="tr-TR" dirty="0" smtClean="0"/>
              <a:t> </a:t>
            </a:r>
            <a:r>
              <a:rPr lang="tr-TR" dirty="0" err="1" smtClean="0"/>
              <a:t>Vivekananda</a:t>
            </a:r>
            <a:r>
              <a:rPr lang="tr-TR" dirty="0" smtClean="0"/>
              <a:t>, “</a:t>
            </a:r>
            <a:r>
              <a:rPr lang="tr-TR" dirty="0" err="1" smtClean="0"/>
              <a:t>Ramakrishna</a:t>
            </a:r>
            <a:r>
              <a:rPr lang="tr-TR" dirty="0" smtClean="0"/>
              <a:t> Misyonu”nu kurdu ve </a:t>
            </a:r>
            <a:r>
              <a:rPr lang="tr-TR" dirty="0" err="1" smtClean="0"/>
              <a:t>Annie</a:t>
            </a:r>
            <a:r>
              <a:rPr lang="tr-TR" dirty="0" smtClean="0"/>
              <a:t> </a:t>
            </a:r>
            <a:r>
              <a:rPr lang="tr-TR" dirty="0" err="1" smtClean="0"/>
              <a:t>Besant</a:t>
            </a:r>
            <a:r>
              <a:rPr lang="tr-TR" dirty="0" smtClean="0"/>
              <a:t> İngilizlere karşı özerk yönetim hareketini başlattı. Muhtaç insanlara sosyal refah hizmetleri vermekteydiler. Gandi sosyal reform alanında birçok iş yaptı. Böylece, batı eğitiminin etkisi ve </a:t>
            </a:r>
            <a:r>
              <a:rPr lang="tr-TR" dirty="0" err="1" smtClean="0"/>
              <a:t>Hristiyan</a:t>
            </a:r>
            <a:r>
              <a:rPr lang="tr-TR" dirty="0" smtClean="0"/>
              <a:t> Misyonerlerle Hint sosyal hizmetinde demokrasi ve hümanizm fikrine dayalı yeni bir dönem başladı.</a:t>
            </a:r>
          </a:p>
          <a:p>
            <a:pPr algn="just">
              <a:buNone/>
            </a:pPr>
            <a:endParaRPr lang="tr-TR" dirty="0" smtClean="0"/>
          </a:p>
          <a:p>
            <a:pPr algn="just"/>
            <a:r>
              <a:rPr lang="tr-TR" b="1" dirty="0" smtClean="0"/>
              <a:t>Brahma </a:t>
            </a:r>
            <a:r>
              <a:rPr lang="tr-TR" b="1" dirty="0" err="1" smtClean="0"/>
              <a:t>Samaj</a:t>
            </a:r>
            <a:r>
              <a:rPr lang="tr-TR" b="1" dirty="0" smtClean="0"/>
              <a:t>:</a:t>
            </a:r>
            <a:r>
              <a:rPr lang="tr-TR" dirty="0" smtClean="0"/>
              <a:t> </a:t>
            </a:r>
            <a:r>
              <a:rPr lang="tr-TR" u="sng" dirty="0" err="1" smtClean="0">
                <a:hlinkClick r:id="rId2" tooltip="Brahmo Samaj (sayfa mevcut değil)"/>
              </a:rPr>
              <a:t>Brahmo</a:t>
            </a:r>
            <a:r>
              <a:rPr lang="tr-TR" u="sng" dirty="0" smtClean="0">
                <a:hlinkClick r:id="rId2" tooltip="Brahmo Samaj (sayfa mevcut değil)"/>
              </a:rPr>
              <a:t> </a:t>
            </a:r>
            <a:r>
              <a:rPr lang="tr-TR" u="sng" dirty="0" err="1" smtClean="0">
                <a:hlinkClick r:id="rId2" tooltip="Brahmo Samaj (sayfa mevcut değil)"/>
              </a:rPr>
              <a:t>Samaj</a:t>
            </a:r>
            <a:r>
              <a:rPr lang="tr-TR" dirty="0" err="1" smtClean="0"/>
              <a:t>'ın</a:t>
            </a:r>
            <a:r>
              <a:rPr lang="tr-TR" dirty="0" smtClean="0"/>
              <a:t> belli başlı sosyal ülküleri kardeşlik, ahlaklılık, </a:t>
            </a:r>
            <a:r>
              <a:rPr lang="tr-TR" dirty="0" err="1" smtClean="0"/>
              <a:t>insanseverlik</a:t>
            </a:r>
            <a:r>
              <a:rPr lang="tr-TR" dirty="0" smtClean="0"/>
              <a:t>, kadınlığın yükseltilmesi, kastların kaldırılmasıdır. Bu noktalarda klasik </a:t>
            </a:r>
            <a:r>
              <a:rPr lang="tr-TR" u="sng" dirty="0" err="1" smtClean="0">
                <a:hlinkClick r:id="rId3" tooltip="Hinduizm"/>
              </a:rPr>
              <a:t>Hinduizmin</a:t>
            </a:r>
            <a:r>
              <a:rPr lang="tr-TR" dirty="0" smtClean="0"/>
              <a:t> karşısındadır. </a:t>
            </a:r>
          </a:p>
          <a:p>
            <a:pPr algn="just"/>
            <a:endParaRPr lang="tr-TR" dirty="0" smtClean="0"/>
          </a:p>
          <a:p>
            <a:pPr algn="just"/>
            <a:endParaRPr lang="tr-TR" dirty="0" smtClean="0"/>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lstStyle/>
          <a:p>
            <a:r>
              <a:rPr lang="tr-TR" b="1" dirty="0" smtClean="0"/>
              <a:t>Arya </a:t>
            </a:r>
            <a:r>
              <a:rPr lang="tr-TR" b="1" dirty="0" err="1" smtClean="0"/>
              <a:t>Samaj</a:t>
            </a:r>
            <a:r>
              <a:rPr lang="tr-TR" b="1" dirty="0" smtClean="0"/>
              <a:t>:</a:t>
            </a:r>
            <a:r>
              <a:rPr lang="tr-TR" dirty="0" smtClean="0"/>
              <a:t> </a:t>
            </a:r>
            <a:r>
              <a:rPr lang="tr-TR" dirty="0" err="1" smtClean="0"/>
              <a:t>Vedas’ın</a:t>
            </a:r>
            <a:r>
              <a:rPr lang="tr-TR" dirty="0" smtClean="0"/>
              <a:t> bilinen ve şaşmaz gerçeği olarak, Dayananda </a:t>
            </a:r>
            <a:r>
              <a:rPr lang="tr-TR" dirty="0" err="1" smtClean="0"/>
              <a:t>Sarasvati</a:t>
            </a:r>
            <a:r>
              <a:rPr lang="tr-TR" dirty="0" smtClean="0"/>
              <a:t> tarafından 1875’te kurulan Hinduizm’in reformcu mezhebi. Arya </a:t>
            </a:r>
            <a:r>
              <a:rPr lang="tr-TR" dirty="0" err="1" smtClean="0"/>
              <a:t>Samaj</a:t>
            </a:r>
            <a:r>
              <a:rPr lang="tr-TR" dirty="0" smtClean="0"/>
              <a:t>, putperestlik, ataların ibadetleri, hayvanın kurban edilmesi, doğum yerine liyakat, dokunulmazlık, çocuk evliliği ve tapınak tekliflerine dayalı bir kast sistemine karşıdır. Batı ve Kuzey Hindistan’da en güçlü, yerel ve ulusal düzeyde toplum tarafından seçilenler tarafından yönetilir ve Hint milliyetçiliğinin büyümesinde önemli rol oynamıştır.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pPr algn="just"/>
            <a:r>
              <a:rPr lang="tr-TR" b="1" dirty="0" err="1" smtClean="0"/>
              <a:t>Ramakrishna</a:t>
            </a:r>
            <a:r>
              <a:rPr lang="tr-TR" b="1" dirty="0" smtClean="0"/>
              <a:t> </a:t>
            </a:r>
            <a:r>
              <a:rPr lang="tr-TR" b="1" dirty="0" err="1" smtClean="0"/>
              <a:t>Mission</a:t>
            </a:r>
            <a:r>
              <a:rPr lang="tr-TR" b="1" dirty="0" smtClean="0"/>
              <a:t>:</a:t>
            </a:r>
            <a:r>
              <a:rPr lang="tr-TR" dirty="0" smtClean="0"/>
              <a:t> </a:t>
            </a:r>
            <a:r>
              <a:rPr lang="tr-TR" dirty="0" err="1" smtClean="0"/>
              <a:t>Ramakrishna</a:t>
            </a:r>
            <a:r>
              <a:rPr lang="tr-TR" dirty="0" smtClean="0"/>
              <a:t> misyonu, </a:t>
            </a:r>
            <a:r>
              <a:rPr lang="tr-TR" dirty="0" err="1" smtClean="0"/>
              <a:t>Ramakrishna</a:t>
            </a:r>
            <a:r>
              <a:rPr lang="tr-TR" dirty="0" smtClean="0"/>
              <a:t> Hareketi veya </a:t>
            </a:r>
            <a:r>
              <a:rPr lang="tr-TR" dirty="0" err="1" smtClean="0"/>
              <a:t>Vedanta</a:t>
            </a:r>
            <a:r>
              <a:rPr lang="tr-TR" dirty="0" smtClean="0"/>
              <a:t> Hareketi olarak bilinen, dünya çapında bir ruhsal hareketin çekirdeğini oluşturan </a:t>
            </a:r>
            <a:r>
              <a:rPr lang="tr-TR" dirty="0" err="1" smtClean="0"/>
              <a:t>Ramakrishna</a:t>
            </a:r>
            <a:r>
              <a:rPr lang="tr-TR" dirty="0" smtClean="0"/>
              <a:t> Hareketi veya </a:t>
            </a:r>
            <a:r>
              <a:rPr lang="tr-TR" dirty="0" err="1" smtClean="0"/>
              <a:t>Vedanta</a:t>
            </a:r>
            <a:r>
              <a:rPr lang="tr-TR" dirty="0" smtClean="0"/>
              <a:t> Hareketi olarak bilinen, dünya çapında bir ruhsal hareketin çekirdeğini oluşturan Hint dini bir organizasyondur. Misyon 1897’de </a:t>
            </a:r>
            <a:r>
              <a:rPr lang="tr-TR" dirty="0" err="1" smtClean="0"/>
              <a:t>Ramakrishna</a:t>
            </a:r>
            <a:r>
              <a:rPr lang="tr-TR" dirty="0" smtClean="0"/>
              <a:t> baş müridi </a:t>
            </a:r>
            <a:r>
              <a:rPr lang="tr-TR" dirty="0" err="1" smtClean="0"/>
              <a:t>Vivekananda</a:t>
            </a:r>
            <a:r>
              <a:rPr lang="tr-TR" dirty="0" smtClean="0"/>
              <a:t> tarafından hayırsever, gönüllü bir organizasyon olarak kurulmuştur. Misyon sağlık, afet yardımı, kırsal yönetim, kabile refah, ilköğretim ve yüksek öğretim ve kültür kapsamlı çalışmaları yürütmektedir.</a:t>
            </a:r>
          </a:p>
          <a:p>
            <a:pPr algn="just"/>
            <a:endParaRPr lang="tr-TR" dirty="0" smtClean="0"/>
          </a:p>
          <a:p>
            <a:pPr algn="just"/>
            <a:r>
              <a:rPr lang="tr-TR" b="1" dirty="0" err="1" smtClean="0"/>
              <a:t>Annie</a:t>
            </a:r>
            <a:r>
              <a:rPr lang="tr-TR" b="1" dirty="0" smtClean="0"/>
              <a:t> </a:t>
            </a:r>
            <a:r>
              <a:rPr lang="tr-TR" b="1" dirty="0" err="1" smtClean="0"/>
              <a:t>Besant</a:t>
            </a:r>
            <a:r>
              <a:rPr lang="tr-TR" b="1" dirty="0" smtClean="0"/>
              <a:t>:</a:t>
            </a:r>
            <a:r>
              <a:rPr lang="tr-TR" dirty="0" smtClean="0"/>
              <a:t> </a:t>
            </a:r>
            <a:r>
              <a:rPr lang="tr-TR" dirty="0" err="1" smtClean="0"/>
              <a:t>Annie</a:t>
            </a:r>
            <a:r>
              <a:rPr lang="tr-TR" dirty="0" smtClean="0"/>
              <a:t> </a:t>
            </a:r>
            <a:r>
              <a:rPr lang="tr-TR" dirty="0" err="1" smtClean="0"/>
              <a:t>Besant</a:t>
            </a:r>
            <a:r>
              <a:rPr lang="tr-TR" dirty="0" smtClean="0"/>
              <a:t>, (1847-1933) tanınmış bir İngiliz Sosyalist, </a:t>
            </a:r>
            <a:r>
              <a:rPr lang="tr-TR" dirty="0" err="1" smtClean="0"/>
              <a:t>teosofist</a:t>
            </a:r>
            <a:r>
              <a:rPr lang="tr-TR" dirty="0" smtClean="0"/>
              <a:t>, kadın hakları </a:t>
            </a:r>
            <a:r>
              <a:rPr lang="tr-TR" dirty="0" err="1" smtClean="0"/>
              <a:t>aktivisti</a:t>
            </a:r>
            <a:r>
              <a:rPr lang="tr-TR" dirty="0" smtClean="0"/>
              <a:t>, yazar, İrlanda ve Hintlilerin egemenlik kazanmalarında destekçileri ve sözcüleri oldu.</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9512" y="476672"/>
            <a:ext cx="8507288" cy="5976664"/>
          </a:xfrm>
        </p:spPr>
        <p:txBody>
          <a:bodyPr>
            <a:normAutofit/>
          </a:bodyPr>
          <a:lstStyle/>
          <a:p>
            <a:pPr lvl="0">
              <a:buNone/>
            </a:pPr>
            <a:r>
              <a:rPr lang="tr-TR" b="1" dirty="0" smtClean="0"/>
              <a:t>	Hindistan’da Mesleki Eğitimin Gelişimi:</a:t>
            </a:r>
          </a:p>
          <a:p>
            <a:pPr lvl="0">
              <a:buNone/>
            </a:pPr>
            <a:endParaRPr lang="tr-TR" dirty="0" smtClean="0"/>
          </a:p>
          <a:p>
            <a:pPr>
              <a:buNone/>
            </a:pPr>
            <a:r>
              <a:rPr lang="tr-TR" dirty="0" smtClean="0"/>
              <a:t>	Hindistan’da sosyal hizmet son zamanlarda profesyonelleşmiştir. 1900’lü yıllarda, sosyal refah faaliyetlerinde eğitimli sosyal hizmet uzmanlarına ihtiyaç duyuldu. 1905 yılında </a:t>
            </a:r>
            <a:r>
              <a:rPr lang="tr-TR" dirty="0" err="1" smtClean="0"/>
              <a:t>Gopal</a:t>
            </a:r>
            <a:r>
              <a:rPr lang="tr-TR" dirty="0" smtClean="0"/>
              <a:t> </a:t>
            </a:r>
            <a:r>
              <a:rPr lang="tr-TR" dirty="0" err="1" smtClean="0"/>
              <a:t>Krişna</a:t>
            </a:r>
            <a:r>
              <a:rPr lang="tr-TR" dirty="0" smtClean="0"/>
              <a:t> tarafından Hint İsyanı başlatıldı. Sonra </a:t>
            </a:r>
            <a:r>
              <a:rPr lang="tr-TR" dirty="0" err="1" smtClean="0"/>
              <a:t>Mahatma</a:t>
            </a:r>
            <a:r>
              <a:rPr lang="tr-TR" dirty="0" smtClean="0"/>
              <a:t> Gandi’nin baskısıyla ve 1915 yılında </a:t>
            </a:r>
            <a:r>
              <a:rPr lang="tr-TR" dirty="0" err="1" smtClean="0"/>
              <a:t>Sarvadoya</a:t>
            </a:r>
            <a:r>
              <a:rPr lang="tr-TR" dirty="0" smtClean="0"/>
              <a:t> hareketinin yükselişiyle Hint siyasetinde yapıcı çalışmalar görülmeye başlandı. Fakat Gandi dönemi sosyal hizmet uzmanları eğitimli ve profesyonel değildi.</a:t>
            </a:r>
          </a:p>
          <a:p>
            <a:pPr>
              <a:buNone/>
            </a:pPr>
            <a:r>
              <a:rPr lang="tr-TR" dirty="0" smtClean="0"/>
              <a:t>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pPr>
              <a:buNone/>
            </a:pPr>
            <a:endParaRPr lang="tr-TR" dirty="0" smtClean="0"/>
          </a:p>
          <a:p>
            <a:pPr>
              <a:buNone/>
            </a:pPr>
            <a:r>
              <a:rPr lang="tr-TR" b="1" dirty="0" smtClean="0"/>
              <a:t>	Bağımsızlıktan Sonra: </a:t>
            </a:r>
            <a:r>
              <a:rPr lang="tr-TR" dirty="0" smtClean="0"/>
              <a:t>Hindistan’ın Bağımsızlığında, tüm refah hizmetleri kaynağını anayasadan almaktadır. Kadınlar, çocuklar, gençler ve yaşlılarla ilgili çeşitli refah planları uygulanmıştır. Hükümet, refah alanında çalışan profesyonel sosyal hizmet uzmanlarının eğitimlerini ve Sanayide çalışanların refahlarını yasal yükümlülükler getirerek gerçekleştirmiştir. Bu hizmetler genel sosyal hizmetlerden ayrı tutulmaktaydı. Sosyal refah hizmetlerinin denetlenmesi amacıyla Merkezi Sosyal Refah Kurulu kurulmuştur. Yönetim Kurulu, sosyal refah faaliyetlerinin iyileştirilmesi ve geliştirilmesine yardımcı olur. Böylece, Hint sosyal hizmeti yavaş yavaş sosyal odaklı meslek olarak ortaya çıkmaktadır.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sivil_toplum_kuruluslari_h9851.jpg"/>
          <p:cNvPicPr>
            <a:picLocks noGrp="1" noChangeAspect="1"/>
          </p:cNvPicPr>
          <p:nvPr>
            <p:ph idx="1"/>
          </p:nvPr>
        </p:nvPicPr>
        <p:blipFill>
          <a:blip r:embed="rId2" cstate="print"/>
          <a:stretch>
            <a:fillRect/>
          </a:stretch>
        </p:blipFill>
        <p:spPr>
          <a:xfrm>
            <a:off x="0" y="1"/>
            <a:ext cx="9144000" cy="6858002"/>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b="1" dirty="0" smtClean="0"/>
              <a:t>1600</a:t>
            </a:r>
            <a:r>
              <a:rPr lang="tr-TR" dirty="0" smtClean="0"/>
              <a:t> – İngiltere’de Doğu Hindistan Şirketi kuruldu. Hindistan’da özel ticaret hakları aldı.</a:t>
            </a:r>
          </a:p>
          <a:p>
            <a:r>
              <a:rPr lang="tr-TR" b="1" dirty="0" smtClean="0"/>
              <a:t>1605</a:t>
            </a:r>
            <a:r>
              <a:rPr lang="tr-TR" dirty="0" smtClean="0"/>
              <a:t> – </a:t>
            </a:r>
            <a:r>
              <a:rPr lang="tr-TR" dirty="0" err="1" smtClean="0"/>
              <a:t>Ekber</a:t>
            </a:r>
            <a:r>
              <a:rPr lang="tr-TR" dirty="0" smtClean="0"/>
              <a:t> Şah öldü, oğlu Cihangir tahta çıktı.</a:t>
            </a:r>
          </a:p>
          <a:p>
            <a:r>
              <a:rPr lang="tr-TR" b="1" dirty="0" smtClean="0"/>
              <a:t>1605 </a:t>
            </a:r>
            <a:r>
              <a:rPr lang="tr-TR" dirty="0" smtClean="0"/>
              <a:t>–</a:t>
            </a:r>
            <a:r>
              <a:rPr lang="tr-TR" b="1" dirty="0" smtClean="0"/>
              <a:t> 1627</a:t>
            </a:r>
            <a:r>
              <a:rPr lang="tr-TR" dirty="0" smtClean="0"/>
              <a:t> İngilizler Hindistan’da yer edinmeye başladı. </a:t>
            </a:r>
          </a:p>
          <a:p>
            <a:r>
              <a:rPr lang="tr-TR" b="1" dirty="0" smtClean="0"/>
              <a:t>1628</a:t>
            </a:r>
            <a:r>
              <a:rPr lang="tr-TR" dirty="0" smtClean="0"/>
              <a:t> – Cihangir “Adalet Zinciri”ni halka duyurdu. Cihangir öldü ve oğlu Şah Cihan tahta geçti. </a:t>
            </a:r>
          </a:p>
        </p:txBody>
      </p:sp>
      <p:sp>
        <p:nvSpPr>
          <p:cNvPr id="3" name="2 Başlık"/>
          <p:cNvSpPr>
            <a:spLocks noGrp="1"/>
          </p:cNvSpPr>
          <p:nvPr>
            <p:ph type="title"/>
          </p:nvPr>
        </p:nvSpPr>
        <p:spPr/>
        <p:txBody>
          <a:bodyPr>
            <a:normAutofit/>
          </a:bodyPr>
          <a:lstStyle/>
          <a:p>
            <a:pPr algn="ctr"/>
            <a:r>
              <a:rPr lang="tr-TR" sz="2800" dirty="0" smtClean="0">
                <a:effectLst/>
              </a:rPr>
              <a:t>Hindistan’ın Refah Çabalarını Anlamak İçin Hindistan’ın Tarihini Anlamak</a:t>
            </a:r>
            <a:endParaRPr lang="tr-TR" sz="2800" dirty="0">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t>1674</a:t>
            </a:r>
            <a:r>
              <a:rPr lang="tr-TR" dirty="0" smtClean="0"/>
              <a:t> – </a:t>
            </a:r>
            <a:r>
              <a:rPr lang="tr-TR" dirty="0" err="1" smtClean="0"/>
              <a:t>Shivaji</a:t>
            </a:r>
            <a:r>
              <a:rPr lang="tr-TR" dirty="0" smtClean="0"/>
              <a:t> liderliğindeki kuvvetler </a:t>
            </a:r>
            <a:r>
              <a:rPr lang="tr-TR" dirty="0" err="1" smtClean="0"/>
              <a:t>Aurangzeb</a:t>
            </a:r>
            <a:r>
              <a:rPr lang="tr-TR" dirty="0" smtClean="0"/>
              <a:t> askerlerini yendi ve </a:t>
            </a:r>
            <a:r>
              <a:rPr lang="tr-TR" dirty="0" err="1" smtClean="0"/>
              <a:t>Maratha</a:t>
            </a:r>
            <a:r>
              <a:rPr lang="tr-TR" dirty="0" smtClean="0"/>
              <a:t> İmparatorluğu kuruldu.</a:t>
            </a:r>
          </a:p>
          <a:p>
            <a:r>
              <a:rPr lang="tr-TR" b="1" dirty="0" smtClean="0"/>
              <a:t>1763</a:t>
            </a:r>
            <a:r>
              <a:rPr lang="tr-TR" dirty="0" smtClean="0"/>
              <a:t> – İngiltere'nin Hindistan, Kanada gibi </a:t>
            </a:r>
            <a:r>
              <a:rPr lang="tr-TR" dirty="0" err="1" smtClean="0"/>
              <a:t>denişaşırı</a:t>
            </a:r>
            <a:r>
              <a:rPr lang="tr-TR" dirty="0" smtClean="0"/>
              <a:t> ülkelerde kesin zafer kazanması</a:t>
            </a:r>
          </a:p>
          <a:p>
            <a:r>
              <a:rPr lang="tr-TR" b="1" dirty="0" smtClean="0"/>
              <a:t>1885</a:t>
            </a:r>
            <a:r>
              <a:rPr lang="tr-TR" dirty="0" smtClean="0"/>
              <a:t> – Hindistan Ulusal Kongresi'nin (Kongre Partisi'nin) </a:t>
            </a:r>
            <a:r>
              <a:rPr lang="tr-TR" dirty="0" smtClean="0"/>
              <a:t>kurulması</a:t>
            </a:r>
            <a:endParaRPr lang="tr-T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620688"/>
            <a:ext cx="8229600" cy="5386603"/>
          </a:xfrm>
        </p:spPr>
        <p:txBody>
          <a:bodyPr>
            <a:normAutofit/>
          </a:bodyPr>
          <a:lstStyle/>
          <a:p>
            <a:r>
              <a:rPr lang="tr-TR" dirty="0" smtClean="0"/>
              <a:t>Sosyal hizmet, ilk kez </a:t>
            </a:r>
            <a:r>
              <a:rPr lang="tr-TR" dirty="0" err="1" smtClean="0"/>
              <a:t>Viktorya</a:t>
            </a:r>
            <a:r>
              <a:rPr lang="tr-TR" dirty="0" smtClean="0"/>
              <a:t> </a:t>
            </a:r>
            <a:r>
              <a:rPr lang="tr-TR" dirty="0" err="1" smtClean="0"/>
              <a:t>İngilteresi’nde</a:t>
            </a:r>
            <a:r>
              <a:rPr lang="tr-TR" dirty="0" smtClean="0"/>
              <a:t> (1837 – 1901) </a:t>
            </a:r>
            <a:r>
              <a:rPr lang="tr-TR" dirty="0" err="1" smtClean="0"/>
              <a:t>postmodern</a:t>
            </a:r>
            <a:r>
              <a:rPr lang="tr-TR" dirty="0" smtClean="0"/>
              <a:t> akımla uzun bir yol kat etti. Hayır kurumları ve sosyal hizmet uygulamalarıyla sağlanan hizmet sunumları, farklı sosyal hizmet uygulamalarının ortaya çıkmasına katkı sağladı. </a:t>
            </a:r>
          </a:p>
          <a:p>
            <a:endParaRPr lang="tr-TR" dirty="0" smtClean="0"/>
          </a:p>
          <a:p>
            <a:r>
              <a:rPr lang="tr-TR" dirty="0" smtClean="0"/>
              <a:t>Şu anda sosyal hizmet kurumları tarafından tanınan 6 sosyal hizmet uygulaması yöntemi bulunmaktadır: Sosyal Vaka Çalışması, Sosyal Refah Yönetimi, Grupla Sosyal Hizmet, Toplum Organizasyonu, Sosyal Aksiyon Ve Sosyal Araştırmalar.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908720"/>
            <a:ext cx="8229600" cy="5098571"/>
          </a:xfrm>
        </p:spPr>
        <p:txBody>
          <a:bodyPr>
            <a:normAutofit/>
          </a:bodyPr>
          <a:lstStyle/>
          <a:p>
            <a:pPr algn="just"/>
            <a:r>
              <a:rPr lang="tr-TR" dirty="0" smtClean="0"/>
              <a:t>Bu yöntemler uygulama bağlamındaki değişiklerle birlikte gelişmektedir. Hindistan’da vaka çalışmasının yanı sıra uygulama merkezli yöntemlerde toplum organizasyonunun (örgütle sosyal hizmet) da olduğu görülmektedir. Batı’da olanın aksine, sosyal vaka çalışması (bireyle sosyal hizmet) her zaman pratik bir yöntem olarak daha belirgindir.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Hint toplumu batının bireyci toplumuyla karşılaştırıldığında ağırlıkla toplumsal yaşamı temel alan Hint toplumunda toplum organizasyonu uygulamalarının (örgütle sosyal hizmet) daha erken vakitlerde önem kazandığı vurgulanmaktadır</a:t>
            </a:r>
            <a:r>
              <a:rPr lang="tr-TR" dirty="0" smtClean="0"/>
              <a:t>.</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764704"/>
            <a:ext cx="8229600" cy="5760640"/>
          </a:xfrm>
        </p:spPr>
        <p:txBody>
          <a:bodyPr>
            <a:normAutofit/>
          </a:bodyPr>
          <a:lstStyle/>
          <a:p>
            <a:pPr algn="just"/>
            <a:r>
              <a:rPr lang="tr-TR" dirty="0" smtClean="0"/>
              <a:t>Ancak, sosyal hizmet asıl köklerini Batı’dan almaktadır. Batı düşüncesi, ilk dönemlerde Hindistan’da sosyal hizmetin gelişmesi açısından çok etkili olmuştur. İngiltere ve Amerika dünyada sosyal hizmetin gelişmesinde öncü olan iki ülke olmuştur.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Hindistan, başlangıçta, Amerika’nın sosyal hizmet modelini fazlasıyla uyarlamıştır. Ayrıca, Hindistan’da dört temel enstitünün Sosyal hizmet eğitimcilerinin (elli bir sosyal hizmet eğitimcisi arasından yirmi altısının) eğitimi Amerika’da gerçekleşti. Hatta, öğrencilere anlatılan literatür Batı’dan alınmıştır. Bu nedenle Hindistan’da sosyal hizmet tarihini anlamak için ilk önce batıda yaşanan gelişmeleri tartışmak ve öğrenmek daha yararlı olacaktır</a:t>
            </a:r>
            <a:r>
              <a:rPr lang="tr-TR" dirty="0" smtClean="0"/>
              <a:t>.</a:t>
            </a:r>
            <a:endParaRPr lang="tr-T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çocuk-sosyal-hizmeti.jpg"/>
          <p:cNvPicPr>
            <a:picLocks noGrp="1" noChangeAspect="1"/>
          </p:cNvPicPr>
          <p:nvPr>
            <p:ph idx="1"/>
          </p:nvPr>
        </p:nvPicPr>
        <p:blipFill>
          <a:blip r:embed="rId2" cstate="print"/>
          <a:stretch>
            <a:fillRect/>
          </a:stretch>
        </p:blipFill>
        <p:spPr>
          <a:xfrm>
            <a:off x="0" y="0"/>
            <a:ext cx="7164288" cy="6877717"/>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17</TotalTime>
  <Words>676</Words>
  <Application>Microsoft Office PowerPoint</Application>
  <PresentationFormat>Ekran Gösterisi (4:3)</PresentationFormat>
  <Paragraphs>49</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Kaynak</vt:lpstr>
      <vt:lpstr>Ankara Üniversitesi  Sağlık Bilimleri Fakültesi Sosyal Hizmet Bölümü</vt:lpstr>
      <vt:lpstr>Hindistan’ın Refah Çabalarını Anlamak İçin Hindistan’ın Tarihini Anlamak</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acer</cp:lastModifiedBy>
  <cp:revision>10</cp:revision>
  <dcterms:created xsi:type="dcterms:W3CDTF">2017-04-26T08:36:58Z</dcterms:created>
  <dcterms:modified xsi:type="dcterms:W3CDTF">2018-02-09T07:42:23Z</dcterms:modified>
</cp:coreProperties>
</file>