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540371-8C50-46E9-821A-1FA7CFB98AE8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A29911-FB58-4DD0-9C0D-0BFA38BE70E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873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1CDAFA-87B1-4EEE-8FD5-514F79F9144A}" type="slidenum">
              <a:rPr 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1894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C6A58E-6215-4E6A-B50F-E32C5345E988}" type="slidenum">
              <a:rPr 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04163-5892-4B72-94DC-B623F0DE2F70}" type="datetimeFigureOut">
              <a:rPr lang="tr-TR" smtClean="0"/>
              <a:t>25.10.2017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5F41B-984F-484E-BE9B-CE2ACA41EAA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2463031"/>
            <a:ext cx="7772400" cy="1470025"/>
          </a:xfrm>
        </p:spPr>
        <p:txBody>
          <a:bodyPr/>
          <a:lstStyle/>
          <a:p>
            <a:r>
              <a:rPr lang="tr-TR" b="1" dirty="0" err="1" smtClean="0">
                <a:latin typeface="+mn-lt"/>
              </a:rPr>
              <a:t>Mastitis</a:t>
            </a:r>
            <a:endParaRPr lang="tr-TR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48580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err="1">
                <a:solidFill>
                  <a:srgbClr val="FF0000"/>
                </a:solidFill>
              </a:rPr>
              <a:t>Kontagiyöz</a:t>
            </a:r>
            <a:r>
              <a:rPr lang="tr-TR" sz="3200" b="1" dirty="0">
                <a:solidFill>
                  <a:srgbClr val="FF0000"/>
                </a:solidFill>
              </a:rPr>
              <a:t> (</a:t>
            </a:r>
            <a:r>
              <a:rPr lang="tr-TR" sz="3200" b="1" dirty="0" err="1">
                <a:solidFill>
                  <a:srgbClr val="FF0000"/>
                </a:solidFill>
              </a:rPr>
              <a:t>Major</a:t>
            </a:r>
            <a:r>
              <a:rPr lang="tr-TR" sz="3200" b="1" dirty="0">
                <a:solidFill>
                  <a:srgbClr val="FF0000"/>
                </a:solidFill>
              </a:rPr>
              <a:t>) Patojenler</a:t>
            </a:r>
            <a:endParaRPr lang="tr-TR" sz="32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348880"/>
            <a:ext cx="8258204" cy="4151954"/>
          </a:xfrm>
        </p:spPr>
        <p:txBody>
          <a:bodyPr>
            <a:normAutofit/>
          </a:bodyPr>
          <a:lstStyle/>
          <a:p>
            <a:r>
              <a:rPr lang="tr-TR" sz="2600" dirty="0" err="1"/>
              <a:t>Kontagiyöz</a:t>
            </a:r>
            <a:r>
              <a:rPr lang="tr-TR" sz="2600" dirty="0"/>
              <a:t> bakteriler, inekten ineğe bulaşma özelliği </a:t>
            </a:r>
            <a:r>
              <a:rPr lang="tr-TR" sz="2600" dirty="0" smtClean="0"/>
              <a:t>gösterirler. </a:t>
            </a:r>
          </a:p>
          <a:p>
            <a:endParaRPr lang="tr-TR" sz="2600" dirty="0"/>
          </a:p>
          <a:p>
            <a:r>
              <a:rPr lang="tr-TR" sz="2600" dirty="0" smtClean="0"/>
              <a:t>Bu </a:t>
            </a:r>
            <a:r>
              <a:rPr lang="tr-TR" sz="2600" dirty="0"/>
              <a:t>grup bakteriler, meme bezinin saprofit mikroorganizmalarıdır ve inekler arasında kolayca yayılırlar</a:t>
            </a:r>
            <a:r>
              <a:rPr lang="tr-TR" sz="2600" dirty="0" smtClean="0"/>
              <a:t>.</a:t>
            </a:r>
          </a:p>
          <a:p>
            <a:endParaRPr lang="tr-TR" sz="2600" dirty="0" smtClean="0"/>
          </a:p>
          <a:p>
            <a:r>
              <a:rPr lang="tr-TR" sz="2600" b="1" dirty="0" err="1" smtClean="0">
                <a:solidFill>
                  <a:srgbClr val="FF0000"/>
                </a:solidFill>
              </a:rPr>
              <a:t>Kontagiyöz</a:t>
            </a:r>
            <a:r>
              <a:rPr lang="tr-TR" sz="2600" b="1" dirty="0" smtClean="0">
                <a:solidFill>
                  <a:srgbClr val="FF0000"/>
                </a:solidFill>
              </a:rPr>
              <a:t> mikroorganizmalar </a:t>
            </a:r>
            <a:r>
              <a:rPr lang="tr-TR" sz="2600" b="1" i="1" dirty="0">
                <a:solidFill>
                  <a:srgbClr val="FF0000"/>
                </a:solidFill>
              </a:rPr>
              <a:t>S. </a:t>
            </a:r>
            <a:r>
              <a:rPr lang="tr-TR" sz="2600" b="1" i="1" dirty="0" err="1">
                <a:solidFill>
                  <a:srgbClr val="FF0000"/>
                </a:solidFill>
              </a:rPr>
              <a:t>aureus</a:t>
            </a:r>
            <a:r>
              <a:rPr lang="tr-TR" sz="2600" b="1" i="1" dirty="0">
                <a:solidFill>
                  <a:srgbClr val="FF0000"/>
                </a:solidFill>
              </a:rPr>
              <a:t>, S. </a:t>
            </a:r>
            <a:r>
              <a:rPr lang="tr-TR" sz="2600" b="1" i="1" dirty="0" err="1">
                <a:solidFill>
                  <a:srgbClr val="FF0000"/>
                </a:solidFill>
              </a:rPr>
              <a:t>agalactia</a:t>
            </a:r>
            <a:r>
              <a:rPr lang="tr-TR" sz="2600" b="1" i="1" dirty="0">
                <a:solidFill>
                  <a:srgbClr val="FF0000"/>
                </a:solidFill>
              </a:rPr>
              <a:t>,</a:t>
            </a:r>
            <a:r>
              <a:rPr lang="tr-TR" sz="2600" b="1" dirty="0">
                <a:solidFill>
                  <a:srgbClr val="FF0000"/>
                </a:solidFill>
              </a:rPr>
              <a:t> </a:t>
            </a:r>
            <a:r>
              <a:rPr lang="tr-TR" sz="2600" b="1" dirty="0" err="1">
                <a:solidFill>
                  <a:srgbClr val="FF0000"/>
                </a:solidFill>
              </a:rPr>
              <a:t>mikoplazma</a:t>
            </a:r>
            <a:r>
              <a:rPr lang="tr-TR" sz="2600" b="1" dirty="0">
                <a:solidFill>
                  <a:srgbClr val="FF0000"/>
                </a:solidFill>
              </a:rPr>
              <a:t> türleri ve </a:t>
            </a:r>
            <a:r>
              <a:rPr lang="tr-TR" sz="2600" b="1" i="1" dirty="0">
                <a:solidFill>
                  <a:srgbClr val="FF0000"/>
                </a:solidFill>
              </a:rPr>
              <a:t>C. </a:t>
            </a:r>
            <a:r>
              <a:rPr lang="tr-TR" sz="2600" b="1" i="1" dirty="0" err="1">
                <a:solidFill>
                  <a:srgbClr val="FF0000"/>
                </a:solidFill>
              </a:rPr>
              <a:t>bovis</a:t>
            </a:r>
            <a:r>
              <a:rPr lang="tr-TR" sz="2600" b="1" dirty="0" err="1">
                <a:solidFill>
                  <a:srgbClr val="FF0000"/>
                </a:solidFill>
              </a:rPr>
              <a:t>’tir</a:t>
            </a:r>
            <a:r>
              <a:rPr lang="tr-TR" sz="2600" b="1" dirty="0">
                <a:solidFill>
                  <a:srgbClr val="FF0000"/>
                </a:solidFill>
              </a:rPr>
              <a:t>. </a:t>
            </a:r>
            <a:endParaRPr lang="tr-TR" sz="2600" b="1" dirty="0" smtClean="0">
              <a:solidFill>
                <a:srgbClr val="FF0000"/>
              </a:solidFill>
            </a:endParaRPr>
          </a:p>
          <a:p>
            <a:endParaRPr lang="tr-TR" sz="3100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186766" cy="1357322"/>
          </a:xfrm>
        </p:spPr>
        <p:txBody>
          <a:bodyPr>
            <a:normAutofit fontScale="85000" lnSpcReduction="10000"/>
          </a:bodyPr>
          <a:lstStyle/>
          <a:p>
            <a:r>
              <a:rPr lang="tr-TR" sz="2800" dirty="0"/>
              <a:t>Bu grup patojenler sağım zamanı  genellikle </a:t>
            </a:r>
            <a:r>
              <a:rPr lang="tr-TR" sz="2800" b="1" dirty="0"/>
              <a:t>sağım </a:t>
            </a:r>
            <a:r>
              <a:rPr lang="tr-TR" sz="2800" b="1" dirty="0" err="1"/>
              <a:t>makinaları</a:t>
            </a:r>
            <a:r>
              <a:rPr lang="tr-TR" sz="2800" dirty="0"/>
              <a:t>, </a:t>
            </a:r>
            <a:r>
              <a:rPr lang="tr-TR" sz="2800" b="1" dirty="0"/>
              <a:t>sağımcının eli</a:t>
            </a:r>
            <a:r>
              <a:rPr lang="tr-TR" sz="2800" dirty="0"/>
              <a:t>, </a:t>
            </a:r>
            <a:r>
              <a:rPr lang="tr-TR" sz="2800" b="1" dirty="0"/>
              <a:t>meme temizliğinde kullanılan havlu veya süngerler</a:t>
            </a:r>
            <a:r>
              <a:rPr lang="tr-TR" sz="2800" dirty="0"/>
              <a:t> yolu ile inekten ineğe bulaşırlar. </a:t>
            </a:r>
          </a:p>
          <a:p>
            <a:endParaRPr lang="tr-TR" dirty="0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852937"/>
            <a:ext cx="4712245" cy="39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77471"/>
            <a:ext cx="8329642" cy="1471609"/>
          </a:xfrm>
        </p:spPr>
        <p:txBody>
          <a:bodyPr/>
          <a:lstStyle/>
          <a:p>
            <a:r>
              <a:rPr lang="tr-TR" sz="2800" b="1" dirty="0" err="1"/>
              <a:t>Kontagiyöz</a:t>
            </a:r>
            <a:r>
              <a:rPr lang="tr-TR" sz="2800" b="1" dirty="0"/>
              <a:t> patojenlerin en yaygın özellikleri </a:t>
            </a:r>
            <a:r>
              <a:rPr lang="tr-TR" sz="2400" b="1" dirty="0"/>
              <a:t>meme derisi ve meme başı kanalına </a:t>
            </a:r>
            <a:r>
              <a:rPr lang="tr-TR" sz="2400" b="1" dirty="0" err="1"/>
              <a:t>kolonize</a:t>
            </a:r>
            <a:r>
              <a:rPr lang="tr-TR" sz="2400" b="1" dirty="0"/>
              <a:t> olma ve çoğalma yeteneğinde sahip </a:t>
            </a:r>
            <a:r>
              <a:rPr lang="tr-TR" sz="2400" b="1" dirty="0" smtClean="0"/>
              <a:t>olmasıdır. </a:t>
            </a:r>
            <a:endParaRPr lang="tr-TR" sz="2400" b="1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28638" y="1484784"/>
            <a:ext cx="8186766" cy="4176464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</a:rPr>
              <a:t>Bu grup bakterilerin neden olduğu </a:t>
            </a:r>
            <a:r>
              <a:rPr lang="tr-TR" sz="2400" b="1" dirty="0" err="1" smtClean="0">
                <a:solidFill>
                  <a:srgbClr val="C00000"/>
                </a:solidFill>
              </a:rPr>
              <a:t>mastitisler</a:t>
            </a:r>
            <a:r>
              <a:rPr lang="tr-TR" sz="2400" b="1" dirty="0" smtClean="0">
                <a:solidFill>
                  <a:srgbClr val="C00000"/>
                </a:solidFill>
              </a:rPr>
              <a:t>, </a:t>
            </a:r>
            <a:r>
              <a:rPr lang="tr-TR" sz="2400" b="1" dirty="0">
                <a:solidFill>
                  <a:srgbClr val="C00000"/>
                </a:solidFill>
              </a:rPr>
              <a:t>genellikle </a:t>
            </a:r>
            <a:r>
              <a:rPr lang="tr-TR" sz="2400" b="1" dirty="0" err="1">
                <a:solidFill>
                  <a:srgbClr val="C00000"/>
                </a:solidFill>
              </a:rPr>
              <a:t>subklinik</a:t>
            </a:r>
            <a:r>
              <a:rPr lang="tr-TR" sz="2400" b="1" dirty="0">
                <a:solidFill>
                  <a:srgbClr val="C00000"/>
                </a:solidFill>
              </a:rPr>
              <a:t> </a:t>
            </a:r>
            <a:r>
              <a:rPr lang="tr-TR" sz="2400" b="1" dirty="0" smtClean="0">
                <a:solidFill>
                  <a:srgbClr val="C00000"/>
                </a:solidFill>
              </a:rPr>
              <a:t>seyreder.</a:t>
            </a:r>
            <a:r>
              <a:rPr lang="tr-TR" sz="2400" dirty="0" smtClean="0">
                <a:solidFill>
                  <a:srgbClr val="C00000"/>
                </a:solidFill>
              </a:rPr>
              <a:t> </a:t>
            </a:r>
          </a:p>
          <a:p>
            <a:endParaRPr lang="tr-TR" sz="2400" dirty="0"/>
          </a:p>
          <a:p>
            <a:r>
              <a:rPr lang="tr-TR" sz="2400" dirty="0" smtClean="0"/>
              <a:t>Somatik </a:t>
            </a:r>
            <a:r>
              <a:rPr lang="tr-TR" sz="2400" dirty="0"/>
              <a:t>hücre sayısı </a:t>
            </a:r>
            <a:r>
              <a:rPr lang="tr-TR" sz="2400" dirty="0" err="1"/>
              <a:t>enfekte</a:t>
            </a:r>
            <a:r>
              <a:rPr lang="tr-TR" sz="2400" dirty="0"/>
              <a:t> memelerde </a:t>
            </a:r>
            <a:r>
              <a:rPr lang="tr-TR" sz="2400" b="1" dirty="0"/>
              <a:t>1.000.000 </a:t>
            </a:r>
            <a:r>
              <a:rPr lang="tr-TR" sz="2400" b="1" dirty="0" smtClean="0"/>
              <a:t>hücre/</a:t>
            </a:r>
            <a:r>
              <a:rPr lang="tr-TR" sz="2400" b="1" dirty="0" err="1" smtClean="0"/>
              <a:t>ml’den</a:t>
            </a:r>
            <a:r>
              <a:rPr lang="tr-TR" sz="2400" b="1" dirty="0" smtClean="0"/>
              <a:t>,</a:t>
            </a:r>
            <a:r>
              <a:rPr lang="tr-TR" sz="2400" dirty="0" smtClean="0"/>
              <a:t> </a:t>
            </a:r>
            <a:r>
              <a:rPr lang="tr-TR" sz="2400" dirty="0"/>
              <a:t>sürü tank sütü somatik hücre sayısı </a:t>
            </a:r>
            <a:r>
              <a:rPr lang="tr-TR" sz="2400" dirty="0" smtClean="0"/>
              <a:t>ise </a:t>
            </a:r>
            <a:r>
              <a:rPr lang="tr-TR" sz="2400" b="1" dirty="0" smtClean="0"/>
              <a:t>500.000 </a:t>
            </a:r>
            <a:r>
              <a:rPr lang="tr-TR" sz="2400" b="1" dirty="0"/>
              <a:t>hücre</a:t>
            </a:r>
            <a:r>
              <a:rPr lang="tr-TR" sz="2400" dirty="0"/>
              <a:t>/</a:t>
            </a:r>
            <a:r>
              <a:rPr lang="tr-TR" sz="2400" dirty="0" err="1"/>
              <a:t>ml’den</a:t>
            </a:r>
            <a:r>
              <a:rPr lang="tr-TR" sz="2400" dirty="0"/>
              <a:t> yüksektir.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Meme </a:t>
            </a:r>
            <a:r>
              <a:rPr lang="tr-TR" sz="2400" dirty="0"/>
              <a:t>içi enfeksiyonlar tedavi edilmediğinde,  enfeksiyon uzun süreli devam </a:t>
            </a:r>
            <a:r>
              <a:rPr lang="tr-TR" sz="2400" dirty="0" smtClean="0"/>
              <a:t>eder, </a:t>
            </a:r>
            <a:r>
              <a:rPr lang="tr-TR" sz="2400" dirty="0"/>
              <a:t>aylarca veya yıllarca </a:t>
            </a:r>
            <a:r>
              <a:rPr lang="tr-TR" sz="2400" dirty="0" smtClean="0"/>
              <a:t>sürebilir.  </a:t>
            </a:r>
            <a:endParaRPr lang="tr-TR" sz="2400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1698" y="1628800"/>
            <a:ext cx="8186766" cy="4032448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Mastitis, </a:t>
            </a:r>
            <a:r>
              <a:rPr lang="en-US" sz="2800" dirty="0" err="1"/>
              <a:t>süt</a:t>
            </a:r>
            <a:r>
              <a:rPr lang="en-US" sz="2800" dirty="0"/>
              <a:t> </a:t>
            </a:r>
            <a:r>
              <a:rPr lang="en-US" sz="2800" dirty="0" err="1"/>
              <a:t>inekçiliği</a:t>
            </a:r>
            <a:r>
              <a:rPr lang="en-US" sz="2800" dirty="0"/>
              <a:t> </a:t>
            </a:r>
            <a:r>
              <a:rPr lang="en-US" sz="2800" dirty="0" err="1"/>
              <a:t>işletmelerinde</a:t>
            </a:r>
            <a:r>
              <a:rPr lang="en-US" sz="2800" dirty="0"/>
              <a:t> </a:t>
            </a:r>
            <a:r>
              <a:rPr lang="en-US" sz="2800" dirty="0" err="1"/>
              <a:t>sık</a:t>
            </a:r>
            <a:r>
              <a:rPr lang="en-US" sz="2800" dirty="0"/>
              <a:t> </a:t>
            </a:r>
            <a:r>
              <a:rPr lang="en-US" sz="2800" dirty="0" err="1"/>
              <a:t>rastlanan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işletmelerde</a:t>
            </a:r>
            <a:r>
              <a:rPr lang="en-US" sz="2800" dirty="0"/>
              <a:t> </a:t>
            </a:r>
            <a:r>
              <a:rPr lang="en-US" sz="3600" dirty="0" err="1"/>
              <a:t>önemli</a:t>
            </a:r>
            <a:r>
              <a:rPr lang="en-US" sz="3600" dirty="0"/>
              <a:t> </a:t>
            </a:r>
            <a:r>
              <a:rPr lang="en-US" sz="3600" dirty="0" err="1"/>
              <a:t>ekonomik</a:t>
            </a:r>
            <a:r>
              <a:rPr lang="en-US" sz="3600" dirty="0"/>
              <a:t> </a:t>
            </a:r>
            <a:r>
              <a:rPr lang="en-US" sz="3600" dirty="0" err="1"/>
              <a:t>kayba</a:t>
            </a:r>
            <a:r>
              <a:rPr lang="en-US" sz="3600" dirty="0"/>
              <a:t> </a:t>
            </a:r>
            <a:r>
              <a:rPr lang="en-US" sz="3600" dirty="0" err="1"/>
              <a:t>yol</a:t>
            </a:r>
            <a:r>
              <a:rPr lang="en-US" sz="3600" dirty="0"/>
              <a:t> </a:t>
            </a:r>
            <a:r>
              <a:rPr lang="en-US" sz="3600" dirty="0" err="1"/>
              <a:t>açan</a:t>
            </a:r>
            <a:r>
              <a:rPr lang="en-US" sz="3600" dirty="0"/>
              <a:t> </a:t>
            </a:r>
            <a:r>
              <a:rPr lang="tr-TR" sz="2800" dirty="0" smtClean="0"/>
              <a:t>bir</a:t>
            </a:r>
            <a:r>
              <a:rPr lang="en-US" sz="2800" dirty="0" smtClean="0"/>
              <a:t> </a:t>
            </a:r>
            <a:r>
              <a:rPr lang="en-US" sz="2800" dirty="0" err="1"/>
              <a:t>hastalıktır</a:t>
            </a:r>
            <a:r>
              <a:rPr lang="en-US" sz="2800" dirty="0"/>
              <a:t>. </a:t>
            </a:r>
            <a:endParaRPr lang="tr-TR" sz="2800" dirty="0" smtClean="0"/>
          </a:p>
          <a:p>
            <a:endParaRPr lang="tr-TR" sz="2800" dirty="0"/>
          </a:p>
          <a:p>
            <a:r>
              <a:rPr lang="en-US" sz="2800" dirty="0" err="1"/>
              <a:t>Mastitise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tahmin</a:t>
            </a:r>
            <a:r>
              <a:rPr lang="en-US" sz="2800" dirty="0"/>
              <a:t> </a:t>
            </a:r>
            <a:r>
              <a:rPr lang="en-US" sz="2800" dirty="0" err="1"/>
              <a:t>edilen</a:t>
            </a:r>
            <a:r>
              <a:rPr lang="en-US" sz="2800" dirty="0"/>
              <a:t> </a:t>
            </a:r>
            <a:r>
              <a:rPr lang="en-US" sz="2800" dirty="0" err="1"/>
              <a:t>parasal</a:t>
            </a:r>
            <a:r>
              <a:rPr lang="en-US" sz="2800" dirty="0"/>
              <a:t> </a:t>
            </a:r>
            <a:r>
              <a:rPr lang="en-US" sz="2800" dirty="0" err="1"/>
              <a:t>kayıp</a:t>
            </a:r>
            <a:r>
              <a:rPr lang="en-US" sz="2800" dirty="0"/>
              <a:t> her </a:t>
            </a:r>
            <a:r>
              <a:rPr lang="en-US" sz="2800" dirty="0" err="1"/>
              <a:t>yıl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inek</a:t>
            </a:r>
            <a:r>
              <a:rPr lang="en-US" sz="2800" dirty="0"/>
              <a:t> </a:t>
            </a:r>
            <a:r>
              <a:rPr lang="en-US" sz="2800" dirty="0" err="1"/>
              <a:t>başına</a:t>
            </a:r>
            <a:r>
              <a:rPr lang="en-US" sz="2800" dirty="0"/>
              <a:t> </a:t>
            </a:r>
            <a:r>
              <a:rPr lang="en-US" sz="2800" dirty="0" err="1"/>
              <a:t>yaklaşık</a:t>
            </a:r>
            <a:r>
              <a:rPr lang="en-US" sz="2800" dirty="0"/>
              <a:t> 200 </a:t>
            </a:r>
            <a:r>
              <a:rPr lang="en-US" sz="2800" dirty="0" err="1"/>
              <a:t>Amerikan</a:t>
            </a:r>
            <a:r>
              <a:rPr lang="en-US" sz="2800" dirty="0"/>
              <a:t> </a:t>
            </a:r>
            <a:r>
              <a:rPr lang="en-US" sz="2800" dirty="0" err="1" smtClean="0"/>
              <a:t>dolarıdır</a:t>
            </a:r>
            <a:r>
              <a:rPr lang="tr-TR" sz="2800" dirty="0" smtClean="0"/>
              <a:t>.</a:t>
            </a:r>
          </a:p>
          <a:p>
            <a:endParaRPr lang="tr-TR" sz="2800" dirty="0" smtClean="0"/>
          </a:p>
          <a:p>
            <a:r>
              <a:rPr lang="tr-TR" sz="2800" dirty="0" smtClean="0"/>
              <a:t>Ekonomik</a:t>
            </a:r>
            <a:r>
              <a:rPr lang="en-US" sz="2800" dirty="0" smtClean="0"/>
              <a:t> </a:t>
            </a:r>
            <a:r>
              <a:rPr lang="en-US" sz="2800" dirty="0" err="1" smtClean="0"/>
              <a:t>kaybın</a:t>
            </a:r>
            <a:r>
              <a:rPr lang="en-US" sz="2800" dirty="0" smtClean="0"/>
              <a:t> %70’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süt</a:t>
            </a:r>
            <a:r>
              <a:rPr lang="en-US" sz="2800" dirty="0" smtClean="0"/>
              <a:t> </a:t>
            </a:r>
            <a:r>
              <a:rPr lang="en-US" sz="2800" dirty="0" err="1"/>
              <a:t>verimindeki</a:t>
            </a:r>
            <a:r>
              <a:rPr lang="en-US" sz="2800" dirty="0"/>
              <a:t> </a:t>
            </a:r>
            <a:r>
              <a:rPr lang="en-US" sz="2800" dirty="0" err="1"/>
              <a:t>azalmadan</a:t>
            </a:r>
            <a:r>
              <a:rPr lang="en-US" sz="2800" dirty="0"/>
              <a:t> </a:t>
            </a:r>
            <a:r>
              <a:rPr lang="en-US" sz="2800" dirty="0" err="1"/>
              <a:t>kaynaklanmaktadır</a:t>
            </a:r>
            <a:r>
              <a:rPr lang="en-US" sz="2800" dirty="0" smtClean="0"/>
              <a:t>.</a:t>
            </a:r>
            <a:endParaRPr lang="tr-TR" sz="2800" dirty="0" smtClean="0"/>
          </a:p>
          <a:p>
            <a:endParaRPr lang="tr-TR" sz="2400" dirty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tr-TR" sz="4400" b="1" dirty="0" err="1" smtClean="0">
                <a:solidFill>
                  <a:schemeClr val="bg2">
                    <a:lumMod val="25000"/>
                  </a:schemeClr>
                </a:solidFill>
              </a:rPr>
              <a:t>Mastitislerin</a:t>
            </a:r>
            <a:r>
              <a:rPr lang="tr-TR" sz="4400" b="1" dirty="0" smtClean="0">
                <a:solidFill>
                  <a:schemeClr val="bg2">
                    <a:lumMod val="25000"/>
                  </a:schemeClr>
                </a:solidFill>
              </a:rPr>
              <a:t> Oluşumu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539750" y="3459187"/>
            <a:ext cx="8208963" cy="2778125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chemeClr val="bg2">
                  <a:lumMod val="50000"/>
                </a:schemeClr>
              </a:buClr>
              <a:defRPr/>
            </a:pP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Meme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içi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enfeksiyon</a:t>
            </a:r>
            <a:r>
              <a:rPr lang="en-US" sz="2800" b="1" dirty="0" smtClean="0">
                <a:solidFill>
                  <a:srgbClr val="00B050"/>
                </a:solidFill>
              </a:rPr>
              <a:t>, </a:t>
            </a:r>
            <a:r>
              <a:rPr lang="en-US" sz="2800" dirty="0" smtClean="0"/>
              <a:t>meme </a:t>
            </a:r>
            <a:r>
              <a:rPr lang="en-US" sz="2800" dirty="0" err="1" smtClean="0"/>
              <a:t>başı</a:t>
            </a:r>
            <a:r>
              <a:rPr lang="en-US" sz="2800" dirty="0" smtClean="0"/>
              <a:t> </a:t>
            </a:r>
            <a:r>
              <a:rPr lang="en-US" sz="2800" dirty="0" err="1" smtClean="0"/>
              <a:t>kanalından</a:t>
            </a:r>
            <a:r>
              <a:rPr lang="en-US" sz="2800" dirty="0" smtClean="0"/>
              <a:t> </a:t>
            </a:r>
            <a:r>
              <a:rPr lang="en-US" sz="2800" dirty="0" err="1" smtClean="0"/>
              <a:t>bakteriler</a:t>
            </a:r>
            <a:r>
              <a:rPr lang="en-US" sz="2800" dirty="0" smtClean="0"/>
              <a:t> meme </a:t>
            </a:r>
            <a:r>
              <a:rPr lang="en-US" sz="2800" dirty="0" err="1" smtClean="0"/>
              <a:t>bezine</a:t>
            </a:r>
            <a:r>
              <a:rPr lang="en-US" sz="2800" dirty="0" smtClean="0"/>
              <a:t> </a:t>
            </a:r>
            <a:r>
              <a:rPr lang="en-US" sz="2800" dirty="0" err="1" smtClean="0"/>
              <a:t>girdikten</a:t>
            </a:r>
            <a:r>
              <a:rPr lang="en-US" sz="2800" dirty="0" smtClean="0"/>
              <a:t> </a:t>
            </a:r>
            <a:r>
              <a:rPr lang="en-US" sz="2800" dirty="0" err="1" smtClean="0"/>
              <a:t>sonra</a:t>
            </a:r>
            <a:r>
              <a:rPr lang="en-US" sz="2800" dirty="0" smtClean="0"/>
              <a:t> </a:t>
            </a:r>
            <a:r>
              <a:rPr lang="en-US" sz="2800" dirty="0" err="1" smtClean="0"/>
              <a:t>oluşur</a:t>
            </a:r>
            <a:r>
              <a:rPr lang="tr-TR" sz="2800" dirty="0" smtClean="0"/>
              <a:t>.</a:t>
            </a:r>
          </a:p>
          <a:p>
            <a:pPr eaLnBrk="1" hangingPunct="1">
              <a:buClr>
                <a:schemeClr val="bg2">
                  <a:lumMod val="50000"/>
                </a:schemeClr>
              </a:buClr>
              <a:defRPr/>
            </a:pPr>
            <a:endParaRPr lang="tr-TR" sz="2800" dirty="0" smtClean="0"/>
          </a:p>
          <a:p>
            <a:pPr eaLnBrk="1" hangingPunct="1">
              <a:buClr>
                <a:schemeClr val="bg2">
                  <a:lumMod val="50000"/>
                </a:schemeClr>
              </a:buClr>
              <a:defRPr/>
            </a:pPr>
            <a:r>
              <a:rPr lang="en-US" sz="2800" dirty="0" err="1" smtClean="0"/>
              <a:t>İneklerin</a:t>
            </a:r>
            <a:r>
              <a:rPr lang="en-US" sz="2800" dirty="0" smtClean="0"/>
              <a:t> meme </a:t>
            </a:r>
            <a:r>
              <a:rPr lang="en-US" sz="2800" dirty="0" err="1" smtClean="0"/>
              <a:t>başı</a:t>
            </a:r>
            <a:r>
              <a:rPr lang="en-US" sz="2800" dirty="0" smtClean="0"/>
              <a:t> </a:t>
            </a:r>
            <a:r>
              <a:rPr lang="en-US" sz="2800" dirty="0" err="1" smtClean="0"/>
              <a:t>kanalı</a:t>
            </a:r>
            <a:r>
              <a:rPr lang="en-US" sz="2800" dirty="0" smtClean="0"/>
              <a:t> </a:t>
            </a:r>
            <a:r>
              <a:rPr lang="en-US" sz="2800" dirty="0" err="1" smtClean="0"/>
              <a:t>mastitise</a:t>
            </a:r>
            <a:r>
              <a:rPr lang="en-US" sz="2800" dirty="0" smtClean="0"/>
              <a:t> </a:t>
            </a:r>
            <a:r>
              <a:rPr lang="en-US" sz="2800" dirty="0" err="1" smtClean="0"/>
              <a:t>yol</a:t>
            </a:r>
            <a:r>
              <a:rPr lang="en-US" sz="2800" dirty="0" smtClean="0"/>
              <a:t> </a:t>
            </a:r>
            <a:r>
              <a:rPr lang="en-US" sz="2800" dirty="0" err="1" smtClean="0"/>
              <a:t>açan</a:t>
            </a:r>
            <a:r>
              <a:rPr lang="en-US" sz="2800" dirty="0" smtClean="0"/>
              <a:t> </a:t>
            </a:r>
            <a:r>
              <a:rPr lang="en-US" sz="2800" dirty="0" err="1" smtClean="0"/>
              <a:t>mikroorganizmalara</a:t>
            </a:r>
            <a:r>
              <a:rPr lang="en-US" sz="2800" dirty="0" smtClean="0"/>
              <a:t> </a:t>
            </a:r>
            <a:r>
              <a:rPr lang="en-US" sz="2800" dirty="0" err="1" smtClean="0"/>
              <a:t>karşı</a:t>
            </a:r>
            <a:r>
              <a:rPr lang="en-US" sz="2800" dirty="0" smtClean="0"/>
              <a:t> </a:t>
            </a:r>
            <a:r>
              <a:rPr lang="en-US" sz="2800" dirty="0" err="1" smtClean="0"/>
              <a:t>önemli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 smtClean="0"/>
              <a:t>savunma</a:t>
            </a:r>
            <a:r>
              <a:rPr lang="en-US" sz="2800" dirty="0" smtClean="0"/>
              <a:t> </a:t>
            </a:r>
            <a:r>
              <a:rPr lang="en-US" sz="2800" dirty="0" err="1" smtClean="0"/>
              <a:t>görevi</a:t>
            </a:r>
            <a:r>
              <a:rPr lang="en-US" sz="2800" dirty="0" smtClean="0"/>
              <a:t> yap</a:t>
            </a:r>
            <a:r>
              <a:rPr lang="tr-TR" sz="2800" dirty="0" smtClean="0"/>
              <a:t>ar.</a:t>
            </a:r>
          </a:p>
          <a:p>
            <a:pPr eaLnBrk="1" hangingPunct="1">
              <a:defRPr/>
            </a:pPr>
            <a:endParaRPr lang="tr-TR" sz="2000" dirty="0" smtClean="0">
              <a:latin typeface="Bookman Old Style" pitchFamily="18" charset="0"/>
            </a:endParaRPr>
          </a:p>
          <a:p>
            <a:pPr eaLnBrk="1" hangingPunct="1">
              <a:defRPr/>
            </a:pPr>
            <a:endParaRPr lang="tr-TR" sz="1800" dirty="0" smtClean="0">
              <a:latin typeface="Bookman Old Style" pitchFamily="18" charset="0"/>
            </a:endParaRPr>
          </a:p>
          <a:p>
            <a:pPr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2388468"/>
            <a:ext cx="7954020" cy="2336676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000" dirty="0" smtClean="0">
              <a:latin typeface="Bookman Old Style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 smtClean="0"/>
              <a:t>Meme </a:t>
            </a:r>
            <a:r>
              <a:rPr lang="en-US" sz="2800" dirty="0" err="1" smtClean="0"/>
              <a:t>içi</a:t>
            </a:r>
            <a:r>
              <a:rPr lang="en-US" sz="2800" dirty="0" smtClean="0"/>
              <a:t> </a:t>
            </a:r>
            <a:r>
              <a:rPr lang="en-US" sz="2800" dirty="0" err="1" smtClean="0"/>
              <a:t>enfeksiyon</a:t>
            </a:r>
            <a:r>
              <a:rPr lang="en-US" sz="2800" dirty="0" smtClean="0"/>
              <a:t> </a:t>
            </a:r>
            <a:r>
              <a:rPr lang="en-US" sz="2800" dirty="0" err="1" smtClean="0"/>
              <a:t>sırasında</a:t>
            </a:r>
            <a:r>
              <a:rPr lang="en-US" sz="2800" dirty="0" smtClean="0"/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patojenin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tipi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toksin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üretme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özelliğine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bg2">
                    <a:lumMod val="25000"/>
                  </a:schemeClr>
                </a:solidFill>
              </a:rPr>
              <a:t>göre</a:t>
            </a: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800" dirty="0" smtClean="0"/>
              <a:t>meme </a:t>
            </a:r>
            <a:r>
              <a:rPr lang="en-US" sz="2800" dirty="0" err="1" smtClean="0"/>
              <a:t>epitel</a:t>
            </a:r>
            <a:r>
              <a:rPr lang="en-US" sz="2800" dirty="0" smtClean="0"/>
              <a:t> </a:t>
            </a:r>
            <a:r>
              <a:rPr lang="en-US" sz="2800" dirty="0" err="1" smtClean="0"/>
              <a:t>hücrelerinde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/>
              <a:t>değişik</a:t>
            </a:r>
            <a:r>
              <a:rPr lang="en-US" sz="2800" dirty="0" smtClean="0"/>
              <a:t> </a:t>
            </a:r>
            <a:r>
              <a:rPr lang="en-US" sz="2800" dirty="0" err="1" smtClean="0"/>
              <a:t>derecede</a:t>
            </a:r>
            <a:r>
              <a:rPr lang="en-US" sz="2800" dirty="0" smtClean="0"/>
              <a:t> </a:t>
            </a:r>
            <a:r>
              <a:rPr lang="en-US" sz="3600" b="1" dirty="0" err="1" smtClean="0">
                <a:solidFill>
                  <a:schemeClr val="bg2">
                    <a:lumMod val="25000"/>
                  </a:schemeClr>
                </a:solidFill>
              </a:rPr>
              <a:t>yıkım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/>
              <a:t>olmaktadır</a:t>
            </a:r>
            <a:r>
              <a:rPr lang="en-US" sz="2800" dirty="0" smtClean="0"/>
              <a:t>. </a:t>
            </a:r>
            <a:endParaRPr lang="tr-TR" sz="2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0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514994"/>
            <a:ext cx="8158162" cy="378621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en-US" sz="2600" b="1" dirty="0" err="1" smtClean="0">
                <a:solidFill>
                  <a:srgbClr val="FF0000"/>
                </a:solidFill>
              </a:rPr>
              <a:t>Ortaya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b="1" dirty="0" err="1">
                <a:solidFill>
                  <a:srgbClr val="FF0000"/>
                </a:solidFill>
              </a:rPr>
              <a:t>çıkan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err="1">
                <a:solidFill>
                  <a:srgbClr val="FF0000"/>
                </a:solidFill>
              </a:rPr>
              <a:t>yangının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err="1">
                <a:solidFill>
                  <a:srgbClr val="FF0000"/>
                </a:solidFill>
              </a:rPr>
              <a:t>derecesine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err="1">
                <a:solidFill>
                  <a:srgbClr val="FF0000"/>
                </a:solidFill>
              </a:rPr>
              <a:t>göre</a:t>
            </a:r>
            <a:r>
              <a:rPr lang="en-US" sz="2600" b="1" dirty="0">
                <a:solidFill>
                  <a:srgbClr val="FF0000"/>
                </a:solidFill>
              </a:rPr>
              <a:t> </a:t>
            </a:r>
            <a:r>
              <a:rPr lang="en-US" sz="2600" b="1" dirty="0" err="1" smtClean="0">
                <a:solidFill>
                  <a:srgbClr val="FF0000"/>
                </a:solidFill>
              </a:rPr>
              <a:t>mastitisler</a:t>
            </a:r>
            <a:r>
              <a:rPr lang="tr-TR" sz="26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endParaRPr lang="tr-TR" sz="2600" b="1" dirty="0" smtClean="0"/>
          </a:p>
          <a:p>
            <a:endParaRPr lang="tr-TR" sz="2600" dirty="0" smtClean="0"/>
          </a:p>
          <a:p>
            <a:pPr>
              <a:buNone/>
            </a:pPr>
            <a:r>
              <a:rPr lang="tr-TR" sz="2600" b="1" dirty="0" smtClean="0"/>
              <a:t>1.</a:t>
            </a:r>
            <a:r>
              <a:rPr lang="tr-TR" sz="2600" b="1" dirty="0" smtClean="0">
                <a:solidFill>
                  <a:srgbClr val="FF0000"/>
                </a:solidFill>
              </a:rPr>
              <a:t> S</a:t>
            </a:r>
            <a:r>
              <a:rPr lang="en-US" sz="2600" b="1" dirty="0" err="1" smtClean="0">
                <a:solidFill>
                  <a:srgbClr val="FF0000"/>
                </a:solidFill>
              </a:rPr>
              <a:t>ubklinik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dirty="0"/>
              <a:t>(</a:t>
            </a:r>
            <a:r>
              <a:rPr lang="en-US" sz="2600" dirty="0" err="1"/>
              <a:t>sütte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meme </a:t>
            </a:r>
            <a:r>
              <a:rPr lang="en-US" sz="2600" dirty="0" err="1"/>
              <a:t>bezinde</a:t>
            </a:r>
            <a:r>
              <a:rPr lang="en-US" sz="2600" dirty="0"/>
              <a:t> </a:t>
            </a:r>
            <a:r>
              <a:rPr lang="en-US" sz="2600" dirty="0" err="1"/>
              <a:t>gözle</a:t>
            </a:r>
            <a:r>
              <a:rPr lang="en-US" sz="2600" dirty="0"/>
              <a:t> </a:t>
            </a:r>
            <a:r>
              <a:rPr lang="en-US" sz="2600" dirty="0" err="1"/>
              <a:t>farkedilen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değişiklik</a:t>
            </a:r>
            <a:r>
              <a:rPr lang="en-US" sz="2600" dirty="0"/>
              <a:t> </a:t>
            </a:r>
            <a:r>
              <a:rPr lang="en-US" sz="2600" dirty="0" err="1"/>
              <a:t>yoktur</a:t>
            </a:r>
            <a:r>
              <a:rPr lang="en-US" sz="2600" dirty="0"/>
              <a:t>)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endParaRPr lang="tr-TR" sz="2600" dirty="0" smtClean="0"/>
          </a:p>
          <a:p>
            <a:endParaRPr lang="tr-TR" sz="2600" dirty="0"/>
          </a:p>
          <a:p>
            <a:pPr>
              <a:buNone/>
            </a:pPr>
            <a:r>
              <a:rPr lang="tr-TR" sz="2600" b="1" dirty="0" smtClean="0"/>
              <a:t>2. </a:t>
            </a:r>
            <a:r>
              <a:rPr lang="tr-TR" sz="2600" b="1" dirty="0" smtClean="0">
                <a:solidFill>
                  <a:srgbClr val="FF0000"/>
                </a:solidFill>
              </a:rPr>
              <a:t>K</a:t>
            </a:r>
            <a:r>
              <a:rPr lang="en-US" sz="2600" b="1" dirty="0" err="1" smtClean="0">
                <a:solidFill>
                  <a:srgbClr val="FF0000"/>
                </a:solidFill>
              </a:rPr>
              <a:t>linik</a:t>
            </a:r>
            <a:r>
              <a:rPr lang="en-US" sz="2600" b="1" dirty="0" smtClean="0">
                <a:solidFill>
                  <a:srgbClr val="FF0000"/>
                </a:solidFill>
              </a:rPr>
              <a:t> </a:t>
            </a:r>
            <a:r>
              <a:rPr lang="en-US" sz="2600" dirty="0"/>
              <a:t>(</a:t>
            </a:r>
            <a:r>
              <a:rPr lang="en-US" sz="2600" dirty="0" err="1"/>
              <a:t>sütte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memede</a:t>
            </a:r>
            <a:r>
              <a:rPr lang="en-US" sz="2600" dirty="0"/>
              <a:t> </a:t>
            </a:r>
            <a:r>
              <a:rPr lang="en-US" sz="2600" dirty="0" err="1"/>
              <a:t>gözle</a:t>
            </a:r>
            <a:r>
              <a:rPr lang="en-US" sz="2600" dirty="0"/>
              <a:t> </a:t>
            </a:r>
            <a:r>
              <a:rPr lang="en-US" sz="2600" dirty="0" err="1"/>
              <a:t>görülebilir</a:t>
            </a:r>
            <a:r>
              <a:rPr lang="en-US" sz="2600" dirty="0"/>
              <a:t> </a:t>
            </a:r>
            <a:r>
              <a:rPr lang="en-US" sz="2600" dirty="0" err="1"/>
              <a:t>yangısal</a:t>
            </a:r>
            <a:r>
              <a:rPr lang="en-US" sz="2600" dirty="0"/>
              <a:t> </a:t>
            </a:r>
            <a:r>
              <a:rPr lang="en-US" sz="2600" dirty="0" err="1"/>
              <a:t>değişiklik</a:t>
            </a:r>
            <a:r>
              <a:rPr lang="en-US" sz="2600" dirty="0"/>
              <a:t> </a:t>
            </a:r>
            <a:r>
              <a:rPr lang="en-US" sz="2600" dirty="0" err="1"/>
              <a:t>vardır</a:t>
            </a:r>
            <a:r>
              <a:rPr lang="en-US" sz="2600" dirty="0"/>
              <a:t>) mastitis </a:t>
            </a:r>
            <a:r>
              <a:rPr lang="en-US" sz="2600" dirty="0" err="1"/>
              <a:t>olarak</a:t>
            </a:r>
            <a:r>
              <a:rPr lang="en-US" sz="2600" dirty="0"/>
              <a:t>, 2 </a:t>
            </a:r>
            <a:r>
              <a:rPr lang="en-US" sz="2600" dirty="0" err="1"/>
              <a:t>şekilde</a:t>
            </a:r>
            <a:r>
              <a:rPr lang="en-US" sz="2600" dirty="0"/>
              <a:t> </a:t>
            </a:r>
            <a:r>
              <a:rPr lang="en-US" sz="2600" dirty="0" err="1"/>
              <a:t>sınıflandırılmaktadır</a:t>
            </a:r>
            <a:r>
              <a:rPr lang="en-US" sz="2600" dirty="0"/>
              <a:t>. </a:t>
            </a:r>
            <a:endParaRPr lang="tr-TR" sz="2600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err="1" smtClean="0">
                <a:solidFill>
                  <a:srgbClr val="FF0000"/>
                </a:solidFill>
              </a:rPr>
              <a:t>Mastitise</a:t>
            </a:r>
            <a:r>
              <a:rPr lang="tr-TR" sz="3200" b="1" dirty="0" smtClean="0">
                <a:solidFill>
                  <a:srgbClr val="FF0000"/>
                </a:solidFill>
              </a:rPr>
              <a:t> Neden Olan Mikroorganizmalar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42707"/>
            <a:ext cx="8186766" cy="2190549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smtClean="0"/>
              <a:t>İ</a:t>
            </a:r>
            <a:r>
              <a:rPr lang="en-US" sz="2800" dirty="0" err="1" smtClean="0"/>
              <a:t>neklerde</a:t>
            </a:r>
            <a:r>
              <a:rPr lang="en-US" sz="2800" dirty="0" smtClean="0"/>
              <a:t> </a:t>
            </a:r>
            <a:r>
              <a:rPr lang="en-US" sz="2800" dirty="0"/>
              <a:t>100’den </a:t>
            </a:r>
            <a:r>
              <a:rPr lang="en-US" sz="2800" dirty="0" err="1"/>
              <a:t>fazla</a:t>
            </a:r>
            <a:r>
              <a:rPr lang="en-US" sz="2800" dirty="0"/>
              <a:t> </a:t>
            </a:r>
            <a:r>
              <a:rPr lang="en-US" sz="2800" dirty="0" err="1"/>
              <a:t>mikroorganizma</a:t>
            </a:r>
            <a:r>
              <a:rPr lang="en-US" sz="2800" dirty="0"/>
              <a:t> </a:t>
            </a:r>
            <a:r>
              <a:rPr lang="en-US" sz="2800" dirty="0" err="1"/>
              <a:t>türünün</a:t>
            </a:r>
            <a:r>
              <a:rPr lang="en-US" sz="2800" dirty="0"/>
              <a:t> meme </a:t>
            </a:r>
            <a:r>
              <a:rPr lang="en-US" sz="2800" dirty="0" err="1"/>
              <a:t>içi</a:t>
            </a:r>
            <a:r>
              <a:rPr lang="en-US" sz="2800" dirty="0"/>
              <a:t> </a:t>
            </a:r>
            <a:r>
              <a:rPr lang="en-US" sz="2800" dirty="0" err="1"/>
              <a:t>enfeksiyonlara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açtığı</a:t>
            </a:r>
            <a:r>
              <a:rPr lang="en-US" sz="2800" dirty="0"/>
              <a:t> </a:t>
            </a:r>
            <a:r>
              <a:rPr lang="en-US" sz="2800" dirty="0" err="1" smtClean="0"/>
              <a:t>bil</a:t>
            </a:r>
            <a:r>
              <a:rPr lang="tr-TR" sz="2800" dirty="0" smtClean="0"/>
              <a:t>inmektedir.</a:t>
            </a:r>
          </a:p>
          <a:p>
            <a:endParaRPr lang="tr-TR" sz="2800" dirty="0"/>
          </a:p>
          <a:p>
            <a:r>
              <a:rPr lang="tr-TR" sz="2800" b="1" dirty="0" smtClean="0">
                <a:solidFill>
                  <a:srgbClr val="FF0000"/>
                </a:solidFill>
              </a:rPr>
              <a:t>E</a:t>
            </a:r>
            <a:r>
              <a:rPr lang="en-US" sz="2800" b="1" dirty="0" smtClean="0">
                <a:solidFill>
                  <a:srgbClr val="FF0000"/>
                </a:solidFill>
              </a:rPr>
              <a:t>n </a:t>
            </a:r>
            <a:r>
              <a:rPr lang="en-US" sz="2800" b="1" dirty="0" err="1">
                <a:solidFill>
                  <a:srgbClr val="FF0000"/>
                </a:solidFill>
              </a:rPr>
              <a:t>sık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izole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edilen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mikroorganizmalar</a:t>
            </a:r>
            <a:r>
              <a:rPr lang="en-US" sz="2800" b="1" dirty="0"/>
              <a:t>; </a:t>
            </a:r>
            <a:r>
              <a:rPr lang="en-US" sz="2800" dirty="0" err="1"/>
              <a:t>stafilokok</a:t>
            </a:r>
            <a:r>
              <a:rPr lang="en-US" sz="2800" dirty="0"/>
              <a:t>, </a:t>
            </a:r>
            <a:r>
              <a:rPr lang="en-US" sz="2800" dirty="0" err="1"/>
              <a:t>streptokok</a:t>
            </a:r>
            <a:r>
              <a:rPr lang="en-US" sz="2800" dirty="0"/>
              <a:t> </a:t>
            </a:r>
            <a:r>
              <a:rPr lang="tr-TR" sz="2800" dirty="0" smtClean="0"/>
              <a:t>türü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/>
              <a:t>Gram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/>
              <a:t>bakterilerdir</a:t>
            </a:r>
            <a:r>
              <a:rPr lang="en-US" sz="2800" dirty="0"/>
              <a:t>. </a:t>
            </a:r>
            <a:endParaRPr lang="tr-TR" sz="2800" dirty="0" smtClean="0"/>
          </a:p>
          <a:p>
            <a:endParaRPr lang="tr-TR" sz="2400" dirty="0"/>
          </a:p>
          <a:p>
            <a:endParaRPr lang="tr-TR" sz="2400" dirty="0"/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2800" dirty="0" smtClean="0">
                <a:latin typeface="Gill Sans MT Condensed" pitchFamily="34" charset="0"/>
              </a:rPr>
              <a:t>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Mastitise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sebep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olan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mikroorganizmalar</a:t>
            </a:r>
            <a:r>
              <a:rPr lang="tr-TR" sz="2800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endParaRPr lang="tr-TR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tr-TR" sz="2800" dirty="0" smtClean="0"/>
              <a:t>   </a:t>
            </a:r>
            <a:r>
              <a:rPr lang="tr-TR" sz="2800" b="1" dirty="0" smtClean="0"/>
              <a:t>B</a:t>
            </a:r>
            <a:r>
              <a:rPr lang="en-US" sz="2800" b="1" dirty="0" err="1" smtClean="0"/>
              <a:t>ulaşıcı</a:t>
            </a:r>
            <a:r>
              <a:rPr lang="en-US" sz="2800" dirty="0"/>
              <a:t>, </a:t>
            </a:r>
            <a:endParaRPr lang="tr-TR" sz="2800" dirty="0" smtClean="0"/>
          </a:p>
          <a:p>
            <a:pPr>
              <a:buNone/>
            </a:pPr>
            <a:r>
              <a:rPr lang="tr-TR" sz="2800" dirty="0"/>
              <a:t> </a:t>
            </a:r>
            <a:r>
              <a:rPr lang="tr-TR" sz="2800" dirty="0" smtClean="0"/>
              <a:t>   </a:t>
            </a:r>
            <a:r>
              <a:rPr lang="tr-TR" sz="2800" b="1" dirty="0" smtClean="0"/>
              <a:t>Ç</a:t>
            </a:r>
            <a:r>
              <a:rPr lang="en-US" sz="2800" b="1" dirty="0" err="1" smtClean="0"/>
              <a:t>evresel</a:t>
            </a:r>
            <a:r>
              <a:rPr lang="en-US" sz="2800" dirty="0"/>
              <a:t>, </a:t>
            </a:r>
            <a:endParaRPr lang="tr-TR" sz="2800" dirty="0" smtClean="0"/>
          </a:p>
          <a:p>
            <a:pPr>
              <a:buNone/>
            </a:pPr>
            <a:r>
              <a:rPr lang="tr-TR" sz="2800" dirty="0"/>
              <a:t> </a:t>
            </a:r>
            <a:r>
              <a:rPr lang="tr-TR" sz="2800" dirty="0" smtClean="0"/>
              <a:t>   </a:t>
            </a:r>
            <a:r>
              <a:rPr lang="tr-TR" sz="2800" b="1" dirty="0" smtClean="0"/>
              <a:t>F</a:t>
            </a:r>
            <a:r>
              <a:rPr lang="en-US" sz="2800" b="1" dirty="0" err="1" smtClean="0"/>
              <a:t>ırsatçı</a:t>
            </a:r>
            <a:r>
              <a:rPr lang="en-US" sz="2800" b="1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b="1" dirty="0" err="1"/>
              <a:t>diğerleri</a:t>
            </a:r>
            <a:r>
              <a:rPr lang="en-US" sz="2800" dirty="0"/>
              <a:t> </a:t>
            </a:r>
            <a:r>
              <a:rPr lang="en-US" sz="2800" dirty="0" err="1"/>
              <a:t>diye</a:t>
            </a:r>
            <a:r>
              <a:rPr lang="en-US" sz="2800" dirty="0"/>
              <a:t> 4 </a:t>
            </a:r>
            <a:r>
              <a:rPr lang="en-US" sz="2800" dirty="0" err="1" smtClean="0"/>
              <a:t>grup</a:t>
            </a:r>
            <a:r>
              <a:rPr lang="tr-TR" sz="2800" dirty="0" smtClean="0"/>
              <a:t>ta incelenir</a:t>
            </a:r>
            <a:r>
              <a:rPr lang="en-US" sz="2800" dirty="0" smtClean="0"/>
              <a:t>. </a:t>
            </a:r>
            <a:endParaRPr lang="tr-TR" sz="2800" dirty="0" smtClean="0"/>
          </a:p>
          <a:p>
            <a:pPr>
              <a:buNone/>
            </a:pPr>
            <a:endParaRPr lang="tr-TR" sz="2600" dirty="0"/>
          </a:p>
          <a:p>
            <a:pPr>
              <a:buNone/>
            </a:pPr>
            <a:r>
              <a:rPr lang="tr-TR" sz="2600" dirty="0" smtClean="0"/>
              <a:t>   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62268" y="2348880"/>
            <a:ext cx="8258204" cy="2828932"/>
          </a:xfrm>
        </p:spPr>
        <p:txBody>
          <a:bodyPr>
            <a:normAutofit/>
          </a:bodyPr>
          <a:lstStyle/>
          <a:p>
            <a:r>
              <a:rPr lang="en-US" sz="2400" dirty="0"/>
              <a:t>Meme </a:t>
            </a:r>
            <a:r>
              <a:rPr lang="en-US" sz="2400" dirty="0" err="1"/>
              <a:t>içi</a:t>
            </a:r>
            <a:r>
              <a:rPr lang="en-US" sz="2400" dirty="0"/>
              <a:t> </a:t>
            </a:r>
            <a:r>
              <a:rPr lang="en-US" sz="2400" dirty="0" err="1"/>
              <a:t>enfeksiyona</a:t>
            </a:r>
            <a:r>
              <a:rPr lang="en-US" sz="2400" dirty="0"/>
              <a:t> </a:t>
            </a:r>
            <a:r>
              <a:rPr lang="en-US" sz="2400" dirty="0" err="1"/>
              <a:t>neden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mikroorganizmalar</a:t>
            </a:r>
            <a:r>
              <a:rPr lang="en-US" sz="2400" dirty="0"/>
              <a:t> meme </a:t>
            </a:r>
            <a:r>
              <a:rPr lang="en-US" sz="2400" dirty="0" err="1"/>
              <a:t>dokusunun</a:t>
            </a:r>
            <a:r>
              <a:rPr lang="en-US" sz="2400" dirty="0"/>
              <a:t> </a:t>
            </a:r>
            <a:r>
              <a:rPr lang="en-US" sz="2400" dirty="0" err="1"/>
              <a:t>değişik</a:t>
            </a:r>
            <a:r>
              <a:rPr lang="en-US" sz="2400" dirty="0"/>
              <a:t> </a:t>
            </a:r>
            <a:r>
              <a:rPr lang="en-US" sz="2400" dirty="0" err="1"/>
              <a:t>bölgelerinde</a:t>
            </a:r>
            <a:r>
              <a:rPr lang="en-US" sz="2400" dirty="0"/>
              <a:t> </a:t>
            </a:r>
            <a:r>
              <a:rPr lang="en-US" sz="2400" dirty="0" err="1"/>
              <a:t>veya</a:t>
            </a:r>
            <a:r>
              <a:rPr lang="en-US" sz="2400" dirty="0"/>
              <a:t> </a:t>
            </a:r>
            <a:r>
              <a:rPr lang="en-US" sz="2400" dirty="0" err="1"/>
              <a:t>inekte</a:t>
            </a:r>
            <a:r>
              <a:rPr lang="en-US" sz="2400" dirty="0"/>
              <a:t> </a:t>
            </a:r>
            <a:r>
              <a:rPr lang="en-US" sz="2400" dirty="0" err="1"/>
              <a:t>sistemik</a:t>
            </a:r>
            <a:r>
              <a:rPr lang="en-US" sz="2400" dirty="0"/>
              <a:t> </a:t>
            </a:r>
            <a:r>
              <a:rPr lang="en-US" sz="2400" dirty="0" err="1"/>
              <a:t>enfeksiyonlara</a:t>
            </a:r>
            <a:r>
              <a:rPr lang="en-US" sz="2400" dirty="0"/>
              <a:t> </a:t>
            </a:r>
            <a:r>
              <a:rPr lang="en-US" sz="2400" dirty="0" err="1"/>
              <a:t>neden</a:t>
            </a:r>
            <a:r>
              <a:rPr lang="en-US" sz="2400" dirty="0"/>
              <a:t> </a:t>
            </a:r>
            <a:r>
              <a:rPr lang="en-US" sz="2400" dirty="0" err="1" smtClean="0"/>
              <a:t>olur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endParaRPr lang="tr-TR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Meme </a:t>
            </a:r>
            <a:r>
              <a:rPr lang="en-US" sz="2400" dirty="0" err="1">
                <a:solidFill>
                  <a:srgbClr val="FF0000"/>
                </a:solidFill>
              </a:rPr>
              <a:t>dokusunun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kanal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sisteminde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şekillenen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enfeksiyonların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prognozu</a:t>
            </a:r>
            <a:r>
              <a:rPr lang="en-US" sz="2400" dirty="0">
                <a:solidFill>
                  <a:srgbClr val="FF0000"/>
                </a:solidFill>
              </a:rPr>
              <a:t> (</a:t>
            </a:r>
            <a:r>
              <a:rPr lang="en-US" sz="2400" dirty="0" err="1">
                <a:solidFill>
                  <a:srgbClr val="FF0000"/>
                </a:solidFill>
              </a:rPr>
              <a:t>tedavi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başarısı</a:t>
            </a:r>
            <a:r>
              <a:rPr lang="en-US" sz="2400" dirty="0">
                <a:solidFill>
                  <a:srgbClr val="FF0000"/>
                </a:solidFill>
              </a:rPr>
              <a:t>) </a:t>
            </a:r>
            <a:r>
              <a:rPr lang="en-US" sz="2400" dirty="0" err="1">
                <a:solidFill>
                  <a:srgbClr val="FF0000"/>
                </a:solidFill>
              </a:rPr>
              <a:t>parenşim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bölgesindekine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oranla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daha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iyidir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857224" y="1142985"/>
          <a:ext cx="7429552" cy="5214975"/>
        </p:xfrm>
        <a:graphic>
          <a:graphicData uri="http://schemas.openxmlformats.org/drawingml/2006/table">
            <a:tbl>
              <a:tblPr/>
              <a:tblGrid>
                <a:gridCol w="1857388"/>
                <a:gridCol w="1857388"/>
                <a:gridCol w="1857388"/>
                <a:gridCol w="1857388"/>
              </a:tblGrid>
              <a:tr h="112479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latin typeface="Bookman Old Style"/>
                          <a:ea typeface="Calibri"/>
                          <a:cs typeface="Arial"/>
                        </a:rPr>
                        <a:t>Patojen</a:t>
                      </a: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Bookman Old Style"/>
                          <a:ea typeface="Calibri"/>
                          <a:cs typeface="Arial"/>
                        </a:rPr>
                        <a:t>Süt ve kanal sistemi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Bookman Old Style"/>
                          <a:ea typeface="Calibri"/>
                          <a:cs typeface="Arial"/>
                        </a:rPr>
                        <a:t>Parenşim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latin typeface="Bookman Old Style"/>
                          <a:ea typeface="Calibri"/>
                          <a:cs typeface="Arial"/>
                        </a:rPr>
                        <a:t>İnek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7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i="1">
                          <a:latin typeface="Bookman Old Style"/>
                          <a:ea typeface="Calibri"/>
                          <a:cs typeface="Arial"/>
                        </a:rPr>
                        <a:t>S. agalactia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7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Streptokok türleri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7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i="1">
                          <a:latin typeface="Bookman Old Style"/>
                          <a:ea typeface="Calibri"/>
                          <a:cs typeface="Arial"/>
                        </a:rPr>
                        <a:t>S. aureus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7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Stafilokok türleri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272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Koliformlar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81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Mikoplazma ve diğer Gram negatif bakteriler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Bookman Old Style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1000">
                        <a:latin typeface="Bookman Old Style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latin typeface="Bookman Old Style"/>
                          <a:ea typeface="Calibri"/>
                          <a:cs typeface="Arial"/>
                        </a:rPr>
                        <a:t>--</a:t>
                      </a: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Bookman Old Style"/>
                        <a:ea typeface="Calibri"/>
                        <a:cs typeface="Arial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Bookman Old Style"/>
                          <a:ea typeface="Calibri"/>
                          <a:cs typeface="Arial"/>
                        </a:rPr>
                        <a:t>+++</a:t>
                      </a: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819209" y="365919"/>
            <a:ext cx="75055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Tablo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.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Mikroorganizmaların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memenin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hangi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bölgesinde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enfeksiyon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oluşturduklarının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Arial" pitchFamily="34" charset="0"/>
              </a:rPr>
              <a:t>görünümü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423</Words>
  <Application>Microsoft Office PowerPoint</Application>
  <PresentationFormat>Ekran Gösterisi (4:3)</PresentationFormat>
  <Paragraphs>88</Paragraphs>
  <Slides>13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Mastitis</vt:lpstr>
      <vt:lpstr>Slayt 2</vt:lpstr>
      <vt:lpstr>Mastitislerin Oluşumu</vt:lpstr>
      <vt:lpstr>Slayt 4</vt:lpstr>
      <vt:lpstr>Slayt 5</vt:lpstr>
      <vt:lpstr>Mastitise Neden Olan Mikroorganizmalar</vt:lpstr>
      <vt:lpstr>Slayt 7</vt:lpstr>
      <vt:lpstr>Slayt 8</vt:lpstr>
      <vt:lpstr>Slayt 9</vt:lpstr>
      <vt:lpstr>Kontagiyöz (Major) Patojenler</vt:lpstr>
      <vt:lpstr>Slayt 11</vt:lpstr>
      <vt:lpstr>Slayt 12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Mastitis</dc:title>
  <dc:creator>Ayhan Bastan</dc:creator>
  <cp:lastModifiedBy>Ayhan Bastan</cp:lastModifiedBy>
  <cp:revision>1</cp:revision>
  <dcterms:created xsi:type="dcterms:W3CDTF">2017-10-25T13:32:00Z</dcterms:created>
  <dcterms:modified xsi:type="dcterms:W3CDTF">2017-10-25T13:33:14Z</dcterms:modified>
</cp:coreProperties>
</file>