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44"/>
    <a:srgbClr val="005024"/>
    <a:srgbClr val="0046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7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5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2A1B6-5157-4E15-838E-01C2D1EEC89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847BE-0724-413D-A159-5C562708C11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6B6CF-F520-41A6-B5F4-A8B0BA40FDD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44D13-F900-484D-B97B-11326C2CBE2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83E76-43E7-4FEE-A8BA-5C92E707C31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70B93-0A93-4ADC-9DEE-73E51BBA69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6109E-7CDA-4649-8D48-386C3A646E6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42174-F300-41C9-AD28-8273FA3F0A8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C3A9E-E454-4540-8417-C1D6CBAA315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546B2-0457-4D81-A397-B0D4F0A091C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C3819-5097-4D1A-BC60-B9F4CD2FE50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F32E6A4C-A6C7-40E5-8BD2-274D70EB5F7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/>
        </p:nvSpPr>
        <p:spPr bwMode="auto">
          <a:xfrm>
            <a:off x="0" y="404664"/>
            <a:ext cx="878497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sz="3600" b="1" dirty="0" smtClean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39552" y="2348880"/>
            <a:ext cx="81369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400" b="1" dirty="0">
                <a:solidFill>
                  <a:srgbClr val="00B050"/>
                </a:solidFill>
                <a:latin typeface="Comic Sans MS" pitchFamily="66" charset="0"/>
              </a:rPr>
              <a:t>ÇOCUK VE YARATICILIK</a:t>
            </a:r>
            <a:endParaRPr lang="tr-TR" sz="4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828166" y="4005064"/>
            <a:ext cx="7559675" cy="117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/>
            <a:r>
              <a:rPr lang="tr-TR" sz="2400" b="1" kern="0" smtClean="0">
                <a:solidFill>
                  <a:srgbClr val="00B050"/>
                </a:solidFill>
                <a:latin typeface="Comic Sans MS" pitchFamily="66" charset="0"/>
              </a:rPr>
              <a:t>Prof. Dr. Aysel Köksal Akyol</a:t>
            </a:r>
          </a:p>
          <a:p>
            <a:pPr algn="ctr" eaLnBrk="1" hangingPunct="1"/>
            <a:r>
              <a:rPr lang="tr-TR" sz="2400" b="1" kern="0" smtClean="0">
                <a:solidFill>
                  <a:srgbClr val="00B050"/>
                </a:solidFill>
                <a:latin typeface="Comic Sans MS" pitchFamily="66" charset="0"/>
              </a:rPr>
              <a:t>Ankara Üniversitesi </a:t>
            </a:r>
            <a:endParaRPr lang="tr-TR" sz="2400" b="1" kern="0" dirty="0" smtClean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78688" cy="1143000"/>
          </a:xfrm>
        </p:spPr>
        <p:txBody>
          <a:bodyPr/>
          <a:lstStyle/>
          <a:p>
            <a:r>
              <a:rPr lang="tr-TR" dirty="0" smtClean="0">
                <a:solidFill>
                  <a:srgbClr val="009644"/>
                </a:solidFill>
              </a:rPr>
              <a:t>Yaratıcılıkta etkili olan değişkenler</a:t>
            </a:r>
            <a:endParaRPr lang="tr-TR" dirty="0">
              <a:solidFill>
                <a:srgbClr val="009644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31640" y="2276872"/>
            <a:ext cx="3168352" cy="4114800"/>
          </a:xfrm>
        </p:spPr>
        <p:txBody>
          <a:bodyPr/>
          <a:lstStyle/>
          <a:p>
            <a:r>
              <a:rPr lang="tr-TR" dirty="0" smtClean="0"/>
              <a:t>Kalıtım</a:t>
            </a:r>
          </a:p>
          <a:p>
            <a:r>
              <a:rPr lang="tr-TR" dirty="0" smtClean="0"/>
              <a:t>Toplum</a:t>
            </a:r>
          </a:p>
          <a:p>
            <a:r>
              <a:rPr lang="tr-TR" dirty="0" err="1" smtClean="0"/>
              <a:t>Sosyo</a:t>
            </a:r>
            <a:r>
              <a:rPr lang="tr-TR" dirty="0" smtClean="0"/>
              <a:t> ekonomik düzey</a:t>
            </a:r>
          </a:p>
          <a:p>
            <a:r>
              <a:rPr lang="tr-TR" dirty="0" smtClean="0"/>
              <a:t>Zeka</a:t>
            </a:r>
          </a:p>
          <a:p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Yaş</a:t>
            </a:r>
          </a:p>
          <a:p>
            <a:r>
              <a:rPr lang="tr-TR" dirty="0" smtClean="0"/>
              <a:t>Cinsiyet</a:t>
            </a:r>
          </a:p>
          <a:p>
            <a:r>
              <a:rPr lang="tr-TR" dirty="0" smtClean="0"/>
              <a:t>Doğum sırası</a:t>
            </a:r>
          </a:p>
          <a:p>
            <a:r>
              <a:rPr lang="tr-TR" dirty="0" smtClean="0"/>
              <a:t>Denetim odağı</a:t>
            </a:r>
          </a:p>
          <a:p>
            <a:r>
              <a:rPr lang="tr-TR" dirty="0" smtClean="0"/>
              <a:t>Patoloji</a:t>
            </a:r>
          </a:p>
          <a:p>
            <a:r>
              <a:rPr lang="tr-TR" dirty="0" smtClean="0"/>
              <a:t>……………….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2" descr="Polimer kil oyuncak heykell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348880"/>
            <a:ext cx="4166329" cy="312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/>
        </p:nvSpPr>
        <p:spPr bwMode="auto">
          <a:xfrm>
            <a:off x="1691680" y="836712"/>
            <a:ext cx="645641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tr-TR" dirty="0" smtClean="0">
                <a:solidFill>
                  <a:srgbClr val="009644"/>
                </a:solidFill>
              </a:rPr>
              <a:t>Bugünlük bu kadar </a:t>
            </a:r>
            <a:r>
              <a:rPr lang="tr-TR" dirty="0" smtClean="0">
                <a:solidFill>
                  <a:srgbClr val="009644"/>
                </a:solidFill>
                <a:sym typeface="Wingdings"/>
              </a:rPr>
              <a:t> </a:t>
            </a:r>
            <a:endParaRPr lang="tr-TR" dirty="0">
              <a:solidFill>
                <a:srgbClr val="009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8274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9644"/>
                </a:solidFill>
              </a:rPr>
              <a:t>Yaratıcı Kişilik Özellikleri</a:t>
            </a:r>
            <a:endParaRPr lang="tr-TR" dirty="0">
              <a:solidFill>
                <a:srgbClr val="009644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Düzensizliğe ve karışıklığa karşı toleranslı olma,</a:t>
            </a:r>
          </a:p>
          <a:p>
            <a:pPr lvl="0"/>
            <a:r>
              <a:rPr lang="tr-TR" dirty="0" smtClean="0"/>
              <a:t>Serüvenci olma,</a:t>
            </a:r>
          </a:p>
          <a:p>
            <a:pPr lvl="0"/>
            <a:r>
              <a:rPr lang="tr-TR" dirty="0" smtClean="0"/>
              <a:t>Özgeci (</a:t>
            </a:r>
            <a:r>
              <a:rPr lang="tr-TR" dirty="0" err="1" smtClean="0"/>
              <a:t>altruistik</a:t>
            </a:r>
            <a:r>
              <a:rPr lang="tr-TR" dirty="0" smtClean="0"/>
              <a:t>) olma,</a:t>
            </a:r>
          </a:p>
          <a:p>
            <a:pPr lvl="0"/>
            <a:r>
              <a:rPr lang="tr-TR" dirty="0" smtClean="0"/>
              <a:t>Başkalarının farkında olma,</a:t>
            </a:r>
          </a:p>
          <a:p>
            <a:r>
              <a:rPr lang="tr-TR" dirty="0" smtClean="0"/>
              <a:t>Bir şeylerle sürekli meşgul olma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9644"/>
                </a:solidFill>
              </a:rPr>
              <a:t>Yaratıcı Kişilik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75656" y="2081213"/>
            <a:ext cx="6982544" cy="4114800"/>
          </a:xfrm>
        </p:spPr>
        <p:txBody>
          <a:bodyPr/>
          <a:lstStyle/>
          <a:p>
            <a:pPr lvl="0"/>
            <a:r>
              <a:rPr lang="tr-TR" dirty="0" smtClean="0"/>
              <a:t>Gizemli olan şeylere ilgi,</a:t>
            </a:r>
          </a:p>
          <a:p>
            <a:pPr lvl="0"/>
            <a:r>
              <a:rPr lang="tr-TR" dirty="0" smtClean="0"/>
              <a:t>Başarılması güç olan işlere ilgi,</a:t>
            </a:r>
          </a:p>
          <a:p>
            <a:pPr lvl="0"/>
            <a:r>
              <a:rPr lang="tr-TR" dirty="0" smtClean="0"/>
              <a:t>Yapıcı eleştirilerde bulunma,</a:t>
            </a:r>
          </a:p>
          <a:p>
            <a:pPr lvl="0"/>
            <a:r>
              <a:rPr lang="tr-TR" dirty="0" smtClean="0"/>
              <a:t>Cesaretli,</a:t>
            </a:r>
          </a:p>
          <a:p>
            <a:pPr lvl="0"/>
            <a:r>
              <a:rPr lang="tr-TR" dirty="0" smtClean="0"/>
              <a:t>Kararlı,</a:t>
            </a:r>
          </a:p>
          <a:p>
            <a:r>
              <a:rPr lang="tr-TR" dirty="0" smtClean="0"/>
              <a:t>Farklı değer hiyerarşisine sahip,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9644"/>
                </a:solidFill>
              </a:rPr>
              <a:t>Yaratıcı Kişilik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2081213"/>
            <a:ext cx="7126560" cy="4114800"/>
          </a:xfrm>
        </p:spPr>
        <p:txBody>
          <a:bodyPr/>
          <a:lstStyle/>
          <a:p>
            <a:pPr lvl="0"/>
            <a:r>
              <a:rPr lang="tr-TR" dirty="0" smtClean="0"/>
              <a:t>Aşırı düzenlemeden rahatsız olan,</a:t>
            </a:r>
          </a:p>
          <a:p>
            <a:pPr lvl="0"/>
            <a:r>
              <a:rPr lang="tr-TR" dirty="0" smtClean="0"/>
              <a:t>Dominant,</a:t>
            </a:r>
          </a:p>
          <a:p>
            <a:pPr lvl="0"/>
            <a:r>
              <a:rPr lang="tr-TR" dirty="0" smtClean="0"/>
              <a:t>Coşkulu,</a:t>
            </a:r>
          </a:p>
          <a:p>
            <a:pPr lvl="0"/>
            <a:r>
              <a:rPr lang="tr-TR" dirty="0" smtClean="0"/>
              <a:t>Enerjik,</a:t>
            </a:r>
          </a:p>
          <a:p>
            <a:pPr lvl="0"/>
            <a:r>
              <a:rPr lang="tr-TR" dirty="0" smtClean="0"/>
              <a:t>Farklı olarak tanınmaktan korkmayan,</a:t>
            </a:r>
          </a:p>
          <a:p>
            <a:pPr lvl="0"/>
            <a:r>
              <a:rPr lang="tr-TR" dirty="0" smtClean="0"/>
              <a:t>Meraklı, sezgili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9644"/>
                </a:solidFill>
              </a:rPr>
              <a:t>Yaratıcı Kişilik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47664" y="2081213"/>
            <a:ext cx="6910536" cy="4114800"/>
          </a:xfrm>
        </p:spPr>
        <p:txBody>
          <a:bodyPr/>
          <a:lstStyle/>
          <a:p>
            <a:pPr lvl="0"/>
            <a:r>
              <a:rPr lang="tr-TR" dirty="0" smtClean="0"/>
              <a:t>Yalnızlığı seven,</a:t>
            </a:r>
          </a:p>
          <a:p>
            <a:pPr lvl="0"/>
            <a:r>
              <a:rPr lang="tr-TR" dirty="0" smtClean="0"/>
              <a:t>Değer yargılarında ve düşüncelerinde bağımsız,</a:t>
            </a:r>
          </a:p>
          <a:p>
            <a:pPr lvl="0"/>
            <a:r>
              <a:rPr lang="tr-TR" dirty="0" smtClean="0"/>
              <a:t>İçe yönelimli,</a:t>
            </a:r>
          </a:p>
          <a:p>
            <a:pPr lvl="0"/>
            <a:r>
              <a:rPr lang="tr-TR" dirty="0" smtClean="0"/>
              <a:t>Alışılmamış uğraşlarla zamanını geçiren,</a:t>
            </a:r>
          </a:p>
          <a:p>
            <a:pPr lvl="0"/>
            <a:r>
              <a:rPr lang="tr-TR" dirty="0" smtClean="0"/>
              <a:t>Karmaşık düşünceleri kabul eden,</a:t>
            </a:r>
          </a:p>
          <a:p>
            <a:pPr lvl="0"/>
            <a:r>
              <a:rPr lang="tr-TR" dirty="0" smtClean="0"/>
              <a:t>Radikal,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9644"/>
                </a:solidFill>
              </a:rPr>
              <a:t>Yaratıcı Kişilik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2081213"/>
            <a:ext cx="7054552" cy="4114800"/>
          </a:xfrm>
        </p:spPr>
        <p:txBody>
          <a:bodyPr/>
          <a:lstStyle/>
          <a:p>
            <a:pPr lvl="0"/>
            <a:r>
              <a:rPr lang="tr-TR" dirty="0" smtClean="0"/>
              <a:t>Dış uyaranlara açık,</a:t>
            </a:r>
          </a:p>
          <a:p>
            <a:pPr lvl="0"/>
            <a:r>
              <a:rPr lang="tr-TR" dirty="0" smtClean="0"/>
              <a:t>Başkalarının düşüncelerine açık,</a:t>
            </a:r>
          </a:p>
          <a:p>
            <a:pPr lvl="0"/>
            <a:r>
              <a:rPr lang="tr-TR" dirty="0" smtClean="0"/>
              <a:t>Duygularını bastırmayan,</a:t>
            </a:r>
          </a:p>
          <a:p>
            <a:pPr lvl="0"/>
            <a:r>
              <a:rPr lang="tr-TR" dirty="0" smtClean="0"/>
              <a:t>Denemeler geliştiren,</a:t>
            </a:r>
          </a:p>
          <a:p>
            <a:pPr lvl="0"/>
            <a:r>
              <a:rPr lang="tr-TR" dirty="0" smtClean="0"/>
              <a:t>Kendine güvenli ve kendi kendine yeterli,</a:t>
            </a:r>
          </a:p>
          <a:p>
            <a:pPr lvl="0"/>
            <a:r>
              <a:rPr lang="tr-TR" dirty="0" smtClean="0"/>
              <a:t>Mizah duygusuna sahip,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9644"/>
                </a:solidFill>
              </a:rPr>
              <a:t>Yaratıcı Kişilik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75656" y="1988840"/>
            <a:ext cx="6980312" cy="4114800"/>
          </a:xfrm>
        </p:spPr>
        <p:txBody>
          <a:bodyPr/>
          <a:lstStyle/>
          <a:p>
            <a:pPr lvl="0"/>
            <a:r>
              <a:rPr lang="tr-TR" dirty="0" smtClean="0"/>
              <a:t>Güç, statü ve makamlardan uzak duran,</a:t>
            </a:r>
          </a:p>
          <a:p>
            <a:pPr lvl="0"/>
            <a:r>
              <a:rPr lang="tr-TR" dirty="0" smtClean="0"/>
              <a:t>Düşüncelerle oynayan,</a:t>
            </a:r>
          </a:p>
          <a:p>
            <a:pPr lvl="0"/>
            <a:r>
              <a:rPr lang="tr-TR" dirty="0" smtClean="0"/>
              <a:t>Uzak amaçlara sahip, </a:t>
            </a:r>
          </a:p>
          <a:p>
            <a:pPr lvl="0"/>
            <a:r>
              <a:rPr lang="tr-TR" dirty="0" smtClean="0"/>
              <a:t>Değişken mizaçlı,</a:t>
            </a:r>
          </a:p>
          <a:p>
            <a:pPr lvl="0"/>
            <a:r>
              <a:rPr lang="tr-TR" dirty="0" smtClean="0"/>
              <a:t>Görsel algısı güçlü, </a:t>
            </a:r>
          </a:p>
          <a:p>
            <a:r>
              <a:rPr lang="tr-TR" dirty="0" smtClean="0"/>
              <a:t>Riske girmeye istekli.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>
                <a:solidFill>
                  <a:srgbClr val="009644"/>
                </a:solidFill>
              </a:rPr>
              <a:t>Yaratıcı Çocuklarda </a:t>
            </a:r>
            <a:br>
              <a:rPr lang="tr-TR" sz="3600" dirty="0" smtClean="0">
                <a:solidFill>
                  <a:srgbClr val="009644"/>
                </a:solidFill>
              </a:rPr>
            </a:br>
            <a:r>
              <a:rPr lang="tr-TR" sz="3600" dirty="0" smtClean="0">
                <a:solidFill>
                  <a:srgbClr val="009644"/>
                </a:solidFill>
              </a:rPr>
              <a:t>Görülen Bazı Ortak Özellikler </a:t>
            </a:r>
            <a:endParaRPr lang="tr-TR" sz="3600" dirty="0">
              <a:solidFill>
                <a:srgbClr val="009644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Karşılarına çıkan fırsatlardan yararlanırlar.</a:t>
            </a:r>
          </a:p>
          <a:p>
            <a:pPr lvl="0"/>
            <a:r>
              <a:rPr lang="tr-TR" dirty="0" smtClean="0"/>
              <a:t>Karşılaştıkları güçlükleri yenmek için yeni çözüm yolları bulurlar.</a:t>
            </a:r>
          </a:p>
          <a:p>
            <a:pPr lvl="0"/>
            <a:r>
              <a:rPr lang="tr-TR" dirty="0" smtClean="0"/>
              <a:t>Her şeyi merak ederler, soru sorarlar ve tahminlerde bulunurlar.</a:t>
            </a:r>
          </a:p>
          <a:p>
            <a:pPr lvl="0"/>
            <a:r>
              <a:rPr lang="tr-TR" dirty="0" smtClean="0"/>
              <a:t>Araştırmaya ve deney yapmaya eğilimleri fazladır.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9644"/>
                </a:solidFill>
              </a:rPr>
              <a:t>Yaratıcı Çocuklarda </a:t>
            </a:r>
            <a:br>
              <a:rPr lang="tr-TR" dirty="0" smtClean="0">
                <a:solidFill>
                  <a:srgbClr val="009644"/>
                </a:solidFill>
              </a:rPr>
            </a:br>
            <a:r>
              <a:rPr lang="tr-TR" dirty="0" smtClean="0">
                <a:solidFill>
                  <a:srgbClr val="009644"/>
                </a:solidFill>
              </a:rPr>
              <a:t>Görülen Bazı Ortak Özellikler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4423197"/>
          </a:xfrm>
        </p:spPr>
        <p:txBody>
          <a:bodyPr/>
          <a:lstStyle/>
          <a:p>
            <a:pPr lvl="0"/>
            <a:r>
              <a:rPr lang="tr-TR" dirty="0" smtClean="0"/>
              <a:t>Hayal güçleri diğer çocuklara oranla daha fazladır.</a:t>
            </a:r>
          </a:p>
          <a:p>
            <a:pPr lvl="0"/>
            <a:r>
              <a:rPr lang="tr-TR" dirty="0" smtClean="0"/>
              <a:t>Yeni ve değişik buluşlar ortaya koyarlar.</a:t>
            </a:r>
          </a:p>
          <a:p>
            <a:pPr lvl="0"/>
            <a:r>
              <a:rPr lang="tr-TR" dirty="0" smtClean="0"/>
              <a:t>Bir konu üzerinde ilgi ve dikkatlerini uzun süre tutarlar.</a:t>
            </a:r>
          </a:p>
          <a:p>
            <a:pPr lvl="0"/>
            <a:r>
              <a:rPr lang="tr-TR" dirty="0" smtClean="0"/>
              <a:t>Ayrıntılara dikkat ederler, yanlış ve eksikleri hissederler.</a:t>
            </a:r>
          </a:p>
          <a:p>
            <a:r>
              <a:rPr lang="tr-TR" dirty="0" smtClean="0"/>
              <a:t>Oyuna düşkündürler, yeni oyunlar bulurlar.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214</TotalTime>
  <Words>282</Words>
  <Application>Microsoft Office PowerPoint</Application>
  <PresentationFormat>Ekran Gösterisi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Comic Sans MS</vt:lpstr>
      <vt:lpstr>Times New Roman</vt:lpstr>
      <vt:lpstr>Wingdings</vt:lpstr>
      <vt:lpstr>Şiirsel tasarım şablonu</vt:lpstr>
      <vt:lpstr>PowerPoint Sunusu</vt:lpstr>
      <vt:lpstr>Yaratıcı Kişilik Özellikleri</vt:lpstr>
      <vt:lpstr>Yaratıcı Kişilik Özellikleri</vt:lpstr>
      <vt:lpstr>Yaratıcı Kişilik Özellikleri</vt:lpstr>
      <vt:lpstr>Yaratıcı Kişilik Özellikleri</vt:lpstr>
      <vt:lpstr>Yaratıcı Kişilik Özellikleri</vt:lpstr>
      <vt:lpstr>Yaratıcı Kişilik Özellikleri</vt:lpstr>
      <vt:lpstr>Yaratıcı Çocuklarda  Görülen Bazı Ortak Özellikler </vt:lpstr>
      <vt:lpstr>Yaratıcı Çocuklarda  Görülen Bazı Ortak Özellikler </vt:lpstr>
      <vt:lpstr>Yaratıcılıkta etkili olan değişkenler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user</cp:lastModifiedBy>
  <cp:revision>48</cp:revision>
  <dcterms:created xsi:type="dcterms:W3CDTF">2009-04-17T20:58:37Z</dcterms:created>
  <dcterms:modified xsi:type="dcterms:W3CDTF">2020-12-16T10:09:32Z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