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70" r:id="rId3"/>
    <p:sldId id="259" r:id="rId4"/>
    <p:sldId id="369" r:id="rId5"/>
    <p:sldId id="260" r:id="rId6"/>
    <p:sldId id="345" r:id="rId7"/>
    <p:sldId id="378" r:id="rId8"/>
    <p:sldId id="354" r:id="rId9"/>
    <p:sldId id="355" r:id="rId10"/>
    <p:sldId id="262" r:id="rId11"/>
    <p:sldId id="265" r:id="rId12"/>
    <p:sldId id="266" r:id="rId13"/>
    <p:sldId id="267" r:id="rId14"/>
    <p:sldId id="268" r:id="rId15"/>
    <p:sldId id="269" r:id="rId16"/>
    <p:sldId id="291" r:id="rId17"/>
    <p:sldId id="287" r:id="rId18"/>
    <p:sldId id="289" r:id="rId19"/>
    <p:sldId id="290" r:id="rId20"/>
    <p:sldId id="292" r:id="rId21"/>
    <p:sldId id="293" r:id="rId22"/>
    <p:sldId id="294" r:id="rId23"/>
    <p:sldId id="296" r:id="rId24"/>
    <p:sldId id="295" r:id="rId25"/>
    <p:sldId id="297" r:id="rId26"/>
    <p:sldId id="302" r:id="rId27"/>
    <p:sldId id="303" r:id="rId28"/>
    <p:sldId id="304" r:id="rId29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4"/>
    <a:srgbClr val="FF66FF"/>
    <a:srgbClr val="6600FF"/>
    <a:srgbClr val="E6E100"/>
    <a:srgbClr val="F2E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0" autoAdjust="0"/>
    <p:restoredTop sz="94717" autoAdjust="0"/>
  </p:normalViewPr>
  <p:slideViewPr>
    <p:cSldViewPr>
      <p:cViewPr varScale="1">
        <p:scale>
          <a:sx n="69" d="100"/>
          <a:sy n="69" d="100"/>
        </p:scale>
        <p:origin x="12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8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33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5" name="Shape 34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tr-TR" altLang="tr-TR" smtClean="0">
              <a:sym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1pPr>
    <a:lvl2pPr marL="742950" indent="-28575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2pPr>
    <a:lvl3pPr marL="11430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3pPr>
    <a:lvl4pPr marL="16002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4pPr>
    <a:lvl5pPr marL="20574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AA9B6-6A42-4F97-B195-9096E8843D5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5301-EE9C-4D20-B30C-7C2196BEDC31}" type="datetimeFigureOut">
              <a:rPr lang="tr-TR" altLang="tr-TR" smtClean="0"/>
              <a:pPr>
                <a:defRPr/>
              </a:pPr>
              <a:t>17.12.2020</a:t>
            </a:fld>
            <a:endParaRPr lang="tr-TR" altLang="tr-T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A51AD-3A2F-47EA-9DCD-8FF7331867E6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PP_SMEDI_TXT_Female_Physician" descr="PPP_SMEDI_TXT_Female_Physician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027" name="Başlık Metni"/>
          <p:cNvSpPr txBox="1">
            <a:spLocks noGrp="1"/>
          </p:cNvSpPr>
          <p:nvPr>
            <p:ph type="title"/>
          </p:nvPr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>
                <a:sym typeface="Arial" charset="0"/>
              </a:rPr>
              <a:t>Başlık Metni</a:t>
            </a:r>
          </a:p>
        </p:txBody>
      </p:sp>
      <p:sp>
        <p:nvSpPr>
          <p:cNvPr id="1028" name="Gövde Düzeyi Bir…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>
                <a:sym typeface="Arial" charset="0"/>
              </a:rPr>
              <a:t>Gövde Düzeyi Bir</a:t>
            </a:r>
          </a:p>
          <a:p>
            <a:pPr lvl="1"/>
            <a:r>
              <a:rPr lang="tr-TR" altLang="tr-TR" smtClean="0">
                <a:sym typeface="Arial" charset="0"/>
              </a:rPr>
              <a:t>Gövde Düzeyi İki</a:t>
            </a:r>
          </a:p>
          <a:p>
            <a:pPr lvl="2"/>
            <a:r>
              <a:rPr lang="tr-TR" altLang="tr-TR" smtClean="0">
                <a:sym typeface="Arial" charset="0"/>
              </a:rPr>
              <a:t>Gövde Düzeyi Üç</a:t>
            </a:r>
          </a:p>
          <a:p>
            <a:pPr lvl="3"/>
            <a:r>
              <a:rPr lang="tr-TR" altLang="tr-TR" smtClean="0">
                <a:sym typeface="Arial" charset="0"/>
              </a:rPr>
              <a:t>Gövde Düzeyi Dört</a:t>
            </a:r>
          </a:p>
          <a:p>
            <a:pPr lvl="4"/>
            <a:r>
              <a:rPr lang="tr-TR" altLang="tr-TR" smtClean="0">
                <a:sym typeface="Arial" charset="0"/>
              </a:rPr>
              <a:t>Gövde Düzeyi Beş</a:t>
            </a:r>
          </a:p>
        </p:txBody>
      </p:sp>
      <p:sp>
        <p:nvSpPr>
          <p:cNvPr id="1029" name="Slayt Numarası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8812213" y="6613525"/>
            <a:ext cx="246062" cy="22701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none" lIns="45719" tIns="45720" rIns="45719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>
              <a:defRPr sz="1000">
                <a:solidFill>
                  <a:srgbClr val="FFFFFF"/>
                </a:solidFill>
              </a:defRPr>
            </a:lvl1pPr>
          </a:lstStyle>
          <a:p>
            <a:fld id="{0F740AA0-644E-4FFF-8232-BA47285921A4}" type="slidenum">
              <a:rPr lang="tr-TR" altLang="tr-TR"/>
              <a:pPr/>
              <a:t>‹#›</a:t>
            </a:fld>
            <a:endParaRPr lang="tr-TR" altLang="tr-TR"/>
          </a:p>
        </p:txBody>
      </p:sp>
      <p:pic>
        <p:nvPicPr>
          <p:cNvPr id="1030" name="Resim 5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38450" y="6084888"/>
            <a:ext cx="655638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Metin kutusu 6"/>
          <p:cNvSpPr txBox="1">
            <a:spLocks noChangeArrowheads="1"/>
          </p:cNvSpPr>
          <p:nvPr userDrawn="1"/>
        </p:nvSpPr>
        <p:spPr bwMode="auto">
          <a:xfrm>
            <a:off x="3563938" y="6411913"/>
            <a:ext cx="31686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smtClean="0">
                <a:solidFill>
                  <a:schemeClr val="bg1"/>
                </a:solidFill>
              </a:rPr>
              <a:t>www.ankaranobel.com /www.nobeltipkitaplari.com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500"/>
        </a:spcBef>
        <a:spcAft>
          <a:spcPct val="0"/>
        </a:spcAft>
        <a:buClr>
          <a:srgbClr val="66C1FC"/>
        </a:buClr>
        <a:buSzPct val="100000"/>
        <a:buChar char="•"/>
        <a:defRPr sz="2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1pPr>
      <a:lvl2pPr marL="800100" indent="-342900" algn="l" rtl="0" eaLnBrk="0" fontAlgn="base" hangingPunct="0">
        <a:spcBef>
          <a:spcPts val="500"/>
        </a:spcBef>
        <a:spcAft>
          <a:spcPct val="0"/>
        </a:spcAft>
        <a:buClr>
          <a:srgbClr val="66C1FC"/>
        </a:buClr>
        <a:buSzPct val="100000"/>
        <a:buChar char="•"/>
        <a:defRPr sz="2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2pPr>
      <a:lvl3pPr marL="1143000" indent="-228600" algn="l" rtl="0" eaLnBrk="0" fontAlgn="base" hangingPunct="0">
        <a:spcBef>
          <a:spcPts val="500"/>
        </a:spcBef>
        <a:spcAft>
          <a:spcPct val="0"/>
        </a:spcAft>
        <a:buClr>
          <a:srgbClr val="66C1FC"/>
        </a:buClr>
        <a:buSzPct val="100000"/>
        <a:buChar char="•"/>
        <a:defRPr sz="2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3pPr>
      <a:lvl4pPr marL="1714500" indent="-342900" algn="l" rtl="0" eaLnBrk="0" fontAlgn="base" hangingPunct="0">
        <a:spcBef>
          <a:spcPts val="500"/>
        </a:spcBef>
        <a:spcAft>
          <a:spcPct val="0"/>
        </a:spcAft>
        <a:buClr>
          <a:srgbClr val="66C1FC"/>
        </a:buClr>
        <a:buSzPct val="100000"/>
        <a:buChar char="•"/>
        <a:defRPr sz="2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4pPr>
      <a:lvl5pPr marL="2133600" indent="-304800" algn="l" rtl="0" eaLnBrk="0" fontAlgn="base" hangingPunct="0">
        <a:spcBef>
          <a:spcPts val="500"/>
        </a:spcBef>
        <a:spcAft>
          <a:spcPct val="0"/>
        </a:spcAft>
        <a:buClr>
          <a:srgbClr val="66C1FC"/>
        </a:buClr>
        <a:buSzPct val="100000"/>
        <a:buChar char="•"/>
        <a:defRPr sz="2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5pPr>
      <a:lvl6pPr marL="25908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66C1FC"/>
        </a:buClr>
        <a:buSzPct val="100000"/>
        <a:buFontTx/>
        <a:buChar char=""/>
        <a:tabLst/>
        <a:defRPr sz="2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0480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66C1FC"/>
        </a:buClr>
        <a:buSzPct val="100000"/>
        <a:buFontTx/>
        <a:buChar char=""/>
        <a:tabLst/>
        <a:defRPr sz="2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505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66C1FC"/>
        </a:buClr>
        <a:buSzPct val="100000"/>
        <a:buFontTx/>
        <a:buChar char=""/>
        <a:tabLst/>
        <a:defRPr sz="2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39624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66C1FC"/>
        </a:buClr>
        <a:buSzPct val="100000"/>
        <a:buFontTx/>
        <a:buChar char=""/>
        <a:tabLst/>
        <a:defRPr sz="2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rofessional Communication in Nursing NRS 101"/>
          <p:cNvSpPr txBox="1">
            <a:spLocks noGrp="1"/>
          </p:cNvSpPr>
          <p:nvPr>
            <p:ph type="title" idx="4294967295"/>
          </p:nvPr>
        </p:nvSpPr>
        <p:spPr>
          <a:xfrm>
            <a:off x="539552" y="1999793"/>
            <a:ext cx="8064500" cy="1143000"/>
          </a:xfrm>
        </p:spPr>
        <p:txBody>
          <a:bodyPr/>
          <a:lstStyle/>
          <a:p>
            <a:pPr algn="ctr"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   </a:t>
            </a:r>
            <a:br>
              <a:rPr lang="tr-TR" altLang="tr-TR" dirty="0" smtClean="0">
                <a:latin typeface="Arial" charset="0"/>
                <a:cs typeface="Arial" charset="0"/>
              </a:rPr>
            </a:br>
            <a:r>
              <a:rPr lang="tr-TR" altLang="tr-TR" sz="2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tr-TR" altLang="tr-TR" sz="2400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tr-TR" altLang="tr-TR" sz="2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Araş. Gör. Ayşe Gül YAVAŞ AYHAN</a:t>
            </a:r>
          </a:p>
        </p:txBody>
      </p:sp>
      <p:sp>
        <p:nvSpPr>
          <p:cNvPr id="4100" name="3 Dikdörtgen"/>
          <p:cNvSpPr>
            <a:spLocks noChangeArrowheads="1"/>
          </p:cNvSpPr>
          <p:nvPr/>
        </p:nvSpPr>
        <p:spPr bwMode="auto">
          <a:xfrm>
            <a:off x="1403350" y="1357298"/>
            <a:ext cx="62642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tr-TR" altLang="tr-T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Etkili </a:t>
            </a:r>
            <a:r>
              <a:rPr lang="tr-TR" altLang="tr-TR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İletişim Teknikleri</a:t>
            </a:r>
          </a:p>
        </p:txBody>
      </p:sp>
      <p:pic>
        <p:nvPicPr>
          <p:cNvPr id="4" name="7 Resim" descr="haydaa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360" y="3356992"/>
            <a:ext cx="4292253" cy="34047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TKILI ILETISIM TEKNIKLERI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0243" name="SORU SORMA…"/>
          <p:cNvSpPr txBox="1">
            <a:spLocks noGrp="1"/>
          </p:cNvSpPr>
          <p:nvPr>
            <p:ph type="body" idx="4294967295"/>
          </p:nvPr>
        </p:nvSpPr>
        <p:spPr>
          <a:xfrm>
            <a:off x="333375" y="1557338"/>
            <a:ext cx="8477250" cy="5105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tr-TR" altLang="tr-TR" dirty="0" smtClean="0">
                <a:latin typeface="Arial" charset="0"/>
                <a:cs typeface="Arial" charset="0"/>
              </a:rPr>
              <a:t>İletişimin büyük bölümü soru sorma-cevap vermeden oluşur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dirty="0" smtClean="0">
                <a:latin typeface="Arial" charset="0"/>
                <a:cs typeface="Arial" charset="0"/>
              </a:rPr>
              <a:t>Hemşire, soru sorma sanatını bilmeli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dirty="0" smtClean="0">
                <a:latin typeface="Arial" charset="0"/>
                <a:cs typeface="Arial" charset="0"/>
              </a:rPr>
              <a:t> Amaç: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dirty="0" smtClean="0">
                <a:latin typeface="Arial" charset="0"/>
                <a:cs typeface="Arial" charset="0"/>
              </a:rPr>
              <a:t>       </a:t>
            </a:r>
            <a:r>
              <a:rPr lang="tr-TR" altLang="tr-TR" sz="2200" dirty="0" smtClean="0">
                <a:latin typeface="Arial" charset="0"/>
                <a:cs typeface="Arial" charset="0"/>
              </a:rPr>
              <a:t>Hastaya yardım edebilmek, 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Gerekli bilgileri toplamak,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Geri bildirim almak,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Temel noktaları vurgulamak, 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</a:t>
            </a:r>
            <a:r>
              <a:rPr lang="tr-TR" altLang="tr-TR" sz="2200" dirty="0" err="1" smtClean="0">
                <a:latin typeface="Arial" charset="0"/>
                <a:cs typeface="Arial" charset="0"/>
              </a:rPr>
              <a:t>Farkındalığı</a:t>
            </a:r>
            <a:r>
              <a:rPr lang="tr-TR" altLang="tr-TR" sz="2200" dirty="0" smtClean="0">
                <a:latin typeface="Arial" charset="0"/>
                <a:cs typeface="Arial" charset="0"/>
              </a:rPr>
              <a:t> arttırmak, 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Öneri almak,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Bilginin geçerliğini, doğruluğunu sağlama,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tr-TR" altLang="tr-TR" sz="2200" dirty="0" smtClean="0">
                <a:latin typeface="Arial" charset="0"/>
                <a:cs typeface="Arial" charset="0"/>
              </a:rPr>
              <a:t>        iletişimle ilgili oluşturulan varsayımları test etme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oru Sorma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1267" name="Soru sorma…"/>
          <p:cNvSpPr txBox="1">
            <a:spLocks noGrp="1"/>
          </p:cNvSpPr>
          <p:nvPr>
            <p:ph type="body" idx="4294967295"/>
          </p:nvPr>
        </p:nvSpPr>
        <p:spPr>
          <a:xfrm>
            <a:off x="381000" y="1447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Soru sorma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” Neden</a:t>
            </a: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” ve “niçin” ifadeleriyle başlanmamalı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Aynı anda  birkaç soru sorulmamalı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err="1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Kisisel</a:t>
            </a: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 merakı gidermek </a:t>
            </a:r>
            <a:r>
              <a:rPr lang="tr-TR" altLang="tr-TR" sz="2000" dirty="0" err="1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icin</a:t>
            </a: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 sorulmamalı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Tıbbi terminolojiden kaçınılmalı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Açık, net ve anlaşılır olmalı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err="1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Görüsmeye</a:t>
            </a:r>
            <a:r>
              <a:rPr lang="tr-TR" altLang="tr-TR" sz="2000" dirty="0" smtClean="0">
                <a:solidFill>
                  <a:schemeClr val="bg1"/>
                </a:solidFill>
                <a:latin typeface="Arial" charset="0"/>
                <a:cs typeface="Times New Roman" pitchFamily="18" charset="0"/>
                <a:sym typeface="Times New Roman" pitchFamily="18" charset="0"/>
              </a:rPr>
              <a:t> açık uçlu sorularla başlayıp daha sonra  doğrudan ve detaylı sorulara geçilmeli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oru Sorma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2291" name="Acik uclu sorular…"/>
          <p:cNvSpPr txBox="1">
            <a:spLocks noGrp="1"/>
          </p:cNvSpPr>
          <p:nvPr>
            <p:ph type="body" idx="4294967295"/>
          </p:nvPr>
        </p:nvSpPr>
        <p:spPr>
          <a:xfrm>
            <a:off x="381000" y="1447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Açık uçlu sorular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Kapalı uçlu sorular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Odaklı sorular</a:t>
            </a:r>
          </a:p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Sorgulayıcı soru sorma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Ardışık soru sorma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Döngüsel soru sorma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oru Sorma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3315" name="Acik uclu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Açık uçlu sorular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Hastanın duygu davranış ve yaşadıklarını açıklaması, detaylandırması ve karşılaştırmasına olanak verir, cesaretlendirir</a:t>
            </a:r>
            <a:endParaRPr lang="tr-TR" altLang="tr-TR" sz="180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Kapsamlı bir geri bildirim saglar (Ne, ne zaman, nasil, nicin, kim ve nerede?)</a:t>
            </a:r>
          </a:p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Kapalı uçlu sorular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Kısa cevaplar ya da evet-hayır   seklinde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Genel ifadeleri daha belirgin hale getirmek için veya gerçek bilgileri elde etmede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Yanıtları sınırlandırabilir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800" smtClean="0">
                <a:latin typeface="Arial" charset="0"/>
                <a:cs typeface="Arial" charset="0"/>
              </a:rPr>
              <a:t>Dikkatli kullanılmalı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oru Sorma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4339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latin typeface="Arial" charset="0"/>
                <a:cs typeface="Arial" charset="0"/>
              </a:rPr>
              <a:t>Odaklı  sorular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smtClean="0">
                <a:latin typeface="Arial" charset="0"/>
                <a:cs typeface="Arial" charset="0"/>
              </a:rPr>
              <a:t>Toplanan verilerin bazı bölümleri hakkında doğrudan sorulan açık uçlu soru tipidir</a:t>
            </a:r>
            <a:endParaRPr lang="tr-TR" altLang="tr-TR" sz="2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dirty="0" smtClean="0">
                <a:latin typeface="Arial" charset="0"/>
                <a:cs typeface="Arial" charset="0"/>
              </a:rPr>
              <a:t>Açık uçlu sorulardan daha kısa, kapalı uçlulardan daha uzun yanıt gerektiren sorular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None/>
            </a:pPr>
            <a:r>
              <a:rPr lang="tr-TR" altLang="tr-TR" sz="2000" b="1" dirty="0" smtClean="0">
                <a:solidFill>
                  <a:srgbClr val="FFC000"/>
                </a:solidFill>
                <a:latin typeface="Arial" charset="0"/>
                <a:cs typeface="Arial" charset="0"/>
              </a:rPr>
              <a:t>Hasta:</a:t>
            </a:r>
            <a:r>
              <a:rPr lang="tr-TR" altLang="tr-TR" sz="2000" dirty="0" smtClean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Bir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sonraki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adımı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tahmin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etmek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güç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endParaRPr lang="tr-TR" altLang="tr-TR" sz="20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None/>
            </a:pPr>
            <a:r>
              <a:rPr lang="tr-TR" altLang="tr-TR" sz="2000" b="1" dirty="0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</a:t>
            </a:r>
            <a:r>
              <a:rPr lang="tr-TR" altLang="tr-TR" sz="2000" dirty="0" smtClean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Bir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sonraki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adımı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tahmin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etmeye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çalıştığında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ne </a:t>
            </a:r>
            <a:r>
              <a:rPr lang="de-DE" altLang="tr-TR" sz="20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oluyor</a:t>
            </a:r>
            <a:r>
              <a:rPr lang="de-DE" altLang="tr-TR" sz="20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  <a:endParaRPr lang="tr-TR" altLang="tr-TR" sz="20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None/>
            </a:pPr>
            <a:endParaRPr lang="tr-TR" altLang="tr-TR" sz="2000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5363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Sokratik soru  sorma</a:t>
            </a:r>
            <a:endParaRPr lang="tr-TR" altLang="tr-TR" b="1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it-IT" altLang="tr-TR" smtClean="0">
                <a:latin typeface="Arial" charset="0"/>
                <a:cs typeface="Arial" charset="0"/>
              </a:rPr>
              <a:t>Bütün detaylar meydana çıkana kadar bir dizi sorgulamayı </a:t>
            </a:r>
            <a:r>
              <a:rPr lang="tr-TR" altLang="tr-TR" smtClean="0">
                <a:latin typeface="Arial" charset="0"/>
                <a:cs typeface="Arial" charset="0"/>
              </a:rPr>
              <a:t>içeren </a:t>
            </a:r>
            <a:r>
              <a:rPr lang="it-IT" altLang="tr-TR" smtClean="0">
                <a:latin typeface="Arial" charset="0"/>
                <a:cs typeface="Arial" charset="0"/>
              </a:rPr>
              <a:t>bir strateji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it-IT" altLang="tr-TR" smtClean="0">
                <a:latin typeface="Arial" charset="0"/>
                <a:cs typeface="Arial" charset="0"/>
              </a:rPr>
              <a:t>Hemşire ve hasta arasındaki ortak ilişkinin kurulması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mtClean="0">
                <a:latin typeface="Arial" charset="0"/>
                <a:cs typeface="Arial" charset="0"/>
              </a:rPr>
              <a:t>Hemşire –hasta sorunu keşfetmeye çalışır</a:t>
            </a: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mtClean="0">
                <a:latin typeface="Arial" charset="0"/>
                <a:cs typeface="Arial" charset="0"/>
              </a:rPr>
              <a:t>G</a:t>
            </a:r>
            <a:r>
              <a:rPr lang="it-IT" altLang="tr-TR" smtClean="0">
                <a:latin typeface="Arial" charset="0"/>
                <a:cs typeface="Arial" charset="0"/>
              </a:rPr>
              <a:t>örüşme yapılan kişi sorununun çözüldüğünü hisseder.</a:t>
            </a:r>
            <a:endParaRPr lang="tr-TR" altLang="tr-T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6387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484313"/>
            <a:ext cx="847725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Sokratik soru  sorma</a:t>
            </a: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r>
              <a:rPr lang="it-IT" altLang="tr-TR" sz="2000" i="1" smtClean="0">
                <a:latin typeface="Arial" charset="0"/>
                <a:cs typeface="Arial" charset="0"/>
              </a:rPr>
              <a:t>Peki, kendine yardım grubuna katılmayı neden sevmiyorsun?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smtClean="0">
                <a:latin typeface="Arial" charset="0"/>
                <a:cs typeface="Arial" charset="0"/>
              </a:rPr>
              <a:t>Emin değilim. Bazen aşırı kalabalık hissediyorum.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r>
              <a:rPr lang="it-IT" altLang="tr-TR" sz="2000" i="1" smtClean="0">
                <a:latin typeface="Arial" charset="0"/>
                <a:cs typeface="Arial" charset="0"/>
              </a:rPr>
              <a:t>Aşırı kalabalık seni nasıl etkiliyor?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smtClean="0">
                <a:latin typeface="Arial" charset="0"/>
                <a:cs typeface="Arial" charset="0"/>
              </a:rPr>
              <a:t>Eğer bir şeyler söylersem insanların aptal olduğumu düşüneceklerini   düşünüyorum.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</a:t>
            </a:r>
            <a:r>
              <a:rPr lang="it-IT" altLang="tr-TR" sz="2000" b="1" i="1" smtClean="0">
                <a:solidFill>
                  <a:srgbClr val="FFC000"/>
                </a:solidFill>
                <a:latin typeface="Arial" charset="0"/>
                <a:cs typeface="Arial" charset="0"/>
              </a:rPr>
              <a:t> </a:t>
            </a:r>
            <a:r>
              <a:rPr lang="it-IT" altLang="tr-TR" sz="2000" i="1" smtClean="0">
                <a:latin typeface="Arial" charset="0"/>
                <a:cs typeface="Arial" charset="0"/>
              </a:rPr>
              <a:t>Onların seni aptal olarak düşüneceklerini düşünmenin nedeni nedir?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smtClean="0">
                <a:latin typeface="Arial" charset="0"/>
                <a:cs typeface="Arial" charset="0"/>
              </a:rPr>
              <a:t>Bilmiyorum.</a:t>
            </a:r>
            <a:endParaRPr lang="tr-TR" altLang="tr-TR" sz="2000" i="1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r>
              <a:rPr lang="it-IT" altLang="tr-TR" sz="2000" i="1" smtClean="0">
                <a:latin typeface="Arial" charset="0"/>
                <a:cs typeface="Arial" charset="0"/>
              </a:rPr>
              <a:t>Diğer grup üyeleri bir şeyler söylerken aptal olduklarını mı düşünüyorsun?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smtClean="0">
                <a:latin typeface="Arial" charset="0"/>
                <a:cs typeface="Arial" charset="0"/>
              </a:rPr>
              <a:t>Hayır, göz teması kurmayı sevmiyorum.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r>
              <a:rPr lang="it-IT" altLang="tr-TR" sz="2000" i="1" smtClean="0">
                <a:latin typeface="Arial" charset="0"/>
                <a:cs typeface="Arial" charset="0"/>
              </a:rPr>
              <a:t>Peki, bunun üstesinden nasıl geleceğini düşünüyorsun?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tr-TR" sz="20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000" i="1" smtClean="0">
                <a:latin typeface="Arial" charset="0"/>
                <a:cs typeface="Arial" charset="0"/>
              </a:rPr>
              <a:t>Kahve molası esnasında diğerlerini daha iyi tanımak ve onlarla konuşmak olabilir. O zaman bir grup halinde olduğumuzda onlarla konuşmaktan fazla endişelenmeyebilirim.</a:t>
            </a:r>
            <a:endParaRPr lang="tr-TR" altLang="tr-TR" sz="2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7411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179388" y="1412875"/>
            <a:ext cx="8869362" cy="5105400"/>
          </a:xfrm>
        </p:spPr>
        <p:txBody>
          <a:bodyPr/>
          <a:lstStyle/>
          <a:p>
            <a:pPr eaLnBrk="1" hangingPunct="1"/>
            <a:r>
              <a:rPr lang="tr-TR" altLang="tr-TR" sz="2200" b="1" smtClean="0">
                <a:latin typeface="Arial" charset="0"/>
                <a:cs typeface="Arial" charset="0"/>
              </a:rPr>
              <a:t>Ardışık soru  sorma</a:t>
            </a: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it-IT" altLang="tr-TR" sz="2200" i="1" smtClean="0">
                <a:latin typeface="Arial" charset="0"/>
                <a:cs typeface="Arial" charset="0"/>
              </a:rPr>
              <a:t>A</a:t>
            </a:r>
            <a:r>
              <a:rPr lang="it-IT" altLang="tr-TR" sz="2200" smtClean="0">
                <a:latin typeface="Arial" charset="0"/>
                <a:cs typeface="Arial" charset="0"/>
              </a:rPr>
              <a:t>macı davranış örüntülerini, semptomları, etkileri, deneyimleri vb. görünür hale getirmektedir. 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2200" smtClean="0">
                <a:latin typeface="Arial" charset="0"/>
                <a:cs typeface="Arial" charset="0"/>
              </a:rPr>
              <a:t>D</a:t>
            </a:r>
            <a:r>
              <a:rPr lang="it-IT" altLang="tr-TR" sz="2200" smtClean="0">
                <a:latin typeface="Arial" charset="0"/>
                <a:cs typeface="Arial" charset="0"/>
              </a:rPr>
              <a:t>oğrudan ve olaylar birbirini takip edecek şekildedir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2200" smtClean="0">
                <a:latin typeface="Arial" charset="0"/>
                <a:cs typeface="Arial" charset="0"/>
              </a:rPr>
              <a:t>H</a:t>
            </a:r>
            <a:r>
              <a:rPr lang="it-IT" altLang="tr-TR" sz="2200" smtClean="0">
                <a:latin typeface="Arial" charset="0"/>
                <a:cs typeface="Arial" charset="0"/>
              </a:rPr>
              <a:t>astanın bu özel konuyu düşünmesine yardımcı olur.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it-IT" altLang="tr-TR" sz="2200" smtClean="0">
                <a:latin typeface="Arial" charset="0"/>
                <a:cs typeface="Arial" charset="0"/>
              </a:rPr>
              <a:t>Özellikle aile ve grup durumlarında etkili 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tr-TR" sz="2200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endParaRPr lang="tr-TR" altLang="tr-TR" sz="2200" smtClean="0">
              <a:solidFill>
                <a:srgbClr val="FFC000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200" i="1" smtClean="0">
                <a:latin typeface="Arial" charset="0"/>
                <a:cs typeface="Arial" charset="0"/>
              </a:rPr>
              <a:t> -</a:t>
            </a:r>
            <a:r>
              <a:rPr lang="en-US" altLang="tr-TR" sz="2200" i="1" smtClean="0">
                <a:latin typeface="Arial" charset="0"/>
                <a:cs typeface="Arial" charset="0"/>
              </a:rPr>
              <a:t>Takip edildiğiniz düşüncesini ilk ne zaman yaşadınız?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200" i="1" smtClean="0">
                <a:latin typeface="Arial" charset="0"/>
                <a:cs typeface="Arial" charset="0"/>
              </a:rPr>
              <a:t> -</a:t>
            </a:r>
            <a:r>
              <a:rPr lang="en-US" altLang="tr-TR" sz="2200" i="1" smtClean="0">
                <a:latin typeface="Arial" charset="0"/>
                <a:cs typeface="Arial" charset="0"/>
              </a:rPr>
              <a:t>O esnada ne hissettiniz?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200" i="1" smtClean="0">
                <a:latin typeface="Arial" charset="0"/>
                <a:cs typeface="Arial" charset="0"/>
              </a:rPr>
              <a:t> -</a:t>
            </a:r>
            <a:r>
              <a:rPr lang="en-US" altLang="tr-TR" sz="2200" i="1" smtClean="0">
                <a:latin typeface="Arial" charset="0"/>
                <a:cs typeface="Arial" charset="0"/>
              </a:rPr>
              <a:t>Bu düşüncelerden sonra hayatınız nasıl değişti?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200" i="1" smtClean="0">
                <a:latin typeface="Arial" charset="0"/>
                <a:cs typeface="Arial" charset="0"/>
              </a:rPr>
              <a:t> -</a:t>
            </a:r>
            <a:r>
              <a:rPr lang="en-US" altLang="tr-TR" sz="2200" i="1" smtClean="0">
                <a:latin typeface="Arial" charset="0"/>
                <a:cs typeface="Arial" charset="0"/>
              </a:rPr>
              <a:t>Bu düşünceniz hastaneye yattığınızdan beri azaldı mı?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2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Soru Sorma</a:t>
            </a:r>
          </a:p>
        </p:txBody>
      </p:sp>
      <p:sp>
        <p:nvSpPr>
          <p:cNvPr id="18435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latin typeface="Arial" charset="0"/>
                <a:cs typeface="Arial" charset="0"/>
              </a:rPr>
              <a:t>Döngüsel soru  sorma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700" smtClean="0">
                <a:latin typeface="Arial" charset="0"/>
                <a:cs typeface="Arial" charset="0"/>
              </a:rPr>
              <a:t>D</a:t>
            </a:r>
            <a:r>
              <a:rPr lang="en-US" altLang="tr-TR" sz="1700" smtClean="0">
                <a:latin typeface="Arial" charset="0"/>
                <a:cs typeface="Arial" charset="0"/>
              </a:rPr>
              <a:t>aha keşfedici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en-US" altLang="tr-TR" sz="1700" smtClean="0">
                <a:latin typeface="Arial" charset="0"/>
                <a:cs typeface="Arial" charset="0"/>
              </a:rPr>
              <a:t>Olayın farklı bakış açısıyla değerlendirilmesi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700" smtClean="0">
                <a:latin typeface="Arial" charset="0"/>
                <a:cs typeface="Arial" charset="0"/>
              </a:rPr>
              <a:t>Y</a:t>
            </a:r>
            <a:r>
              <a:rPr lang="en-US" altLang="tr-TR" sz="1700" smtClean="0">
                <a:latin typeface="Arial" charset="0"/>
                <a:cs typeface="Arial" charset="0"/>
              </a:rPr>
              <a:t>eni bir içgörü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1700" smtClean="0">
                <a:latin typeface="Arial" charset="0"/>
                <a:cs typeface="Arial" charset="0"/>
              </a:rPr>
              <a:t>H</a:t>
            </a:r>
            <a:r>
              <a:rPr lang="en-US" altLang="tr-TR" sz="1700" smtClean="0">
                <a:latin typeface="Arial" charset="0"/>
                <a:cs typeface="Arial" charset="0"/>
              </a:rPr>
              <a:t>astaya durumu başkasının algısından hayal etmesini ve göz önünde bulundurmasını amaçlar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it-IT" altLang="tr-TR" sz="1700" smtClean="0">
                <a:latin typeface="Arial" charset="0"/>
                <a:cs typeface="Arial" charset="0"/>
              </a:rPr>
              <a:t>Özellikle aile ve grup durumlarında etkili 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None/>
            </a:pPr>
            <a:r>
              <a:rPr lang="en-US" altLang="tr-TR" sz="17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endParaRPr lang="tr-TR" altLang="tr-TR" sz="1700" b="1" smtClean="0">
              <a:solidFill>
                <a:srgbClr val="FFC000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700" i="1" smtClean="0">
                <a:latin typeface="Arial" charset="0"/>
                <a:cs typeface="Arial" charset="0"/>
              </a:rPr>
              <a:t>-</a:t>
            </a:r>
            <a:r>
              <a:rPr lang="en-US" altLang="tr-TR" sz="1700" i="1" smtClean="0">
                <a:latin typeface="Arial" charset="0"/>
                <a:cs typeface="Arial" charset="0"/>
              </a:rPr>
              <a:t>Depresif olduğunuzda, eşinizin davranışlarınızı nasıl gördüğünü düşünüyorsunuz?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700" i="1" smtClean="0">
                <a:latin typeface="Arial" charset="0"/>
                <a:cs typeface="Arial" charset="0"/>
              </a:rPr>
              <a:t>-</a:t>
            </a:r>
            <a:r>
              <a:rPr lang="en-US" altLang="tr-TR" sz="1700" i="1" smtClean="0">
                <a:latin typeface="Arial" charset="0"/>
                <a:cs typeface="Arial" charset="0"/>
              </a:rPr>
              <a:t>Hasta olmadan önce, sizin sorunlarınıza sahip bir kişiyi nasıl görürdünüz?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700" i="1" smtClean="0">
                <a:latin typeface="Arial" charset="0"/>
                <a:cs typeface="Arial" charset="0"/>
              </a:rPr>
              <a:t>-</a:t>
            </a:r>
            <a:r>
              <a:rPr lang="en-US" altLang="tr-TR" sz="1700" i="1" smtClean="0">
                <a:latin typeface="Arial" charset="0"/>
                <a:cs typeface="Arial" charset="0"/>
              </a:rPr>
              <a:t>Birçok insanın sizin davranışlarınıza söyledikleri ile ilgili ne düşünüyorsunuz?</a:t>
            </a:r>
            <a:endParaRPr lang="tr-TR" altLang="tr-TR" sz="17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700" i="1" smtClean="0">
                <a:latin typeface="Arial" charset="0"/>
                <a:cs typeface="Arial" charset="0"/>
              </a:rPr>
              <a:t>-</a:t>
            </a:r>
            <a:r>
              <a:rPr lang="en-US" altLang="tr-TR" sz="1700" i="1" smtClean="0">
                <a:latin typeface="Arial" charset="0"/>
                <a:cs typeface="Arial" charset="0"/>
              </a:rPr>
              <a:t>Niçin böyle demiş olabilirler?</a:t>
            </a:r>
            <a:endParaRPr lang="tr-TR" altLang="tr-TR" sz="1700" smtClean="0">
              <a:latin typeface="Arial" charset="0"/>
              <a:cs typeface="Arial" charset="0"/>
            </a:endParaRPr>
          </a:p>
        </p:txBody>
      </p:sp>
      <p:pic>
        <p:nvPicPr>
          <p:cNvPr id="18436" name="Picture 2" descr="C:\Users\User\Desktop\images.jf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1484313"/>
            <a:ext cx="26479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1349375" y="18864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Olumlu-Yapıcı geribildirim verme</a:t>
            </a:r>
          </a:p>
        </p:txBody>
      </p:sp>
      <p:sp>
        <p:nvSpPr>
          <p:cNvPr id="19459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107950" y="1852613"/>
            <a:ext cx="89408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200" b="1" smtClean="0">
                <a:latin typeface="Arial" charset="0"/>
                <a:cs typeface="Arial" charset="0"/>
              </a:rPr>
              <a:t>Geribildirim verme</a:t>
            </a:r>
            <a:endParaRPr lang="tr-TR" altLang="tr-TR" sz="2200" b="1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en-US" altLang="tr-TR" sz="1900" smtClean="0">
                <a:latin typeface="Arial" charset="0"/>
                <a:cs typeface="Arial" charset="0"/>
              </a:rPr>
              <a:t>Eylem, olay ve davranışlar hakkında değerlendirme veya düzeltici bilgilerin iletilmesi, </a:t>
            </a:r>
            <a:endParaRPr lang="tr-TR" altLang="tr-TR" sz="19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1900" smtClean="0">
                <a:latin typeface="Arial" charset="0"/>
                <a:cs typeface="Arial" charset="0"/>
              </a:rPr>
              <a:t>«Hemşirenin hastanın söylediklerine yönelik verdiği tepkidir»</a:t>
            </a: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1900" smtClean="0">
                <a:latin typeface="Arial" charset="0"/>
                <a:cs typeface="Arial" charset="0"/>
              </a:rPr>
              <a:t>K</a:t>
            </a:r>
            <a:r>
              <a:rPr lang="en-US" altLang="tr-TR" sz="1900" smtClean="0">
                <a:latin typeface="Arial" charset="0"/>
                <a:cs typeface="Arial" charset="0"/>
              </a:rPr>
              <a:t>işinin iletişiminin bazı yönlerini ve bunların diğer kişiler üzerine etkisini tanımlar</a:t>
            </a:r>
            <a:r>
              <a:rPr lang="tr-TR" altLang="tr-TR" sz="1900" smtClean="0">
                <a:latin typeface="Arial" charset="0"/>
                <a:cs typeface="Arial" charset="0"/>
              </a:rPr>
              <a:t> ve hastanın </a:t>
            </a:r>
            <a:r>
              <a:rPr lang="en-US" altLang="tr-TR" sz="1900" smtClean="0">
                <a:latin typeface="Arial" charset="0"/>
                <a:cs typeface="Arial" charset="0"/>
              </a:rPr>
              <a:t>doğru iletişim modeli geliştir</a:t>
            </a:r>
            <a:r>
              <a:rPr lang="tr-TR" altLang="tr-TR" sz="1900" smtClean="0">
                <a:latin typeface="Arial" charset="0"/>
                <a:cs typeface="Arial" charset="0"/>
              </a:rPr>
              <a:t>mesine yardım eder</a:t>
            </a: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en-US" altLang="tr-TR" sz="1900" smtClean="0">
                <a:latin typeface="Arial" charset="0"/>
                <a:cs typeface="Arial" charset="0"/>
              </a:rPr>
              <a:t> </a:t>
            </a:r>
            <a:r>
              <a:rPr lang="tr-TR" altLang="tr-TR" sz="1900" smtClean="0">
                <a:latin typeface="Arial" charset="0"/>
                <a:cs typeface="Arial" charset="0"/>
              </a:rPr>
              <a:t>H</a:t>
            </a:r>
            <a:r>
              <a:rPr lang="en-US" altLang="tr-TR" sz="1900" smtClean="0">
                <a:latin typeface="Arial" charset="0"/>
                <a:cs typeface="Arial" charset="0"/>
              </a:rPr>
              <a:t>asta davranışlarının diğer insanlar üzerindeki etkisini farkede</a:t>
            </a:r>
            <a:r>
              <a:rPr lang="tr-TR" altLang="tr-TR" sz="1900" smtClean="0">
                <a:latin typeface="Arial" charset="0"/>
                <a:cs typeface="Arial" charset="0"/>
              </a:rPr>
              <a:t>r, </a:t>
            </a:r>
            <a:r>
              <a:rPr lang="en-US" altLang="tr-TR" sz="1900" smtClean="0">
                <a:latin typeface="Arial" charset="0"/>
                <a:cs typeface="Arial" charset="0"/>
              </a:rPr>
              <a:t>davranışlarını düzeltme yoluna gidebilir</a:t>
            </a:r>
            <a:endParaRPr lang="tr-TR" altLang="tr-TR" sz="19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1900" smtClean="0">
                <a:latin typeface="Arial" charset="0"/>
                <a:cs typeface="Arial" charset="0"/>
              </a:rPr>
              <a:t>Y</a:t>
            </a:r>
            <a:r>
              <a:rPr lang="en-US" altLang="tr-TR" sz="1900" smtClean="0">
                <a:latin typeface="Arial" charset="0"/>
                <a:cs typeface="Arial" charset="0"/>
              </a:rPr>
              <a:t>anlış anlaşılmaları düzeltmek veya değişmesi gereken davranışlar hakkında hastayı bilgilendirmek amacıyla da kullanılabilir</a:t>
            </a:r>
            <a:endParaRPr lang="tr-TR" altLang="tr-TR" sz="1900" smtClean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1000"/>
              </a:spcBef>
              <a:buClrTx/>
              <a:buFontTx/>
              <a:buChar char="✓"/>
            </a:pPr>
            <a:r>
              <a:rPr lang="tr-TR" altLang="tr-TR" sz="1900" smtClean="0">
                <a:latin typeface="Arial" charset="0"/>
                <a:cs typeface="Arial" charset="0"/>
              </a:rPr>
              <a:t>Hasta hemşirenin anlattıklarını dinlediğini anlar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None/>
            </a:pPr>
            <a:endParaRPr lang="tr-TR" altLang="tr-TR" sz="19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tr-T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tr-T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ETKİLİ İLETİŞİM TEKNİKLERİ</a:t>
            </a:r>
            <a:endParaRPr lang="tr-T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1115616" y="116632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Olumlu-Yapıcı geribildirim verme</a:t>
            </a:r>
          </a:p>
        </p:txBody>
      </p:sp>
      <p:sp>
        <p:nvSpPr>
          <p:cNvPr id="20483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smtClean="0">
                <a:latin typeface="Arial" charset="0"/>
                <a:cs typeface="Arial" charset="0"/>
              </a:rPr>
              <a:t>Geribildirim vermede önemli noktalar</a:t>
            </a:r>
            <a:endParaRPr lang="tr-TR" altLang="tr-TR" b="1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smtClean="0">
                <a:latin typeface="Arial" charset="0"/>
                <a:cs typeface="Arial" charset="0"/>
              </a:rPr>
              <a:t>N</a:t>
            </a:r>
            <a:r>
              <a:rPr lang="en-US" altLang="tr-TR" sz="2000" smtClean="0">
                <a:latin typeface="Arial" charset="0"/>
                <a:cs typeface="Arial" charset="0"/>
              </a:rPr>
              <a:t>azik ve anlayışlı bir tutum sergile</a:t>
            </a:r>
            <a:r>
              <a:rPr lang="tr-TR" altLang="tr-TR" sz="2000" smtClean="0">
                <a:latin typeface="Arial" charset="0"/>
                <a:cs typeface="Arial" charset="0"/>
              </a:rPr>
              <a:t>nmeli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smtClean="0">
                <a:latin typeface="Arial" charset="0"/>
                <a:cs typeface="Arial" charset="0"/>
              </a:rPr>
              <a:t>Yargılayıcı olmamalı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smtClean="0">
                <a:latin typeface="Arial" charset="0"/>
                <a:cs typeface="Arial" charset="0"/>
              </a:rPr>
              <a:t>Değiştirilebilecek davranışlar üzerine odaklanmalı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en-US" altLang="tr-TR" sz="2000" smtClean="0">
                <a:latin typeface="Arial" charset="0"/>
                <a:cs typeface="Arial" charset="0"/>
              </a:rPr>
              <a:t>Açık ve gözlem ağırlıklı olmalıdır</a:t>
            </a:r>
            <a:r>
              <a:rPr lang="tr-TR" altLang="tr-TR" sz="2000" smtClean="0">
                <a:latin typeface="Arial" charset="0"/>
                <a:cs typeface="Arial" charset="0"/>
              </a:rPr>
              <a:t>, öneri ve yorum olmamalı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en-US" altLang="tr-TR" sz="2000" smtClean="0">
                <a:latin typeface="Arial" charset="0"/>
                <a:cs typeface="Arial" charset="0"/>
              </a:rPr>
              <a:t>“</a:t>
            </a:r>
            <a:r>
              <a:rPr lang="tr-TR" altLang="tr-TR" sz="2000" smtClean="0">
                <a:latin typeface="Arial" charset="0"/>
                <a:cs typeface="Arial" charset="0"/>
              </a:rPr>
              <a:t>Ş</a:t>
            </a:r>
            <a:r>
              <a:rPr lang="en-US" altLang="tr-TR" sz="2000" smtClean="0">
                <a:latin typeface="Arial" charset="0"/>
                <a:cs typeface="Arial" charset="0"/>
              </a:rPr>
              <a:t>imdi ve burada”  ilkesine uygun olarak; aralıklarla yapılması ve zamanında verilmesi daha etkili olmasını sağlar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tr-TR" altLang="tr-TR" sz="2000" smtClean="0">
                <a:latin typeface="Arial" charset="0"/>
                <a:cs typeface="Arial" charset="0"/>
              </a:rPr>
              <a:t>S</a:t>
            </a:r>
            <a:r>
              <a:rPr lang="en-US" altLang="tr-TR" sz="2000" smtClean="0">
                <a:latin typeface="Arial" charset="0"/>
                <a:cs typeface="Arial" charset="0"/>
              </a:rPr>
              <a:t>omut sonuçlar ana hatlarıyla açıklanmalıdır</a:t>
            </a:r>
            <a:r>
              <a:rPr lang="tr-TR" altLang="tr-TR" sz="2000" smtClean="0">
                <a:latin typeface="Arial" charset="0"/>
                <a:cs typeface="Arial" charset="0"/>
              </a:rPr>
              <a:t>, güçlü bir dil ile iletilmeli</a:t>
            </a: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r>
              <a:rPr lang="en-US" altLang="tr-TR" sz="2000" smtClean="0">
                <a:latin typeface="Arial" charset="0"/>
                <a:cs typeface="Arial" charset="0"/>
              </a:rPr>
              <a:t>Geri bildirimle devam etmeden önce problemin nedenini ve doğasını anlamak önemlidir.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3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z="2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Geribildirim alma</a:t>
            </a:r>
          </a:p>
        </p:txBody>
      </p:sp>
      <p:sp>
        <p:nvSpPr>
          <p:cNvPr id="21507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574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Geribildirim Alma</a:t>
            </a:r>
          </a:p>
          <a:p>
            <a:pPr eaLnBrk="1" hangingPunct="1"/>
            <a:r>
              <a:rPr lang="de-DE" altLang="tr-TR" smtClean="0">
                <a:latin typeface="Arial" charset="0"/>
                <a:cs typeface="Arial" charset="0"/>
              </a:rPr>
              <a:t>Geri bildirim vermek kadar geri bildirim almak da önemlidir.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de-DE" altLang="tr-TR" smtClean="0">
                <a:latin typeface="Arial" charset="0"/>
                <a:cs typeface="Arial" charset="0"/>
              </a:rPr>
              <a:t>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de-DE" altLang="tr-TR" smtClean="0">
                <a:latin typeface="Arial" charset="0"/>
                <a:cs typeface="Arial" charset="0"/>
              </a:rPr>
              <a:t>Odaklanın: Karşınızdakinin söylediklerine odaklanın ve saygıyla dinleyin.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altLang="tr-TR" smtClean="0">
                <a:latin typeface="Arial" charset="0"/>
                <a:cs typeface="Arial" charset="0"/>
              </a:rPr>
              <a:t>Geri bildirim almak için yeterli zaman ayırın.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de-DE" altLang="tr-TR" smtClean="0">
                <a:latin typeface="Arial" charset="0"/>
                <a:cs typeface="Arial" charset="0"/>
              </a:rPr>
              <a:t>Geri bildirimi anladığınızdan emin olun.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de-DE" altLang="tr-TR" smtClean="0">
                <a:latin typeface="Arial" charset="0"/>
                <a:cs typeface="Arial" charset="0"/>
              </a:rPr>
              <a:t>Davranışınızı nasıl değiştireceğinize dair rehberlik alın.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de-DE" altLang="tr-TR" smtClean="0">
                <a:latin typeface="Arial" charset="0"/>
                <a:cs typeface="Arial" charset="0"/>
              </a:rPr>
              <a:t>Geri bildirimde bulunan kişiye teşekkür edin.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de-DE" altLang="tr-TR" smtClean="0">
                <a:latin typeface="Arial" charset="0"/>
                <a:cs typeface="Arial" charset="0"/>
              </a:rPr>
              <a:t>Aldığınız geri bildirim hakkında düşünün.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367624" y="223991"/>
            <a:ext cx="8236824" cy="1200150"/>
          </a:xfrm>
        </p:spPr>
        <p:txBody>
          <a:bodyPr/>
          <a:lstStyle/>
          <a:p>
            <a:pPr eaLnBrk="1" hangingPunct="1"/>
            <a:r>
              <a:rPr lang="it-IT" altLang="tr-TR" dirty="0" smtClean="0">
                <a:latin typeface="Arial" charset="0"/>
                <a:cs typeface="Arial" charset="0"/>
              </a:rPr>
              <a:t>Yeniden Tekrarlama (Yeniden İfade Etme)</a:t>
            </a:r>
            <a:endParaRPr lang="tr-TR" altLang="tr-TR" dirty="0" smtClean="0">
              <a:latin typeface="Arial" charset="0"/>
              <a:cs typeface="Arial" charset="0"/>
            </a:endParaRPr>
          </a:p>
        </p:txBody>
      </p:sp>
      <p:sp>
        <p:nvSpPr>
          <p:cNvPr id="22531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412875"/>
            <a:ext cx="8477250" cy="5105400"/>
          </a:xfrm>
        </p:spPr>
        <p:txBody>
          <a:bodyPr/>
          <a:lstStyle/>
          <a:p>
            <a:pPr eaLnBrk="1" hangingPunct="1"/>
            <a:r>
              <a:rPr lang="it-IT" altLang="tr-TR" b="1" smtClean="0">
                <a:latin typeface="Arial" charset="0"/>
                <a:cs typeface="Arial" charset="0"/>
              </a:rPr>
              <a:t>Yeniden Tekrarlama (Yeniden İfade Etme)</a:t>
            </a:r>
            <a:endParaRPr lang="tr-TR" altLang="tr-TR" b="1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200" smtClean="0">
                <a:latin typeface="Arial" charset="0"/>
                <a:cs typeface="Arial" charset="0"/>
              </a:rPr>
              <a:t>Hastanın söylediğini</a:t>
            </a:r>
            <a:r>
              <a:rPr lang="tr-TR" altLang="tr-TR" sz="2200" smtClean="0">
                <a:latin typeface="Arial" charset="0"/>
                <a:cs typeface="Arial" charset="0"/>
              </a:rPr>
              <a:t>n</a:t>
            </a:r>
            <a:r>
              <a:rPr lang="en-US" altLang="tr-TR" sz="2200" smtClean="0">
                <a:latin typeface="Arial" charset="0"/>
                <a:cs typeface="Arial" charset="0"/>
              </a:rPr>
              <a:t>, bazen aynı sözcüklerle</a:t>
            </a:r>
            <a:r>
              <a:rPr lang="tr-TR" altLang="tr-TR" sz="2200" smtClean="0">
                <a:latin typeface="Arial" charset="0"/>
                <a:cs typeface="Arial" charset="0"/>
              </a:rPr>
              <a:t>, </a:t>
            </a:r>
            <a:r>
              <a:rPr lang="en-US" altLang="tr-TR" sz="2200" smtClean="0">
                <a:latin typeface="Arial" charset="0"/>
                <a:cs typeface="Arial" charset="0"/>
              </a:rPr>
              <a:t>bazen sadece bir kısmı</a:t>
            </a:r>
            <a:r>
              <a:rPr lang="tr-TR" altLang="tr-TR" sz="2200" smtClean="0">
                <a:latin typeface="Arial" charset="0"/>
                <a:cs typeface="Arial" charset="0"/>
              </a:rPr>
              <a:t> ile, bazen de</a:t>
            </a:r>
            <a:r>
              <a:rPr lang="en-US" altLang="tr-TR" sz="2200" smtClean="0">
                <a:latin typeface="Arial" charset="0"/>
                <a:cs typeface="Arial" charset="0"/>
              </a:rPr>
              <a:t> benzer sözcükler kullanarak tekrar e</a:t>
            </a:r>
            <a:r>
              <a:rPr lang="tr-TR" altLang="tr-TR" sz="2200" smtClean="0">
                <a:latin typeface="Arial" charset="0"/>
                <a:cs typeface="Arial" charset="0"/>
              </a:rPr>
              <a:t>dilmesi.</a:t>
            </a:r>
          </a:p>
          <a:p>
            <a:pPr eaLnBrk="1" hangingPunct="1"/>
            <a:r>
              <a:rPr lang="tr-TR" altLang="tr-TR" sz="2200" smtClean="0">
                <a:latin typeface="Arial" charset="0"/>
                <a:cs typeface="Arial" charset="0"/>
              </a:rPr>
              <a:t>A</a:t>
            </a:r>
            <a:r>
              <a:rPr lang="en-US" altLang="tr-TR" sz="2200" smtClean="0">
                <a:latin typeface="Arial" charset="0"/>
                <a:cs typeface="Arial" charset="0"/>
              </a:rPr>
              <a:t>yrıntı</a:t>
            </a:r>
            <a:r>
              <a:rPr lang="tr-TR" altLang="tr-TR" sz="2200" smtClean="0">
                <a:latin typeface="Arial" charset="0"/>
                <a:cs typeface="Arial" charset="0"/>
              </a:rPr>
              <a:t>lı</a:t>
            </a:r>
            <a:r>
              <a:rPr lang="en-US" altLang="tr-TR" sz="2200" smtClean="0">
                <a:latin typeface="Arial" charset="0"/>
                <a:cs typeface="Arial" charset="0"/>
              </a:rPr>
              <a:t> ve daha detaylı bilgi </a:t>
            </a:r>
            <a:r>
              <a:rPr lang="tr-TR" altLang="tr-TR" sz="2200" smtClean="0">
                <a:latin typeface="Arial" charset="0"/>
                <a:cs typeface="Arial" charset="0"/>
              </a:rPr>
              <a:t>elde etmede</a:t>
            </a:r>
          </a:p>
          <a:p>
            <a:pPr eaLnBrk="1" hangingPunct="1"/>
            <a:r>
              <a:rPr lang="tr-TR" altLang="tr-TR" sz="2200" smtClean="0">
                <a:latin typeface="Arial" charset="0"/>
                <a:cs typeface="Arial" charset="0"/>
              </a:rPr>
              <a:t>Hastanın söylediklerinin</a:t>
            </a:r>
            <a:r>
              <a:rPr lang="en-US" altLang="tr-TR" sz="2200" smtClean="0">
                <a:latin typeface="Arial" charset="0"/>
                <a:cs typeface="Arial" charset="0"/>
              </a:rPr>
              <a:t> anlaşılıp anlaşılmadığını</a:t>
            </a:r>
            <a:r>
              <a:rPr lang="tr-TR" altLang="tr-TR" sz="2200" smtClean="0">
                <a:latin typeface="Arial" charset="0"/>
                <a:cs typeface="Arial" charset="0"/>
              </a:rPr>
              <a:t> </a:t>
            </a:r>
            <a:r>
              <a:rPr lang="en-US" altLang="tr-TR" sz="2200" smtClean="0">
                <a:latin typeface="Arial" charset="0"/>
                <a:cs typeface="Arial" charset="0"/>
              </a:rPr>
              <a:t>ortaya koyar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200" smtClean="0">
                <a:latin typeface="Arial" charset="0"/>
                <a:cs typeface="Arial" charset="0"/>
              </a:rPr>
              <a:t>Hemşirenin onun görüşlerine değer verdiği ve ilgilendiği mesajını iletir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200" smtClean="0">
                <a:latin typeface="Arial" charset="0"/>
                <a:cs typeface="Arial" charset="0"/>
              </a:rPr>
              <a:t>S</a:t>
            </a:r>
            <a:r>
              <a:rPr lang="en-US" altLang="tr-TR" sz="2200" smtClean="0">
                <a:latin typeface="Arial" charset="0"/>
                <a:cs typeface="Arial" charset="0"/>
              </a:rPr>
              <a:t>ık kullanılması etkinliğini azaltabilir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2200" smtClean="0">
                <a:latin typeface="Arial" charset="0"/>
                <a:cs typeface="Arial" charset="0"/>
              </a:rPr>
              <a:t>Giriş cümlesiyle başlama: ‘’</a:t>
            </a:r>
            <a:r>
              <a:rPr lang="en-US" altLang="tr-TR" sz="2200" smtClean="0">
                <a:latin typeface="Arial" charset="0"/>
                <a:cs typeface="Arial" charset="0"/>
              </a:rPr>
              <a:t>Sadece dediklerinizi anladığımdan emin olmak istiyorum. Diyorsunuz ki...” 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s-ES_tradnl" altLang="tr-TR" sz="22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Hasta: </a:t>
            </a:r>
            <a:r>
              <a:rPr lang="it-IT" altLang="tr-TR" sz="2200" b="1" i="1" smtClean="0">
                <a:latin typeface="Arial" charset="0"/>
                <a:cs typeface="Arial" charset="0"/>
              </a:rPr>
              <a:t>O kadar depresifim ki yemek yiyemiyorum.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200" b="1" smtClean="0">
                <a:solidFill>
                  <a:srgbClr val="FFC000"/>
                </a:solidFill>
                <a:latin typeface="Arial" charset="0"/>
                <a:cs typeface="Arial" charset="0"/>
              </a:rPr>
              <a:t>Hemşire: </a:t>
            </a:r>
            <a:r>
              <a:rPr lang="en-US" altLang="tr-TR" sz="2200" b="1" i="1" smtClean="0">
                <a:latin typeface="Arial" charset="0"/>
                <a:cs typeface="Arial" charset="0"/>
              </a:rPr>
              <a:t>Depresyonunuz iştahınızın azalmasına neden oldu</a:t>
            </a:r>
            <a:r>
              <a:rPr lang="en-US" altLang="tr-TR" sz="2200" b="1" smtClean="0">
                <a:latin typeface="Arial" charset="0"/>
                <a:cs typeface="Arial" charset="0"/>
              </a:rPr>
              <a:t> .</a:t>
            </a: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z="220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z="22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larification"/>
          <p:cNvSpPr txBox="1">
            <a:spLocks noGrp="1"/>
          </p:cNvSpPr>
          <p:nvPr>
            <p:ph type="title" idx="4294967295"/>
          </p:nvPr>
        </p:nvSpPr>
        <p:spPr>
          <a:xfrm>
            <a:off x="971600" y="178377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Açıklığa kavuşturma-Netleştirme</a:t>
            </a:r>
          </a:p>
        </p:txBody>
      </p:sp>
      <p:sp>
        <p:nvSpPr>
          <p:cNvPr id="23555" name="Acikliga kavusturma-netlestirme…"/>
          <p:cNvSpPr txBox="1">
            <a:spLocks noGrp="1"/>
          </p:cNvSpPr>
          <p:nvPr>
            <p:ph type="body" idx="4294967295"/>
          </p:nvPr>
        </p:nvSpPr>
        <p:spPr>
          <a:xfrm>
            <a:off x="381000" y="1447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A</a:t>
            </a:r>
            <a:r>
              <a:rPr lang="tr-TR" altLang="tr-TR" sz="2600" b="1" smtClean="0">
                <a:latin typeface="Arial" charset="0"/>
                <a:cs typeface="Arial" charset="0"/>
              </a:rPr>
              <a:t>çıklığa kavuşturma-netleştirme</a:t>
            </a:r>
          </a:p>
          <a:p>
            <a:pPr eaLnBrk="1" hangingPunct="1"/>
            <a:endParaRPr lang="tr-TR" altLang="tr-TR" b="1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r>
              <a:rPr lang="tr-TR" altLang="tr-TR" sz="2000" smtClean="0">
                <a:latin typeface="Arial" charset="0"/>
                <a:cs typeface="Arial" charset="0"/>
              </a:rPr>
              <a:t>Hastanın belirsiz ifadelerini anlamaya çalışma</a:t>
            </a:r>
          </a:p>
          <a:p>
            <a:pPr marL="742950" lvl="1" indent="-285750" eaLnBrk="1" hangingPunct="1">
              <a:spcBef>
                <a:spcPct val="0"/>
              </a:spcBef>
            </a:pPr>
            <a:r>
              <a:rPr lang="tr-TR" altLang="tr-TR" sz="2000" smtClean="0">
                <a:latin typeface="Arial" charset="0"/>
                <a:cs typeface="Arial" charset="0"/>
              </a:rPr>
              <a:t>Ne demek istediği konusunda açıklama isteme</a:t>
            </a:r>
          </a:p>
          <a:p>
            <a:pPr marL="742950" lvl="1" indent="-285750" eaLnBrk="1" hangingPunct="1">
              <a:spcBef>
                <a:spcPct val="0"/>
              </a:spcBef>
            </a:pPr>
            <a:r>
              <a:rPr lang="tr-TR" altLang="tr-TR" sz="2000" smtClean="0">
                <a:latin typeface="Arial" charset="0"/>
                <a:cs typeface="Arial" charset="0"/>
              </a:rPr>
              <a:t>Hastadan bir örnek vermesini isteme</a:t>
            </a:r>
          </a:p>
          <a:p>
            <a:pPr marL="742950" lvl="1" indent="-285750" eaLnBrk="1" hangingPunct="1">
              <a:spcBef>
                <a:spcPct val="0"/>
              </a:spcBef>
            </a:pPr>
            <a:r>
              <a:rPr lang="tr-TR" altLang="tr-TR" sz="2000" smtClean="0">
                <a:latin typeface="Arial" charset="0"/>
                <a:cs typeface="Arial" charset="0"/>
              </a:rPr>
              <a:t>K</a:t>
            </a:r>
            <a:r>
              <a:rPr lang="en-US" altLang="tr-TR" sz="2000" smtClean="0">
                <a:latin typeface="Arial" charset="0"/>
                <a:cs typeface="Arial" charset="0"/>
              </a:rPr>
              <a:t>linik verilerin ge</a:t>
            </a:r>
            <a:r>
              <a:rPr lang="pt-PT" altLang="tr-TR" sz="2000" smtClean="0">
                <a:latin typeface="Arial" charset="0"/>
                <a:cs typeface="Arial" charset="0"/>
              </a:rPr>
              <a:t>ç</a:t>
            </a:r>
            <a:r>
              <a:rPr lang="en-US" altLang="tr-TR" sz="2000" smtClean="0">
                <a:latin typeface="Arial" charset="0"/>
                <a:cs typeface="Arial" charset="0"/>
              </a:rPr>
              <a:t>erliğini sağlamada, s</a:t>
            </a:r>
            <a:r>
              <a:rPr lang="tr-TR" altLang="tr-TR" sz="2000" smtClean="0">
                <a:latin typeface="Arial" charset="0"/>
                <a:cs typeface="Arial" charset="0"/>
              </a:rPr>
              <a:t>ö</a:t>
            </a:r>
            <a:r>
              <a:rPr lang="en-US" altLang="tr-TR" sz="2000" smtClean="0">
                <a:latin typeface="Arial" charset="0"/>
                <a:cs typeface="Arial" charset="0"/>
              </a:rPr>
              <a:t>zel /s</a:t>
            </a:r>
            <a:r>
              <a:rPr lang="tr-TR" altLang="tr-TR" sz="2000" smtClean="0">
                <a:latin typeface="Arial" charset="0"/>
                <a:cs typeface="Arial" charset="0"/>
              </a:rPr>
              <a:t>ö</a:t>
            </a:r>
            <a:r>
              <a:rPr lang="en-US" altLang="tr-TR" sz="2000" smtClean="0">
                <a:latin typeface="Arial" charset="0"/>
                <a:cs typeface="Arial" charset="0"/>
              </a:rPr>
              <a:t>zel olmayan iletişimin yorumlanmasında </a:t>
            </a:r>
            <a:r>
              <a:rPr lang="tr-TR" altLang="tr-TR" sz="2000" smtClean="0">
                <a:latin typeface="Arial" charset="0"/>
                <a:cs typeface="Arial" charset="0"/>
              </a:rPr>
              <a:t>yararlı bir teknik</a:t>
            </a: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smtClean="0">
                <a:latin typeface="Arial" charset="0"/>
                <a:cs typeface="Arial" charset="0"/>
              </a:rPr>
              <a:t>“Ne demek istediğinizi anlayamadım,   …mı demek istiyorsunuz?”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i="1" smtClean="0">
                <a:latin typeface="Arial" charset="0"/>
                <a:cs typeface="Arial" charset="0"/>
              </a:rPr>
              <a:t>“Diyorsunuz ki….</a:t>
            </a:r>
            <a:r>
              <a:rPr lang="tr-TR" altLang="tr-TR" i="1" smtClean="0">
                <a:latin typeface="Arial" charset="0"/>
                <a:cs typeface="Arial" charset="0"/>
              </a:rPr>
              <a:t>ö</a:t>
            </a:r>
            <a:r>
              <a:rPr lang="it-IT" altLang="tr-TR" i="1" smtClean="0">
                <a:latin typeface="Arial" charset="0"/>
                <a:cs typeface="Arial" charset="0"/>
              </a:rPr>
              <a:t>yle mi?”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b="1" smtClean="0">
              <a:solidFill>
                <a:srgbClr val="FFC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lumlu-Yapici geribildirim verme"/>
          <p:cNvSpPr txBox="1">
            <a:spLocks noGrp="1"/>
          </p:cNvSpPr>
          <p:nvPr>
            <p:ph type="title" idx="4294967295"/>
          </p:nvPr>
        </p:nvSpPr>
        <p:spPr>
          <a:xfrm>
            <a:off x="333375" y="212725"/>
            <a:ext cx="8524903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Konuşmayı sürdürmeye yönelik cesaretlendirme-yönlendirme</a:t>
            </a:r>
          </a:p>
        </p:txBody>
      </p:sp>
      <p:sp>
        <p:nvSpPr>
          <p:cNvPr id="24579" name="Odakli  sorular…"/>
          <p:cNvSpPr txBox="1">
            <a:spLocks noGrp="1"/>
          </p:cNvSpPr>
          <p:nvPr>
            <p:ph type="body" idx="4294967295"/>
          </p:nvPr>
        </p:nvSpPr>
        <p:spPr>
          <a:xfrm>
            <a:off x="333375" y="1412875"/>
            <a:ext cx="8477250" cy="5105400"/>
          </a:xfrm>
        </p:spPr>
        <p:txBody>
          <a:bodyPr/>
          <a:lstStyle/>
          <a:p>
            <a:pPr eaLnBrk="1" hangingPunct="1"/>
            <a:r>
              <a:rPr lang="en-US" altLang="tr-TR" smtClean="0">
                <a:latin typeface="Arial" charset="0"/>
                <a:cs typeface="Arial" charset="0"/>
              </a:rPr>
              <a:t>Bireyin konuşmayı sürdürmesi için sözlü veya beden diliyle yapılan cesaretlendirmeler ve yönlendirmelerdir.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None/>
            </a:pPr>
            <a:endParaRPr lang="tr-TR" altLang="tr-TR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150000"/>
              </a:lnSpc>
              <a:spcBef>
                <a:spcPts val="1000"/>
              </a:spcBef>
              <a:buClrTx/>
              <a:buFontTx/>
              <a:buChar char="✓"/>
            </a:pPr>
            <a:endParaRPr lang="tr-TR" altLang="tr-TR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85720" y="2349500"/>
          <a:ext cx="8572559" cy="3964940"/>
        </p:xfrm>
        <a:graphic>
          <a:graphicData uri="http://schemas.openxmlformats.org/drawingml/2006/table">
            <a:tbl>
              <a:tblPr/>
              <a:tblGrid>
                <a:gridCol w="3829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3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Sözel Yönlendirmeler</a:t>
                      </a:r>
                      <a:endParaRPr kumimoji="0" lang="tr-TR" alt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Sözel Olmayan Yönlendirmeler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“Evet"</a:t>
                      </a:r>
                      <a:endParaRPr kumimoji="0" lang="tr-TR" alt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Başını sallamak</a:t>
                      </a:r>
                      <a:endParaRPr kumimoji="0" lang="tr-TR" alt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C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“Sizi dinliyorum”</a:t>
                      </a:r>
                      <a:endParaRPr kumimoji="0" lang="tr-TR" alt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Göz temasını sürdürmek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Helvetica" pitchFamily="34" charset="0"/>
                        <a:sym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 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"H</a:t>
                      </a:r>
                      <a:r>
                        <a:rPr kumimoji="0" lang="de-DE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ı hı</a:t>
                      </a: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",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İlgili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ve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iletişime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açık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(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eller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,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beden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)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bir</a:t>
                      </a:r>
                      <a:r>
                        <a:rPr kumimoji="0" lang="de-DE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de-DE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postür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C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</a:t>
                      </a:r>
                      <a:r>
                        <a:rPr kumimoji="0" lang="de-DE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Ö</a:t>
                      </a: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yle mi?"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Hafif</a:t>
                      </a:r>
                      <a:r>
                        <a:rPr kumimoji="0" lang="en-US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en-US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bir</a:t>
                      </a:r>
                      <a:r>
                        <a:rPr kumimoji="0" lang="en-US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 </a:t>
                      </a:r>
                      <a:r>
                        <a:rPr kumimoji="0" lang="en-US" alt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gülümseme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"Devam edin l</a:t>
                      </a:r>
                      <a:r>
                        <a:rPr kumimoji="0" lang="de-DE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ü</a:t>
                      </a:r>
                      <a:r>
                        <a:rPr kumimoji="0" lang="fr-FR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tfen"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Jest ve mimikleriyle takip ettiğini anladığını gösterme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C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"Bana bundan bahseder misiniz?"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 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"Ondan sonra?"</a:t>
                      </a:r>
                      <a:endParaRPr kumimoji="0" lang="tr-TR" altLang="tr-T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Helvetica" pitchFamily="34" charset="0"/>
                          <a:sym typeface="Arial" charset="0"/>
                        </a:rPr>
                        <a:t> </a:t>
                      </a:r>
                      <a:endParaRPr kumimoji="0" lang="tr-TR" alt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" charset="0"/>
                        <a:sym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C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larification"/>
          <p:cNvSpPr txBox="1">
            <a:spLocks noGrp="1"/>
          </p:cNvSpPr>
          <p:nvPr>
            <p:ph type="title" idx="4294967295"/>
          </p:nvPr>
        </p:nvSpPr>
        <p:spPr>
          <a:xfrm>
            <a:off x="683568" y="247650"/>
            <a:ext cx="7776864" cy="1200150"/>
          </a:xfrm>
        </p:spPr>
        <p:txBody>
          <a:bodyPr/>
          <a:lstStyle/>
          <a:p>
            <a:pPr eaLnBrk="1" hangingPunct="1"/>
            <a:r>
              <a:rPr lang="tr-TR" altLang="tr-TR" sz="2800" dirty="0" smtClean="0">
                <a:latin typeface="Arial" charset="0"/>
                <a:cs typeface="Arial" charset="0"/>
              </a:rPr>
              <a:t>Genel açılış cümleleri-konuşmaya açık davet</a:t>
            </a:r>
          </a:p>
        </p:txBody>
      </p:sp>
      <p:sp>
        <p:nvSpPr>
          <p:cNvPr id="25603" name="Acikliga kavusturma-netlestirme…"/>
          <p:cNvSpPr txBox="1">
            <a:spLocks noGrp="1"/>
          </p:cNvSpPr>
          <p:nvPr>
            <p:ph type="body" idx="4294967295"/>
          </p:nvPr>
        </p:nvSpPr>
        <p:spPr>
          <a:xfrm>
            <a:off x="381000" y="1447800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latin typeface="Arial" charset="0"/>
                <a:cs typeface="Arial" charset="0"/>
              </a:rPr>
              <a:t>Genel açılış cümleleri-konuşmaya açık davet</a:t>
            </a:r>
          </a:p>
          <a:p>
            <a:pPr eaLnBrk="1" hangingPunct="1"/>
            <a:endParaRPr lang="tr-TR" altLang="tr-TR" b="1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r>
              <a:rPr lang="en-US" altLang="tr-TR" sz="2000" smtClean="0">
                <a:latin typeface="Arial" charset="0"/>
                <a:cs typeface="Arial" charset="0"/>
              </a:rPr>
              <a:t>Hastaya konuşulacak konuyu tanıtarak, girişken olmasına olanak sağlamak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r>
              <a:rPr lang="tr-TR" altLang="tr-TR" sz="2000" smtClean="0">
                <a:latin typeface="Arial" charset="0"/>
                <a:cs typeface="Arial" charset="0"/>
              </a:rPr>
              <a:t>H</a:t>
            </a:r>
            <a:r>
              <a:rPr lang="en-US" altLang="tr-TR" sz="2000" smtClean="0">
                <a:latin typeface="Arial" charset="0"/>
                <a:cs typeface="Arial" charset="0"/>
              </a:rPr>
              <a:t>astanın tartışmak istediği konuyu seçmesi, konuşmaya başlaması ve sürdürmesi için cesaretlendirir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smtClean="0">
                <a:latin typeface="Arial" charset="0"/>
                <a:cs typeface="Arial" charset="0"/>
              </a:rPr>
              <a:t>“Konuşmak istediğiniz bir şey var mı?”,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de-DE" altLang="tr-TR" sz="2000" i="1" smtClean="0">
                <a:latin typeface="Arial" charset="0"/>
                <a:cs typeface="Arial" charset="0"/>
              </a:rPr>
              <a:t>“Bugün hangi konu hakkında konuşmak istersiniz?”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2000" i="1" smtClean="0">
                <a:latin typeface="Arial" charset="0"/>
                <a:cs typeface="Arial" charset="0"/>
              </a:rPr>
              <a:t>“Nereden başlamak istersiniz?” 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tr-TR" sz="2000" i="1" smtClean="0">
                <a:latin typeface="Arial" charset="0"/>
                <a:cs typeface="Arial" charset="0"/>
              </a:rPr>
              <a:t>-“Ne düşündüğünüzü söylemek ister misiniz?”</a:t>
            </a: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b="1" smtClean="0">
              <a:solidFill>
                <a:srgbClr val="FFC000"/>
              </a:solidFill>
              <a:latin typeface="Arial" charset="0"/>
              <a:cs typeface="Arial" charset="0"/>
            </a:endParaRPr>
          </a:p>
        </p:txBody>
      </p:sp>
      <p:pic>
        <p:nvPicPr>
          <p:cNvPr id="25604" name="http://www.buzzle.com/img/articleImages/320247-46529-45.jpg" descr="http://www.buzzle.com/img/articleImages/320247-46529-4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57563"/>
            <a:ext cx="2016125" cy="33337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larification"/>
          <p:cNvSpPr txBox="1">
            <a:spLocks noGrp="1"/>
          </p:cNvSpPr>
          <p:nvPr>
            <p:ph type="title" idx="4294967295"/>
          </p:nvPr>
        </p:nvSpPr>
        <p:spPr>
          <a:xfrm>
            <a:off x="755576" y="442900"/>
            <a:ext cx="7059664" cy="1200150"/>
          </a:xfrm>
        </p:spPr>
        <p:txBody>
          <a:bodyPr/>
          <a:lstStyle/>
          <a:p>
            <a:pPr marL="342900" indent="-342900" eaLnBrk="1" hangingPunct="1"/>
            <a:r>
              <a:rPr lang="it-IT" altLang="tr-TR" sz="2800" dirty="0" smtClean="0">
                <a:latin typeface="Arial" charset="0"/>
                <a:cs typeface="Arial" charset="0"/>
              </a:rPr>
              <a:t>Güzel bir konuşma için </a:t>
            </a:r>
            <a:r>
              <a:rPr lang="tr-TR" altLang="tr-TR" sz="2800" dirty="0" smtClean="0">
                <a:latin typeface="Arial" charset="0"/>
                <a:cs typeface="Arial" charset="0"/>
              </a:rPr>
              <a:t>s</a:t>
            </a:r>
            <a:r>
              <a:rPr lang="it-IT" altLang="tr-TR" sz="2800" dirty="0" smtClean="0">
                <a:latin typeface="Arial" charset="0"/>
                <a:cs typeface="Arial" charset="0"/>
              </a:rPr>
              <a:t>özlü iletişimde</a:t>
            </a:r>
            <a:r>
              <a:rPr lang="tr-TR" altLang="tr-TR" sz="2800" dirty="0" smtClean="0">
                <a:latin typeface="Arial" charset="0"/>
                <a:cs typeface="Arial" charset="0"/>
              </a:rPr>
              <a:t> dikkat edilecek </a:t>
            </a:r>
            <a:r>
              <a:rPr lang="it-IT" altLang="tr-TR" sz="2800" dirty="0" smtClean="0">
                <a:latin typeface="Arial" charset="0"/>
                <a:cs typeface="Arial" charset="0"/>
              </a:rPr>
              <a:t>unsurla</a:t>
            </a:r>
            <a:r>
              <a:rPr lang="tr-TR" altLang="tr-TR" sz="2800" dirty="0" smtClean="0"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29699" name="Acikliga kavusturma-netlestirme…"/>
          <p:cNvSpPr txBox="1">
            <a:spLocks noGrp="1"/>
          </p:cNvSpPr>
          <p:nvPr>
            <p:ph type="body" idx="4294967295"/>
          </p:nvPr>
        </p:nvSpPr>
        <p:spPr>
          <a:xfrm>
            <a:off x="381000" y="1196975"/>
            <a:ext cx="847725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b="1" dirty="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lnSpc>
                <a:spcPct val="90000"/>
              </a:lnSpc>
              <a:spcBef>
                <a:spcPct val="0"/>
              </a:spcBef>
            </a:pPr>
            <a:endParaRPr lang="tr-TR" altLang="tr-TR" sz="20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tr-TR" b="1" dirty="0" smtClean="0">
                <a:latin typeface="Arial" charset="0"/>
                <a:cs typeface="Arial" charset="0"/>
              </a:rPr>
              <a:t>Konuşma Hızı (Oran / Ritim):</a:t>
            </a:r>
            <a:r>
              <a:rPr lang="it-IT" altLang="tr-TR" dirty="0" smtClean="0">
                <a:latin typeface="Arial" charset="0"/>
                <a:cs typeface="Arial" charset="0"/>
              </a:rPr>
              <a:t> Konuşma hızı, konuşulan konunun önemine ve kişilerin bilgi düzeyine göre değişebilir. </a:t>
            </a:r>
            <a:r>
              <a:rPr lang="tr-TR" altLang="tr-TR" dirty="0" smtClean="0">
                <a:latin typeface="Arial" charset="0"/>
                <a:cs typeface="Arial" charset="0"/>
              </a:rPr>
              <a:t>(</a:t>
            </a:r>
            <a:r>
              <a:rPr lang="it-IT" altLang="tr-TR" dirty="0" smtClean="0">
                <a:latin typeface="Arial" charset="0"/>
                <a:cs typeface="Arial" charset="0"/>
              </a:rPr>
              <a:t>Dakikada 125 - 175 kelime</a:t>
            </a:r>
            <a:r>
              <a:rPr lang="tr-TR" altLang="tr-TR" dirty="0" smtClean="0">
                <a:latin typeface="Arial" charset="0"/>
                <a:cs typeface="Arial" charset="0"/>
              </a:rPr>
              <a:t>)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tr-TR" b="1" dirty="0" smtClean="0">
                <a:latin typeface="Arial" charset="0"/>
                <a:cs typeface="Arial" charset="0"/>
              </a:rPr>
              <a:t>Ses Seviyesi / Gürültü:</a:t>
            </a:r>
            <a:r>
              <a:rPr lang="it-IT" altLang="tr-TR" dirty="0" smtClean="0">
                <a:latin typeface="Arial" charset="0"/>
                <a:cs typeface="Arial" charset="0"/>
              </a:rPr>
              <a:t> Ses seviyesi konuşulan ortama göre ya da konuşulan kişiyle aradaki mesafeye göre ayarlanmalıdır. 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tr-TR" b="1" dirty="0" smtClean="0">
                <a:latin typeface="Arial" charset="0"/>
                <a:cs typeface="Arial" charset="0"/>
              </a:rPr>
              <a:t>Vurgu / Ayar:</a:t>
            </a:r>
            <a:r>
              <a:rPr lang="it-IT" altLang="tr-TR" dirty="0" smtClean="0">
                <a:latin typeface="Arial" charset="0"/>
                <a:cs typeface="Arial" charset="0"/>
              </a:rPr>
              <a:t> Bir noktaya vurgu yapmak için sesi alçaltmak ve yumuşatmak etkili bir yoldur. bunu da sesli - sessiz harflerdeki, sözcüklerdeki ve cümlelerdeki vurgulara dikkat ederek yapmak gerekmektedir. Tonlamadaki bu değişiklikler konuşmayı tek düzelikten kurtarır ve dinleyicinin ilgisini toplar. </a:t>
            </a:r>
            <a:endParaRPr lang="tr-TR" altLang="tr-TR" sz="2000" dirty="0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lnSpc>
                <a:spcPct val="90000"/>
              </a:lnSpc>
            </a:pPr>
            <a:endParaRPr lang="tr-TR" altLang="tr-TR" sz="20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000" b="1" dirty="0" smtClean="0">
              <a:solidFill>
                <a:srgbClr val="FFC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larification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marL="342900" indent="-342900" eaLnBrk="1" hangingPunct="1"/>
            <a:r>
              <a:rPr lang="it-IT" altLang="tr-TR" sz="2000" smtClean="0">
                <a:latin typeface="Arial" charset="0"/>
                <a:cs typeface="Arial" charset="0"/>
              </a:rPr>
              <a:t>Güzel bir konuşma için </a:t>
            </a:r>
            <a:r>
              <a:rPr lang="tr-TR" altLang="tr-TR" sz="2000" smtClean="0">
                <a:latin typeface="Arial" charset="0"/>
                <a:cs typeface="Arial" charset="0"/>
              </a:rPr>
              <a:t>s</a:t>
            </a:r>
            <a:r>
              <a:rPr lang="it-IT" altLang="tr-TR" sz="2000" smtClean="0">
                <a:latin typeface="Arial" charset="0"/>
                <a:cs typeface="Arial" charset="0"/>
              </a:rPr>
              <a:t>özlü iletişimde</a:t>
            </a:r>
            <a:r>
              <a:rPr lang="tr-TR" altLang="tr-TR" sz="2000" smtClean="0">
                <a:latin typeface="Arial" charset="0"/>
                <a:cs typeface="Arial" charset="0"/>
              </a:rPr>
              <a:t> dikkat edilecek </a:t>
            </a:r>
            <a:r>
              <a:rPr lang="it-IT" altLang="tr-TR" sz="2000" smtClean="0">
                <a:latin typeface="Arial" charset="0"/>
                <a:cs typeface="Arial" charset="0"/>
              </a:rPr>
              <a:t>unsurla</a:t>
            </a:r>
            <a:r>
              <a:rPr lang="tr-TR" altLang="tr-TR" sz="2000" smtClean="0"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30723" name="Acikliga kavusturma-netlestirme…"/>
          <p:cNvSpPr txBox="1">
            <a:spLocks noGrp="1"/>
          </p:cNvSpPr>
          <p:nvPr>
            <p:ph type="body" idx="4294967295"/>
          </p:nvPr>
        </p:nvSpPr>
        <p:spPr>
          <a:xfrm>
            <a:off x="381000" y="1447800"/>
            <a:ext cx="8477250" cy="5105400"/>
          </a:xfrm>
        </p:spPr>
        <p:txBody>
          <a:bodyPr/>
          <a:lstStyle/>
          <a:p>
            <a:pPr eaLnBrk="1" hangingPunct="1"/>
            <a:endParaRPr lang="tr-TR" altLang="tr-TR" b="1" smtClean="0">
              <a:latin typeface="Arial" charset="0"/>
              <a:cs typeface="Arial" charset="0"/>
            </a:endParaRPr>
          </a:p>
          <a:p>
            <a:pPr marL="742950" lvl="1" indent="-285750" eaLnBrk="1" hangingPunct="1">
              <a:spcBef>
                <a:spcPct val="0"/>
              </a:spcBef>
            </a:pPr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b="1" smtClean="0">
                <a:latin typeface="Arial" charset="0"/>
                <a:cs typeface="Arial" charset="0"/>
              </a:rPr>
              <a:t>Durak / Nefes Kontrolü:</a:t>
            </a:r>
            <a:r>
              <a:rPr lang="it-IT" altLang="tr-TR" smtClean="0">
                <a:latin typeface="Arial" charset="0"/>
                <a:cs typeface="Arial" charset="0"/>
              </a:rPr>
              <a:t> </a:t>
            </a:r>
            <a:r>
              <a:rPr lang="tr-TR" altLang="tr-TR" smtClean="0">
                <a:latin typeface="Arial" charset="0"/>
                <a:cs typeface="Arial" charset="0"/>
              </a:rPr>
              <a:t>K</a:t>
            </a:r>
            <a:r>
              <a:rPr lang="it-IT" altLang="tr-TR" smtClean="0">
                <a:latin typeface="Arial" charset="0"/>
                <a:cs typeface="Arial" charset="0"/>
              </a:rPr>
              <a:t>işiye nefes alma, dinleyicilere de düşüncelerini anlama fırsatı verir.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b="1" smtClean="0">
                <a:latin typeface="Arial" charset="0"/>
                <a:cs typeface="Arial" charset="0"/>
              </a:rPr>
              <a:t>Telaffuz: </a:t>
            </a:r>
            <a:r>
              <a:rPr lang="tr-TR" altLang="tr-TR" smtClean="0">
                <a:latin typeface="Arial" charset="0"/>
                <a:cs typeface="Arial" charset="0"/>
              </a:rPr>
              <a:t>s</a:t>
            </a:r>
            <a:r>
              <a:rPr lang="it-IT" altLang="tr-TR" smtClean="0">
                <a:latin typeface="Arial" charset="0"/>
                <a:cs typeface="Arial" charset="0"/>
              </a:rPr>
              <a:t>özcükleri doğru söyleme sanatı ve kişinin Türkçe’ye olan hâkimiyetini gösterir.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b="1" smtClean="0">
                <a:latin typeface="Arial" charset="0"/>
                <a:cs typeface="Arial" charset="0"/>
              </a:rPr>
              <a:t>Uzunluk / Zamanlama:</a:t>
            </a:r>
            <a:r>
              <a:rPr lang="it-IT" altLang="tr-TR" smtClean="0">
                <a:latin typeface="Arial" charset="0"/>
                <a:cs typeface="Arial" charset="0"/>
              </a:rPr>
              <a:t> Düşünceleri kısa ve etkili ifade etmek, etkili iletişim açısından daha yararlıdır. Ne söylemek istendiği (amaç) bilinerek ve karşıdaki kişilerin özellikleri de göz önüne alınarak konuşmak önemlidir. </a:t>
            </a:r>
            <a:endParaRPr lang="tr-TR" altLang="tr-TR" smtClean="0">
              <a:latin typeface="Arial" charset="0"/>
              <a:cs typeface="Arial" charset="0"/>
            </a:endParaRPr>
          </a:p>
          <a:p>
            <a:pPr marL="742950" lvl="1" indent="-285750" eaLnBrk="1" hangingPunct="1"/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b="1" smtClean="0">
              <a:solidFill>
                <a:srgbClr val="FFC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larification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it-IT" altLang="tr-TR" smtClean="0">
                <a:latin typeface="Arial" charset="0"/>
                <a:cs typeface="Arial" charset="0"/>
              </a:rPr>
              <a:t>Güzel ve Etkili Konuşmanın İlkeleri </a:t>
            </a:r>
            <a:endParaRPr lang="tr-TR" altLang="tr-TR" sz="2800" smtClean="0">
              <a:latin typeface="Arial" charset="0"/>
              <a:cs typeface="Arial" charset="0"/>
            </a:endParaRPr>
          </a:p>
        </p:txBody>
      </p:sp>
      <p:sp>
        <p:nvSpPr>
          <p:cNvPr id="31747" name="Acikliga kavusturma-netlestirme…"/>
          <p:cNvSpPr txBox="1">
            <a:spLocks noGrp="1"/>
          </p:cNvSpPr>
          <p:nvPr>
            <p:ph type="body" idx="4294967295"/>
          </p:nvPr>
        </p:nvSpPr>
        <p:spPr>
          <a:xfrm>
            <a:off x="381000" y="1125538"/>
            <a:ext cx="8477250" cy="5105400"/>
          </a:xfrm>
        </p:spPr>
        <p:txBody>
          <a:bodyPr/>
          <a:lstStyle/>
          <a:p>
            <a:pPr marL="457200" lvl="1" indent="0" eaLnBrk="1" hangingPunct="1">
              <a:spcBef>
                <a:spcPct val="0"/>
              </a:spcBef>
              <a:buFontTx/>
              <a:buNone/>
            </a:pP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1800" smtClean="0">
                <a:latin typeface="Arial" charset="0"/>
                <a:cs typeface="Arial" charset="0"/>
              </a:rPr>
              <a:t>İyi konuşabilmek iyi dinlemekle mümkündür.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Y</a:t>
            </a:r>
            <a:r>
              <a:rPr lang="it-IT" altLang="tr-TR" sz="1800" smtClean="0">
                <a:latin typeface="Arial" charset="0"/>
                <a:cs typeface="Arial" charset="0"/>
              </a:rPr>
              <a:t>ıkıcı değil, yapıcı 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A</a:t>
            </a:r>
            <a:r>
              <a:rPr lang="it-IT" altLang="tr-TR" sz="1800" smtClean="0">
                <a:latin typeface="Arial" charset="0"/>
                <a:cs typeface="Arial" charset="0"/>
              </a:rPr>
              <a:t>ma</a:t>
            </a:r>
            <a:r>
              <a:rPr lang="tr-TR" altLang="tr-TR" sz="1800" smtClean="0">
                <a:latin typeface="Arial" charset="0"/>
                <a:cs typeface="Arial" charset="0"/>
              </a:rPr>
              <a:t>cı belirlenmiş,</a:t>
            </a:r>
            <a:r>
              <a:rPr lang="it-IT" altLang="tr-TR" sz="1800" smtClean="0">
                <a:latin typeface="Arial" charset="0"/>
                <a:cs typeface="Arial" charset="0"/>
              </a:rPr>
              <a:t> sebep-sonuç ve amaç-sonuç ilişkisinin kuru</a:t>
            </a:r>
            <a:r>
              <a:rPr lang="tr-TR" altLang="tr-TR" sz="1800" smtClean="0">
                <a:latin typeface="Arial" charset="0"/>
                <a:cs typeface="Arial" charset="0"/>
              </a:rPr>
              <a:t>lmuş</a:t>
            </a:r>
            <a:r>
              <a:rPr lang="it-IT" altLang="tr-TR" sz="1800" smtClean="0">
                <a:latin typeface="Arial" charset="0"/>
                <a:cs typeface="Arial" charset="0"/>
              </a:rPr>
              <a:t>; olay ve bilgilerin sıraya konularak anlatılması</a:t>
            </a:r>
            <a:r>
              <a:rPr lang="tr-TR" altLang="tr-TR" sz="1800" smtClean="0">
                <a:latin typeface="Arial" charset="0"/>
                <a:cs typeface="Arial" charset="0"/>
              </a:rPr>
              <a:t> gerek</a:t>
            </a: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K</a:t>
            </a:r>
            <a:r>
              <a:rPr lang="it-IT" altLang="tr-TR" sz="1800" smtClean="0">
                <a:latin typeface="Arial" charset="0"/>
                <a:cs typeface="Arial" charset="0"/>
              </a:rPr>
              <a:t>onuşulacak konunun ana hatlarıyla ilgili bir plan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K</a:t>
            </a:r>
            <a:r>
              <a:rPr lang="it-IT" altLang="tr-TR" sz="1800" smtClean="0">
                <a:latin typeface="Arial" charset="0"/>
                <a:cs typeface="Arial" charset="0"/>
              </a:rPr>
              <a:t>onuşmayı etkileyen etkenleri</a:t>
            </a:r>
            <a:r>
              <a:rPr lang="tr-TR" altLang="tr-TR" sz="1800" smtClean="0">
                <a:latin typeface="Arial" charset="0"/>
                <a:cs typeface="Arial" charset="0"/>
              </a:rPr>
              <a:t>n</a:t>
            </a:r>
            <a:r>
              <a:rPr lang="it-IT" altLang="tr-TR" sz="1800" smtClean="0">
                <a:latin typeface="Arial" charset="0"/>
                <a:cs typeface="Arial" charset="0"/>
              </a:rPr>
              <a:t> </a:t>
            </a:r>
            <a:r>
              <a:rPr lang="tr-TR" altLang="tr-TR" sz="1800" smtClean="0">
                <a:latin typeface="Arial" charset="0"/>
                <a:cs typeface="Arial" charset="0"/>
              </a:rPr>
              <a:t>(</a:t>
            </a:r>
            <a:r>
              <a:rPr lang="de-DE" altLang="tr-TR" sz="1800" smtClean="0">
                <a:latin typeface="Arial" charset="0"/>
                <a:cs typeface="Arial" charset="0"/>
              </a:rPr>
              <a:t>konu, dinleyici, ortam ve konuşmacı</a:t>
            </a:r>
            <a:r>
              <a:rPr lang="tr-TR" altLang="tr-TR" sz="1800" smtClean="0">
                <a:latin typeface="Arial" charset="0"/>
                <a:cs typeface="Arial" charset="0"/>
              </a:rPr>
              <a:t>) </a:t>
            </a:r>
            <a:r>
              <a:rPr lang="it-IT" altLang="tr-TR" sz="1800" smtClean="0">
                <a:latin typeface="Arial" charset="0"/>
                <a:cs typeface="Arial" charset="0"/>
              </a:rPr>
              <a:t>çözümle</a:t>
            </a:r>
            <a:r>
              <a:rPr lang="tr-TR" altLang="tr-TR" sz="1800" smtClean="0">
                <a:latin typeface="Arial" charset="0"/>
                <a:cs typeface="Arial" charset="0"/>
              </a:rPr>
              <a:t>n</a:t>
            </a:r>
            <a:r>
              <a:rPr lang="it-IT" altLang="tr-TR" sz="1800" smtClean="0">
                <a:latin typeface="Arial" charset="0"/>
                <a:cs typeface="Arial" charset="0"/>
              </a:rPr>
              <a:t>me</a:t>
            </a:r>
            <a:r>
              <a:rPr lang="tr-TR" altLang="tr-TR" sz="1800" smtClean="0">
                <a:latin typeface="Arial" charset="0"/>
                <a:cs typeface="Arial" charset="0"/>
              </a:rPr>
              <a:t>si</a:t>
            </a: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K</a:t>
            </a:r>
            <a:r>
              <a:rPr lang="it-IT" altLang="tr-TR" sz="1800" smtClean="0">
                <a:latin typeface="Arial" charset="0"/>
                <a:cs typeface="Arial" charset="0"/>
              </a:rPr>
              <a:t>onu</a:t>
            </a:r>
            <a:r>
              <a:rPr lang="tr-TR" altLang="tr-TR" sz="1800" smtClean="0">
                <a:latin typeface="Arial" charset="0"/>
                <a:cs typeface="Arial" charset="0"/>
              </a:rPr>
              <a:t>y</a:t>
            </a:r>
            <a:r>
              <a:rPr lang="it-IT" altLang="tr-TR" sz="1800" smtClean="0">
                <a:latin typeface="Arial" charset="0"/>
                <a:cs typeface="Arial" charset="0"/>
              </a:rPr>
              <a:t>a hakim o</a:t>
            </a:r>
            <a:r>
              <a:rPr lang="tr-TR" altLang="tr-TR" sz="1800" smtClean="0">
                <a:latin typeface="Arial" charset="0"/>
                <a:cs typeface="Arial" charset="0"/>
              </a:rPr>
              <a:t>lma, bilgi birikimi</a:t>
            </a: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D</a:t>
            </a:r>
            <a:r>
              <a:rPr lang="it-IT" altLang="tr-TR" sz="1800" smtClean="0">
                <a:latin typeface="Arial" charset="0"/>
                <a:cs typeface="Arial" charset="0"/>
              </a:rPr>
              <a:t>oğru ve kesin bilgilere dayalı 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D</a:t>
            </a:r>
            <a:r>
              <a:rPr lang="it-IT" altLang="tr-TR" sz="1800" smtClean="0">
                <a:latin typeface="Arial" charset="0"/>
                <a:cs typeface="Arial" charset="0"/>
              </a:rPr>
              <a:t>ikkat çekici bir girişle başlanma</a:t>
            </a:r>
            <a:r>
              <a:rPr lang="tr-TR" altLang="tr-TR" sz="1800" smtClean="0">
                <a:latin typeface="Arial" charset="0"/>
                <a:cs typeface="Arial" charset="0"/>
              </a:rPr>
              <a:t>sı</a:t>
            </a: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A</a:t>
            </a:r>
            <a:r>
              <a:rPr lang="it-IT" altLang="tr-TR" sz="1800" smtClean="0">
                <a:latin typeface="Arial" charset="0"/>
                <a:cs typeface="Arial" charset="0"/>
              </a:rPr>
              <a:t>kıcı, içten, duru, özgün söyleyiş tarzı 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Gereksiz detaylardan arındırılmalı</a:t>
            </a:r>
          </a:p>
          <a:p>
            <a:pPr eaLnBrk="1" hangingPunct="1"/>
            <a:r>
              <a:rPr lang="tr-TR" altLang="tr-TR" sz="1800" smtClean="0">
                <a:latin typeface="Arial" charset="0"/>
                <a:cs typeface="Arial" charset="0"/>
              </a:rPr>
              <a:t>S</a:t>
            </a:r>
            <a:r>
              <a:rPr lang="it-IT" altLang="tr-TR" sz="1800" smtClean="0">
                <a:latin typeface="Arial" charset="0"/>
                <a:cs typeface="Arial" charset="0"/>
              </a:rPr>
              <a:t>esini yönetebilmeli, beden dilini, duruşunu, jest ve mimiklerini ayarlamalı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r>
              <a:rPr lang="it-IT" altLang="tr-TR" sz="1800" smtClean="0">
                <a:latin typeface="Arial" charset="0"/>
                <a:cs typeface="Arial" charset="0"/>
              </a:rPr>
              <a:t>konuşmanın konusu dinleyen ve konuşan için önem arz etmeli</a:t>
            </a:r>
            <a:endParaRPr lang="tr-TR" altLang="tr-TR" sz="180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smtClean="0">
              <a:latin typeface="Arial" charset="0"/>
              <a:cs typeface="Arial" charset="0"/>
            </a:endParaRPr>
          </a:p>
          <a:p>
            <a:pPr eaLnBrk="1" hangingPunct="1"/>
            <a:endParaRPr lang="tr-TR" altLang="tr-TR" sz="2000" b="1" smtClean="0">
              <a:solidFill>
                <a:srgbClr val="FFC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TKILI ILETISIM TEKNIKLERI"/>
          <p:cNvSpPr txBox="1">
            <a:spLocks noGrp="1"/>
          </p:cNvSpPr>
          <p:nvPr>
            <p:ph type="title" idx="4294967295"/>
          </p:nvPr>
        </p:nvSpPr>
        <p:spPr>
          <a:xfrm>
            <a:off x="2590800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ETKİLİ İLETİŞİM TEKNİKLERİ</a:t>
            </a:r>
          </a:p>
        </p:txBody>
      </p:sp>
      <p:sp>
        <p:nvSpPr>
          <p:cNvPr id="7171" name="Terapötik iletisim:…"/>
          <p:cNvSpPr txBox="1">
            <a:spLocks noGrp="1"/>
          </p:cNvSpPr>
          <p:nvPr>
            <p:ph type="body" idx="4294967295"/>
          </p:nvPr>
        </p:nvSpPr>
        <p:spPr>
          <a:xfrm>
            <a:off x="309563" y="2025650"/>
            <a:ext cx="8524875" cy="4505325"/>
          </a:xfrm>
        </p:spPr>
        <p:txBody>
          <a:bodyPr/>
          <a:lstStyle/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Destekleyici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Bilgi ve geribildirim sağlayıcı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Doğru algılamayı sağlayan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Umut aşılayıcı</a:t>
            </a:r>
          </a:p>
        </p:txBody>
      </p:sp>
      <p:pic>
        <p:nvPicPr>
          <p:cNvPr id="7172" name="http://www.whippsx.nhs.uk/uploaded_files/nurse-_-patients-hands_sm.gif" descr="http://www.whippsx.nhs.uk/uploaded_files/nurse-_-patients-hands_sm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8400" y="2786058"/>
            <a:ext cx="4003675" cy="2667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TKILI ILETISIM TEKNIKLERI"/>
          <p:cNvSpPr txBox="1">
            <a:spLocks noGrp="1"/>
          </p:cNvSpPr>
          <p:nvPr>
            <p:ph type="title" idx="4294967295"/>
          </p:nvPr>
        </p:nvSpPr>
        <p:spPr>
          <a:xfrm>
            <a:off x="1643042" y="428604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Etkili İletişim Teknikleri</a:t>
            </a:r>
          </a:p>
        </p:txBody>
      </p:sp>
      <p:sp>
        <p:nvSpPr>
          <p:cNvPr id="6147" name="Hasta ve hemsire arasinda terapötik iliski…"/>
          <p:cNvSpPr txBox="1">
            <a:spLocks noGrp="1"/>
          </p:cNvSpPr>
          <p:nvPr>
            <p:ph type="body" idx="4294967295"/>
          </p:nvPr>
        </p:nvSpPr>
        <p:spPr>
          <a:xfrm>
            <a:off x="184399" y="1752600"/>
            <a:ext cx="8748464" cy="5105400"/>
          </a:xfrm>
        </p:spPr>
        <p:txBody>
          <a:bodyPr/>
          <a:lstStyle/>
          <a:p>
            <a:pPr eaLnBrk="1" hangingPunct="1"/>
            <a:r>
              <a:rPr lang="tr-TR" altLang="tr-TR" dirty="0" err="1" smtClean="0">
                <a:latin typeface="Arial" charset="0"/>
                <a:cs typeface="Arial" charset="0"/>
              </a:rPr>
              <a:t>Terapötik</a:t>
            </a:r>
            <a:r>
              <a:rPr lang="tr-TR" altLang="tr-TR" dirty="0" smtClean="0">
                <a:latin typeface="Arial" charset="0"/>
                <a:cs typeface="Arial" charset="0"/>
              </a:rPr>
              <a:t> </a:t>
            </a:r>
            <a:r>
              <a:rPr lang="tr-TR" altLang="tr-TR" dirty="0" smtClean="0">
                <a:latin typeface="Arial" charset="0"/>
                <a:cs typeface="Arial" charset="0"/>
              </a:rPr>
              <a:t>ilişki,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empati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içtenlik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sıcaklık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ilgi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güven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            saygı</a:t>
            </a:r>
          </a:p>
          <a:p>
            <a:pPr eaLnBrk="1" hangingPunct="1"/>
            <a:r>
              <a:rPr lang="tr-TR" altLang="tr-TR" dirty="0" err="1" smtClean="0">
                <a:latin typeface="Arial" charset="0"/>
                <a:cs typeface="Arial" charset="0"/>
              </a:rPr>
              <a:t>terapötik</a:t>
            </a:r>
            <a:r>
              <a:rPr lang="tr-TR" altLang="tr-TR" dirty="0" smtClean="0">
                <a:latin typeface="Arial" charset="0"/>
                <a:cs typeface="Arial" charset="0"/>
              </a:rPr>
              <a:t> iletişim becerilerini  kullanabilme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2239428"/>
            <a:ext cx="4067411" cy="227775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TKILI ILETISIM TEKNIKLERI"/>
          <p:cNvSpPr txBox="1">
            <a:spLocks noGrp="1"/>
          </p:cNvSpPr>
          <p:nvPr>
            <p:ph type="title" idx="4294967295"/>
          </p:nvPr>
        </p:nvSpPr>
        <p:spPr>
          <a:xfrm>
            <a:off x="1475656" y="95250"/>
            <a:ext cx="6457950" cy="120015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ETKİLİ İLETİŞİMİN YARARLARI</a:t>
            </a:r>
          </a:p>
        </p:txBody>
      </p:sp>
      <p:sp>
        <p:nvSpPr>
          <p:cNvPr id="8195" name="Hasta ve hemsire arasinda terapötik iletisim…"/>
          <p:cNvSpPr txBox="1">
            <a:spLocks noGrp="1"/>
          </p:cNvSpPr>
          <p:nvPr>
            <p:ph type="body" idx="4294967295"/>
          </p:nvPr>
        </p:nvSpPr>
        <p:spPr>
          <a:xfrm>
            <a:off x="333375" y="1341438"/>
            <a:ext cx="8477250" cy="5105400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Hasta ve hemşire arasında terapötik iletişim </a:t>
            </a:r>
          </a:p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                  Hastanın iyileşmesi</a:t>
            </a:r>
          </a:p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                  Tedavi uyumu</a:t>
            </a:r>
          </a:p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                  Hemşirelik bakımının kalitesi</a:t>
            </a:r>
          </a:p>
          <a:p>
            <a:pPr eaLnBrk="1" hangingPunct="1"/>
            <a:r>
              <a:rPr lang="tr-TR" altLang="tr-TR" smtClean="0">
                <a:latin typeface="Arial" charset="0"/>
                <a:cs typeface="Arial" charset="0"/>
              </a:rPr>
              <a:t>                  Hasta memnuniyeti</a:t>
            </a:r>
          </a:p>
        </p:txBody>
      </p:sp>
      <p:pic>
        <p:nvPicPr>
          <p:cNvPr id="5" name="4 Resim" descr="empat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4143380"/>
            <a:ext cx="5457844" cy="2214578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334580"/>
            <a:ext cx="3682752" cy="3268960"/>
          </a:xfrm>
        </p:spPr>
        <p:txBody>
          <a:bodyPr/>
          <a:lstStyle/>
          <a:p>
            <a:pPr algn="ctr"/>
            <a:r>
              <a:rPr lang="tr-TR" dirty="0" err="1" smtClean="0"/>
              <a:t>Terapotik</a:t>
            </a:r>
            <a:r>
              <a:rPr lang="tr-TR" dirty="0" smtClean="0"/>
              <a:t> iletişim kurulmasında gözlem yapmak  ve geribildirimde bulunmak son derece önemlidir.</a:t>
            </a:r>
            <a:endParaRPr lang="tr-TR" dirty="0"/>
          </a:p>
        </p:txBody>
      </p:sp>
      <p:pic>
        <p:nvPicPr>
          <p:cNvPr id="4" name="4 Resim" descr="gözl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1340768"/>
            <a:ext cx="3672408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TKILI ILETISIM TEKNIKLERI"/>
          <p:cNvSpPr txBox="1">
            <a:spLocks noGrp="1"/>
          </p:cNvSpPr>
          <p:nvPr>
            <p:ph type="title" idx="4294967295"/>
          </p:nvPr>
        </p:nvSpPr>
        <p:spPr>
          <a:xfrm>
            <a:off x="142845" y="95250"/>
            <a:ext cx="8905906" cy="1200150"/>
          </a:xfrm>
        </p:spPr>
        <p:txBody>
          <a:bodyPr/>
          <a:lstStyle/>
          <a:p>
            <a:pPr algn="ctr" eaLnBrk="1" hangingPunct="1"/>
            <a:r>
              <a:rPr lang="tr-TR" altLang="tr-TR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GÖZLEM YAPMA/ GÖZLEMLERI İLETME</a:t>
            </a:r>
          </a:p>
        </p:txBody>
      </p:sp>
      <p:sp>
        <p:nvSpPr>
          <p:cNvPr id="9219" name="GÖZLEM YAPMA/ GÖZLEMLERI ILETME…"/>
          <p:cNvSpPr txBox="1">
            <a:spLocks noGrp="1"/>
          </p:cNvSpPr>
          <p:nvPr>
            <p:ph type="body" idx="4294967295"/>
          </p:nvPr>
        </p:nvSpPr>
        <p:spPr>
          <a:xfrm>
            <a:off x="323851" y="1341439"/>
            <a:ext cx="8724900" cy="5087958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Algılanan veya gözlemlenen şeylerin sözle ifade edilmesi</a:t>
            </a: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 </a:t>
            </a:r>
            <a:r>
              <a:rPr lang="tr-TR" altLang="tr-TR" dirty="0" smtClean="0">
                <a:latin typeface="Arial" charset="0"/>
                <a:cs typeface="Arial" charset="0"/>
              </a:rPr>
              <a:t>Bireyin,  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charset="0"/>
                <a:cs typeface="Arial" charset="0"/>
              </a:rPr>
              <a:t>Duygu, davranışları hakkında farkındalık </a:t>
            </a:r>
            <a:r>
              <a:rPr lang="tr-TR" altLang="tr-TR" dirty="0" smtClean="0">
                <a:latin typeface="Arial" charset="0"/>
                <a:cs typeface="Arial" charset="0"/>
              </a:rPr>
              <a:t>kazanmasına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charset="0"/>
                <a:cs typeface="Arial" charset="0"/>
              </a:rPr>
              <a:t>Kendi ve </a:t>
            </a:r>
            <a:r>
              <a:rPr lang="tr-TR" altLang="tr-TR" dirty="0" smtClean="0">
                <a:latin typeface="Arial" charset="0"/>
                <a:cs typeface="Arial" charset="0"/>
              </a:rPr>
              <a:t>karşısındaki bireyin </a:t>
            </a:r>
            <a:r>
              <a:rPr lang="tr-TR" altLang="tr-TR" dirty="0" smtClean="0">
                <a:latin typeface="Arial" charset="0"/>
                <a:cs typeface="Arial" charset="0"/>
              </a:rPr>
              <a:t>algısını </a:t>
            </a:r>
            <a:r>
              <a:rPr lang="tr-TR" altLang="tr-TR" dirty="0" smtClean="0">
                <a:latin typeface="Arial" charset="0"/>
                <a:cs typeface="Arial" charset="0"/>
              </a:rPr>
              <a:t>karşılaştırmasına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charset="0"/>
                <a:cs typeface="Arial" charset="0"/>
              </a:rPr>
              <a:t>Davranışlarını </a:t>
            </a:r>
            <a:r>
              <a:rPr lang="tr-TR" altLang="tr-TR" dirty="0" smtClean="0">
                <a:latin typeface="Arial" charset="0"/>
                <a:cs typeface="Arial" charset="0"/>
              </a:rPr>
              <a:t>değerlendirmesine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charset="0"/>
                <a:cs typeface="Arial" charset="0"/>
              </a:rPr>
              <a:t>Başarılarını fark </a:t>
            </a:r>
            <a:r>
              <a:rPr lang="tr-TR" altLang="tr-TR" dirty="0" smtClean="0">
                <a:latin typeface="Arial" charset="0"/>
                <a:cs typeface="Arial" charset="0"/>
              </a:rPr>
              <a:t>etmesine</a:t>
            </a:r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dirty="0" smtClean="0">
                <a:latin typeface="Arial" charset="0"/>
                <a:cs typeface="Arial" charset="0"/>
              </a:rPr>
              <a:t> Kendine güvenin artmasına yardım eder.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GÖZLEM YAPMA/ GÖZLEMLERI İLETME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'Elinizi yüzünüzü yıkamışsınız’</a:t>
            </a:r>
          </a:p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tr-TR" dirty="0" smtClean="0">
                <a:latin typeface="Arial" charset="0"/>
                <a:cs typeface="Arial" charset="0"/>
              </a:rPr>
              <a:t>‘Seramik bir vazo yapmışsınız’</a:t>
            </a:r>
          </a:p>
          <a:p>
            <a:pPr eaLnBrk="1" hangingPunct="1"/>
            <a:endParaRPr lang="tr-TR" altLang="tr-TR" dirty="0" smtClean="0">
              <a:latin typeface="Arial" charset="0"/>
              <a:cs typeface="Arial" charset="0"/>
            </a:endParaRPr>
          </a:p>
          <a:p>
            <a:r>
              <a:rPr lang="tr-TR" dirty="0" smtClean="0"/>
              <a:t>“Görüşme boyunca çantan ile oynadın, bu nedenle sinirli olduğunu düşündüm.”</a:t>
            </a:r>
          </a:p>
          <a:p>
            <a:endParaRPr lang="tr-TR" dirty="0" smtClean="0"/>
          </a:p>
          <a:p>
            <a:r>
              <a:rPr lang="tr-TR" dirty="0" smtClean="0"/>
              <a:t>“Toplantıda söz alman çok güzel bir davranıştı, tebrik ederim. Ancak, her şeyi bir nefeste anlatmaya çalıştığın için çoğunlukla hızlı bir şekilde konuştun. Bu nedenle diğer kişiler seni dinlemekte zorlandı.”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GÖZLEM YAPMA/ GÖZLEMLERI İLETME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“Toplantıda o kadar rahattın ki bir ara uyuyacaksın diye endişelendim. Davranışların sanki olup bitenlerle hiç ilgilenmiyormuşsun  izlenimi yarattı.”</a:t>
            </a:r>
          </a:p>
          <a:p>
            <a:endParaRPr lang="tr-TR" dirty="0" smtClean="0"/>
          </a:p>
          <a:p>
            <a:r>
              <a:rPr lang="tr-TR" dirty="0" smtClean="0"/>
              <a:t>“Kolay incinen, hassas bir insan olduğunu söylerken sözcüklerin üzerinde durakladın. Anladığım kadarıyla çok duyarlı bir insansın. 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hysicians at work design template">
  <a:themeElements>
    <a:clrScheme name="Physicians at work design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hysicians at work design 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hysicians at work design template">
  <a:themeElements>
    <a:clrScheme name="Physicians at work design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hysicians at work design 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Physicians at work design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3765</TotalTime>
  <Words>1583</Words>
  <Application>Microsoft Office PowerPoint</Application>
  <PresentationFormat>Ekran Gösterisi (4:3)</PresentationFormat>
  <Paragraphs>238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5" baseType="lpstr">
      <vt:lpstr>Arial</vt:lpstr>
      <vt:lpstr>Arial Unicode MS</vt:lpstr>
      <vt:lpstr>Calibri</vt:lpstr>
      <vt:lpstr>Helvetica</vt:lpstr>
      <vt:lpstr>Times New Roman</vt:lpstr>
      <vt:lpstr>Wingdings</vt:lpstr>
      <vt:lpstr>Physicians at work design template</vt:lpstr>
      <vt:lpstr>                   Araş. Gör. Ayşe Gül YAVAŞ AYHAN</vt:lpstr>
      <vt:lpstr>PowerPoint Sunusu</vt:lpstr>
      <vt:lpstr>ETKİLİ İLETİŞİM TEKNİKLERİ</vt:lpstr>
      <vt:lpstr>Etkili İletişim Teknikleri</vt:lpstr>
      <vt:lpstr>ETKİLİ İLETİŞİMİN YARARLARI</vt:lpstr>
      <vt:lpstr>PowerPoint Sunusu</vt:lpstr>
      <vt:lpstr>GÖZLEM YAPMA/ GÖZLEMLERI İLETME</vt:lpstr>
      <vt:lpstr>GÖZLEM YAPMA/ GÖZLEMLERI İLETME</vt:lpstr>
      <vt:lpstr>GÖZLEM YAPMA/ GÖZLEMLERI İLETME</vt:lpstr>
      <vt:lpstr>SORU SORMA</vt:lpstr>
      <vt:lpstr>Soru Sorma</vt:lpstr>
      <vt:lpstr>Soru Sorma</vt:lpstr>
      <vt:lpstr>Soru Sorma</vt:lpstr>
      <vt:lpstr>Soru Sorma</vt:lpstr>
      <vt:lpstr>Soru Sorma</vt:lpstr>
      <vt:lpstr>Soru Sorma</vt:lpstr>
      <vt:lpstr>Soru Sorma</vt:lpstr>
      <vt:lpstr>Soru Sorma</vt:lpstr>
      <vt:lpstr>Olumlu-Yapıcı geribildirim verme</vt:lpstr>
      <vt:lpstr>Olumlu-Yapıcı geribildirim verme</vt:lpstr>
      <vt:lpstr>Geribildirim alma</vt:lpstr>
      <vt:lpstr>Yeniden Tekrarlama (Yeniden İfade Etme)</vt:lpstr>
      <vt:lpstr>Açıklığa kavuşturma-Netleştirme</vt:lpstr>
      <vt:lpstr>Konuşmayı sürdürmeye yönelik cesaretlendirme-yönlendirme</vt:lpstr>
      <vt:lpstr>Genel açılış cümleleri-konuşmaya açık davet</vt:lpstr>
      <vt:lpstr>Güzel bir konuşma için sözlü iletişimde dikkat edilecek unsurlar</vt:lpstr>
      <vt:lpstr>Güzel bir konuşma için sözlü iletişimde dikkat edilecek unsurlar</vt:lpstr>
      <vt:lpstr>Güzel ve Etkili Konuşmanın İlkeleri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İletişim Teknikleri</dc:title>
  <dc:creator>Demir Yılmaz</dc:creator>
  <cp:lastModifiedBy>ayşegül</cp:lastModifiedBy>
  <cp:revision>208</cp:revision>
  <dcterms:modified xsi:type="dcterms:W3CDTF">2020-12-17T07:11:21Z</dcterms:modified>
</cp:coreProperties>
</file>