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4"/>
  </p:notesMasterIdLst>
  <p:sldIdLst>
    <p:sldId id="256" r:id="rId2"/>
    <p:sldId id="257" r:id="rId3"/>
    <p:sldId id="258" r:id="rId4"/>
    <p:sldId id="259" r:id="rId5"/>
    <p:sldId id="260" r:id="rId6"/>
    <p:sldId id="261" r:id="rId7"/>
    <p:sldId id="262" r:id="rId8"/>
    <p:sldId id="282" r:id="rId9"/>
    <p:sldId id="283" r:id="rId10"/>
    <p:sldId id="263" r:id="rId11"/>
    <p:sldId id="264" r:id="rId12"/>
    <p:sldId id="279" r:id="rId13"/>
    <p:sldId id="280" r:id="rId14"/>
    <p:sldId id="281" r:id="rId15"/>
    <p:sldId id="265" r:id="rId16"/>
    <p:sldId id="266" r:id="rId17"/>
    <p:sldId id="267" r:id="rId18"/>
    <p:sldId id="268" r:id="rId19"/>
    <p:sldId id="288" r:id="rId20"/>
    <p:sldId id="276" r:id="rId21"/>
    <p:sldId id="28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3" autoAdjust="0"/>
    <p:restoredTop sz="76262" autoAdjust="0"/>
  </p:normalViewPr>
  <p:slideViewPr>
    <p:cSldViewPr snapToGrid="0">
      <p:cViewPr varScale="1">
        <p:scale>
          <a:sx n="87" d="100"/>
          <a:sy n="87" d="100"/>
        </p:scale>
        <p:origin x="12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9T15:52:16.12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9T15:56:18.226"/>
    </inkml:context>
    <inkml:brush xml:id="br0">
      <inkml:brushProperty name="width" value="0.35" units="cm"/>
      <inkml:brushProperty name="height" value="0.35" units="cm"/>
      <inkml:brushProperty name="color" value="#FFFFFF"/>
    </inkml:brush>
  </inkml:definitions>
  <inkml:trace contextRef="#ctx0" brushRef="#br0">1 0 24575,'0'9'0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9T15:56:18.758"/>
    </inkml:context>
    <inkml:brush xml:id="br0">
      <inkml:brushProperty name="width" value="0.35" units="cm"/>
      <inkml:brushProperty name="height" value="0.35" units="cm"/>
      <inkml:brushProperty name="color" value="#FFFFFF"/>
    </inkml:brush>
  </inkml:definitions>
  <inkml:trace contextRef="#ctx0" brushRef="#br0">9 36 24575,'0'-8'0,"-8"-20"0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9T15:56:25.648"/>
    </inkml:context>
    <inkml:brush xml:id="br0">
      <inkml:brushProperty name="width" value="0.35" units="cm"/>
      <inkml:brushProperty name="height" value="0.35" units="cm"/>
      <inkml:brushProperty name="color" value="#FFFFFF"/>
    </inkml:brush>
  </inkml:definitions>
  <inkml:trace contextRef="#ctx0" brushRef="#br0">374 0 24575,'-6'4'0,"14"4"0,22 10 0,-30-18 0,44 21 0,0-1 0,1-3 0,1-1 0,87 17 0,206 16 0,-187-30 0,283 31 0,629-7 0,-687-22 0,-118-1 0,680-13 0,-539-9 0,-394 2 0,48-4 0,-53 4 0,0 0 0,0 0 0,0 0 0,0-1 0,-1 1 0,1 0 0,0 0 0,0 0 0,0-1 0,-1 1 0,1 0 0,0-1 0,0 1 0,-1-1 0,1 1 0,0-1 0,-1 1 0,1-1 0,-1 0 0,1 1 0,-1-1 0,1 0 0,-1 1 0,1-1 0,-1 0 0,1 0 0,-1 1 0,0-1 0,0 0 0,1 0 0,-1 0 0,0 1 0,0-1 0,0 0 0,0 0 0,0 0 0,0 0 0,0 1 0,0-1 0,0 0 0,0 0 0,-1 0 0,1 0 0,0 1 0,0-1 0,-1 0 0,1 0 0,-1 1 0,1-1 0,0 0 0,-1 1 0,1-1 0,-2-1 0,-5-5 0,-1 0 0,-1 0 0,1 0 0,-1 1 0,0 0 0,0 1 0,-1 0 0,0 0 0,1 1 0,-2 0 0,-10-2 0,-58-18 0,-1 3 0,-134-17 0,-178 2 0,-498 6-711,-12 35 1278,195 0-423,3662-5-713,-2910-2 747,-1-2-1,53-12 0,54-5-140,252 14-37,-380 7 0,-19 0 0,47 5 0,-51-5 0,1 1 0,-1-1 0,1 0 0,-1 0 0,1 0 0,-1 1 0,1-1 0,-1 0 0,1 0 0,-1 1 0,1-1 0,-1 0 0,0 1 0,1-1 0,-1 0 0,0 1 0,1-1 0,-1 1 0,0-1 0,1 1 0,-1-1 0,0 1 0,0-1 0,0 1 0,1-1 0,-1 1 0,0-1 0,0 2 0,0-1 0,-1 1 0,1-1 0,-1 1 0,0-1 0,0 0 0,1 1 0,-1-1 0,0 0 0,0 1 0,0-1 0,0 0 0,-1 0 0,1 0 0,0 0 0,-2 1 0,-8 6 0,0 0 0,-1-1 0,1 0 0,-2-1 0,1 0 0,-1-1 0,-15 4 0,-101 20 0,91-22 0,-137 23 0,-299 11 0,-187-39 0,383-5 0,-894-57 0,544 20 0,3 38 0,291 4 0,316-2 0,0 1 0,0 1 0,1 0 0,-1 2 0,1 0 0,0 0 0,0 2 0,0 0 0,1 1 0,-30 17 0,37-18 0,0 0 0,0 1 0,0 1 0,1-1 0,0 1 0,0 1 0,1 0 0,0 0 0,0 0 0,1 0 0,1 1 0,0 0 0,0 1 0,1-1 0,0 1 0,0 0 0,1 0 0,-1 11 0,1-4 0,1 0 0,0 0 0,2 0 0,0 0 0,4 31 0,-2-41 0,0 0 0,0 0 0,1-1 0,0 1 0,0-1 0,1 0 0,-1 0 0,2 0 0,-1 0 0,1-1 0,0 0 0,0 0 0,1 0 0,-1-1 0,10 7 0,2 0 0,1-1 0,1 0 0,0-2 0,0 0 0,0-2 0,1 0 0,1-1 0,-1-1 0,40 5 0,13-3 0,108-5 0,-121-3 0,3173-6 0,-2408 7 0,-856 2 0,-44 7 0,1 1 0,-1264 69-330,-22-77 38,631-6 914,171 4-622,536 1 0,0 1 0,0 1 0,0 1 0,1 1 0,0 1 0,0 1 0,0 1 0,1 0 0,0 2 0,-35 22 0,30-15 0,0 1 0,1 1 0,2 1 0,0 1 0,0 1 0,2 1 0,-23 34 0,40-51 0,-1 0 0,1 0 0,0 0 0,0 0 0,1 0 0,0 0 0,0 1 0,0-1 0,1 1 0,0-1 0,0 1 0,1 0 0,0 8 0,1-11 0,-1 0 0,1 0 0,0 0 0,0 0 0,0 0 0,1-1 0,0 1 0,-1 0 0,1-1 0,0 1 0,1-1 0,-1 1 0,1-1 0,-1 0 0,1 0 0,0 0 0,0-1 0,0 1 0,0-1 0,1 1 0,-1-1 0,1 0 0,4 1 0,17 6 0,1-1 0,0-2 0,0-1 0,0-1 0,1-1 0,-1-1 0,35-3 0,-20 2 0,629-2 0,-253-4 0,-324 0 0,0-4 0,156-37 0,-65 11 0,-40 11 0,249-7 0,1051 31 0,-623 3 0,-811-3 0,0 1 0,-1-1 0,1-1 0,0 1 0,0-2 0,0 0 0,-1 0 0,1 0 0,-1-1 0,0-1 0,0 1 0,0-2 0,0 1 0,-1-1 0,1 0 0,-1-1 0,9-8 0,-8 5 0,-1 3 0,0-2 0,-1 1 0,0-1 0,10-15 0,-16 21 0,1 0 0,-1 0 0,-1 0 0,1 0 0,0 0 0,0 0 0,-1 0 0,1 0 0,-1 0 0,1 0 0,-1-1 0,0 1 0,0 0 0,0 0 0,0 0 0,-1-1 0,1 1 0,0 0 0,-1 0 0,1 0 0,-1 0 0,0 0 0,0 0 0,0 0 0,0 0 0,0 0 0,0 0 0,-1 1 0,-1-3 0,-7-6 0,-2 0 0,1 1 0,-1 0 0,0 0 0,-1 2 0,0-1 0,-1 2 0,1 0 0,-1 0 0,0 1 0,0 1 0,-19-3 0,-12-1 0,1 1 0,-85 1 0,-559 11 0,535-2 0,1 6 0,-1 7 0,-193 46 0,242-35 0,0 4 0,2 5 0,1 4 0,2 4 0,-137 86 0,181-97 0,-1-1 0,-2-3 0,0-3 0,-2-2 0,-1-3 0,0-3 0,-2-2 0,-126 15 0,-559-18 0,469-18 0,-654 5 0,1003 4 0,-1 3 0,93 21 0,-4 1 0,247 16 0,684-11 0,-972-36 0,325 4 0,-254 23 0,-144-16 0,0-2 0,1-2 0,-1-2 0,48-3 0,-87 0 0,-1-1 0,1 0 0,-1 0 0,1-1 0,-1 1 0,0-1 0,1 0 0,-1 0 0,0 0 0,0-1 0,0 0 0,-1 1 0,1-1 0,-1-1 0,1 1 0,-1 0 0,0-1 0,0 1 0,4-9 0,-1 0 0,0 0 0,0 0 0,-1 0 0,-1-1 0,5-22 0,-8 32 0,-1 1 0,1-1 0,0 0 0,-1 1 0,0-1 0,1 0 0,-1 1 0,0-1 0,-1 0 0,1 1 0,0-1 0,-1 0 0,1 1 0,-1-1 0,0 1 0,0-1 0,0 1 0,0-1 0,-1 1 0,1 0 0,0-1 0,-1 1 0,0 0 0,1 0 0,-1 0 0,0 0 0,0 1 0,0-1 0,0 0 0,-1 1 0,1-1 0,0 1 0,-3-1 0,-8-2 0,1 0 0,-1 1 0,0 0 0,0 1 0,-22-1 0,29 3 0,-669-7 0,421 13 0,-883-4 0,764-2 0,347 0 0,0-1 0,1 2 0,-40 5 0,60-6 0,0 1 0,0 0 0,0 0 0,1 0 0,-1 1 0,0 0 0,1 0 0,-1 0 0,1 0 0,0 1 0,0 0 0,0 0 0,0 0 0,0 0 0,0 0 0,1 1 0,0 0 0,0 0 0,-4 6 0,6-8 0,-1 1 0,2 0 0,-1 0 0,0 0 0,0 0 0,1 1 0,0-1 0,0 0 0,0 0 0,0 0 0,0 0 0,0 0 0,1 0 0,0 0 0,-1 0 0,1 0 0,0 0 0,1 0 0,-1 0 0,0 0 0,1-1 0,0 1 0,3 4 0,6 6 0,0 0 0,0-2 0,19 16 0,-6-5 0,-13-12 15,-1 2 0,0 0 0,0 0 0,-1 1 0,-1 0 0,0 0 0,8 21 0,-12-25-121,-1-1 0,0 1 0,-1 1 0,0-1 0,0 0 0,-1 1-1,0-1 1,-1 0 0,0 1 0,0-1 0,-1 1 0,-1-1 0,-1 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9F8BC-C9F6-4BD0-9E4E-3BE4A2D698E5}" type="datetimeFigureOut">
              <a:rPr lang="en-GB" smtClean="0"/>
              <a:t>26/02/2023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C3B10-DB5C-4C4E-B256-4A729753D8D5}" type="slidenum">
              <a:rPr lang="en-GB" smtClean="0"/>
              <a:t>‹#›</a:t>
            </a:fld>
            <a:endParaRPr lang="en-GB"/>
          </a:p>
        </p:txBody>
      </p:sp>
    </p:spTree>
    <p:extLst>
      <p:ext uri="{BB962C8B-B14F-4D97-AF65-F5344CB8AC3E}">
        <p14:creationId xmlns:p14="http://schemas.microsoft.com/office/powerpoint/2010/main" val="3893883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073C3B10-DB5C-4C4E-B256-4A729753D8D5}" type="slidenum">
              <a:rPr lang="en-GB" smtClean="0"/>
              <a:t>2</a:t>
            </a:fld>
            <a:endParaRPr lang="en-GB"/>
          </a:p>
        </p:txBody>
      </p:sp>
    </p:spTree>
    <p:extLst>
      <p:ext uri="{BB962C8B-B14F-4D97-AF65-F5344CB8AC3E}">
        <p14:creationId xmlns:p14="http://schemas.microsoft.com/office/powerpoint/2010/main" val="4175612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3C3B10-DB5C-4C4E-B256-4A729753D8D5}" type="slidenum">
              <a:rPr lang="en-GB" smtClean="0"/>
              <a:t>12</a:t>
            </a:fld>
            <a:endParaRPr lang="en-GB"/>
          </a:p>
        </p:txBody>
      </p:sp>
    </p:spTree>
    <p:extLst>
      <p:ext uri="{BB962C8B-B14F-4D97-AF65-F5344CB8AC3E}">
        <p14:creationId xmlns:p14="http://schemas.microsoft.com/office/powerpoint/2010/main" val="3311470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73C3B10-DB5C-4C4E-B256-4A729753D8D5}" type="slidenum">
              <a:rPr lang="en-GB" smtClean="0"/>
              <a:t>13</a:t>
            </a:fld>
            <a:endParaRPr lang="en-GB"/>
          </a:p>
        </p:txBody>
      </p:sp>
    </p:spTree>
    <p:extLst>
      <p:ext uri="{BB962C8B-B14F-4D97-AF65-F5344CB8AC3E}">
        <p14:creationId xmlns:p14="http://schemas.microsoft.com/office/powerpoint/2010/main" val="3204562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73C3B10-DB5C-4C4E-B256-4A729753D8D5}" type="slidenum">
              <a:rPr lang="en-GB" smtClean="0"/>
              <a:t>14</a:t>
            </a:fld>
            <a:endParaRPr lang="en-GB"/>
          </a:p>
        </p:txBody>
      </p:sp>
    </p:spTree>
    <p:extLst>
      <p:ext uri="{BB962C8B-B14F-4D97-AF65-F5344CB8AC3E}">
        <p14:creationId xmlns:p14="http://schemas.microsoft.com/office/powerpoint/2010/main" val="20532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3C3B10-DB5C-4C4E-B256-4A729753D8D5}" type="slidenum">
              <a:rPr lang="en-GB" smtClean="0"/>
              <a:t>15</a:t>
            </a:fld>
            <a:endParaRPr lang="en-GB"/>
          </a:p>
        </p:txBody>
      </p:sp>
    </p:spTree>
    <p:extLst>
      <p:ext uri="{BB962C8B-B14F-4D97-AF65-F5344CB8AC3E}">
        <p14:creationId xmlns:p14="http://schemas.microsoft.com/office/powerpoint/2010/main" val="553933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73C3B10-DB5C-4C4E-B256-4A729753D8D5}" type="slidenum">
              <a:rPr lang="en-GB" smtClean="0"/>
              <a:t>16</a:t>
            </a:fld>
            <a:endParaRPr lang="en-GB"/>
          </a:p>
        </p:txBody>
      </p:sp>
    </p:spTree>
    <p:extLst>
      <p:ext uri="{BB962C8B-B14F-4D97-AF65-F5344CB8AC3E}">
        <p14:creationId xmlns:p14="http://schemas.microsoft.com/office/powerpoint/2010/main" val="565563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3C3B10-DB5C-4C4E-B256-4A729753D8D5}" type="slidenum">
              <a:rPr lang="en-GB" smtClean="0"/>
              <a:t>17</a:t>
            </a:fld>
            <a:endParaRPr lang="en-GB"/>
          </a:p>
        </p:txBody>
      </p:sp>
    </p:spTree>
    <p:extLst>
      <p:ext uri="{BB962C8B-B14F-4D97-AF65-F5344CB8AC3E}">
        <p14:creationId xmlns:p14="http://schemas.microsoft.com/office/powerpoint/2010/main" val="873081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just">
              <a:lnSpc>
                <a:spcPct val="150000"/>
              </a:lnSpc>
              <a:spcBef>
                <a:spcPts val="0"/>
              </a:spcBef>
              <a:spcAft>
                <a:spcPts val="0"/>
              </a:spcAft>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73C3B10-DB5C-4C4E-B256-4A729753D8D5}" type="slidenum">
              <a:rPr lang="en-GB" smtClean="0"/>
              <a:t>19</a:t>
            </a:fld>
            <a:endParaRPr lang="en-GB"/>
          </a:p>
        </p:txBody>
      </p:sp>
    </p:spTree>
    <p:extLst>
      <p:ext uri="{BB962C8B-B14F-4D97-AF65-F5344CB8AC3E}">
        <p14:creationId xmlns:p14="http://schemas.microsoft.com/office/powerpoint/2010/main" val="1819230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73C3B10-DB5C-4C4E-B256-4A729753D8D5}" type="slidenum">
              <a:rPr lang="en-GB" smtClean="0"/>
              <a:t>20</a:t>
            </a:fld>
            <a:endParaRPr lang="en-GB"/>
          </a:p>
        </p:txBody>
      </p:sp>
    </p:spTree>
    <p:extLst>
      <p:ext uri="{BB962C8B-B14F-4D97-AF65-F5344CB8AC3E}">
        <p14:creationId xmlns:p14="http://schemas.microsoft.com/office/powerpoint/2010/main" val="2977731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73C3B10-DB5C-4C4E-B256-4A729753D8D5}" type="slidenum">
              <a:rPr lang="en-GB" smtClean="0"/>
              <a:t>21</a:t>
            </a:fld>
            <a:endParaRPr lang="en-GB"/>
          </a:p>
        </p:txBody>
      </p:sp>
    </p:spTree>
    <p:extLst>
      <p:ext uri="{BB962C8B-B14F-4D97-AF65-F5344CB8AC3E}">
        <p14:creationId xmlns:p14="http://schemas.microsoft.com/office/powerpoint/2010/main" val="402628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73C3B10-DB5C-4C4E-B256-4A729753D8D5}" type="slidenum">
              <a:rPr lang="en-GB" smtClean="0"/>
              <a:t>4</a:t>
            </a:fld>
            <a:endParaRPr lang="en-GB"/>
          </a:p>
        </p:txBody>
      </p:sp>
    </p:spTree>
    <p:extLst>
      <p:ext uri="{BB962C8B-B14F-4D97-AF65-F5344CB8AC3E}">
        <p14:creationId xmlns:p14="http://schemas.microsoft.com/office/powerpoint/2010/main" val="4104899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73C3B10-DB5C-4C4E-B256-4A729753D8D5}" type="slidenum">
              <a:rPr lang="en-GB" smtClean="0"/>
              <a:t>5</a:t>
            </a:fld>
            <a:endParaRPr lang="en-GB"/>
          </a:p>
        </p:txBody>
      </p:sp>
    </p:spTree>
    <p:extLst>
      <p:ext uri="{BB962C8B-B14F-4D97-AF65-F5344CB8AC3E}">
        <p14:creationId xmlns:p14="http://schemas.microsoft.com/office/powerpoint/2010/main" val="3685378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3C3B10-DB5C-4C4E-B256-4A729753D8D5}" type="slidenum">
              <a:rPr lang="en-GB" smtClean="0"/>
              <a:t>6</a:t>
            </a:fld>
            <a:endParaRPr lang="en-GB"/>
          </a:p>
        </p:txBody>
      </p:sp>
    </p:spTree>
    <p:extLst>
      <p:ext uri="{BB962C8B-B14F-4D97-AF65-F5344CB8AC3E}">
        <p14:creationId xmlns:p14="http://schemas.microsoft.com/office/powerpoint/2010/main" val="4132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73C3B10-DB5C-4C4E-B256-4A729753D8D5}" type="slidenum">
              <a:rPr lang="en-GB" smtClean="0"/>
              <a:t>7</a:t>
            </a:fld>
            <a:endParaRPr lang="en-GB"/>
          </a:p>
        </p:txBody>
      </p:sp>
    </p:spTree>
    <p:extLst>
      <p:ext uri="{BB962C8B-B14F-4D97-AF65-F5344CB8AC3E}">
        <p14:creationId xmlns:p14="http://schemas.microsoft.com/office/powerpoint/2010/main" val="190205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73C3B10-DB5C-4C4E-B256-4A729753D8D5}" type="slidenum">
              <a:rPr lang="en-GB" smtClean="0"/>
              <a:t>8</a:t>
            </a:fld>
            <a:endParaRPr lang="en-GB"/>
          </a:p>
        </p:txBody>
      </p:sp>
    </p:spTree>
    <p:extLst>
      <p:ext uri="{BB962C8B-B14F-4D97-AF65-F5344CB8AC3E}">
        <p14:creationId xmlns:p14="http://schemas.microsoft.com/office/powerpoint/2010/main" val="523133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73C3B10-DB5C-4C4E-B256-4A729753D8D5}" type="slidenum">
              <a:rPr lang="en-GB" smtClean="0"/>
              <a:t>9</a:t>
            </a:fld>
            <a:endParaRPr lang="en-GB"/>
          </a:p>
        </p:txBody>
      </p:sp>
    </p:spTree>
    <p:extLst>
      <p:ext uri="{BB962C8B-B14F-4D97-AF65-F5344CB8AC3E}">
        <p14:creationId xmlns:p14="http://schemas.microsoft.com/office/powerpoint/2010/main" val="187877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73C3B10-DB5C-4C4E-B256-4A729753D8D5}" type="slidenum">
              <a:rPr lang="en-GB" smtClean="0"/>
              <a:t>10</a:t>
            </a:fld>
            <a:endParaRPr lang="en-GB"/>
          </a:p>
        </p:txBody>
      </p:sp>
    </p:spTree>
    <p:extLst>
      <p:ext uri="{BB962C8B-B14F-4D97-AF65-F5344CB8AC3E}">
        <p14:creationId xmlns:p14="http://schemas.microsoft.com/office/powerpoint/2010/main" val="2477471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3C3B10-DB5C-4C4E-B256-4A729753D8D5}" type="slidenum">
              <a:rPr lang="en-GB" smtClean="0"/>
              <a:t>11</a:t>
            </a:fld>
            <a:endParaRPr lang="en-GB"/>
          </a:p>
        </p:txBody>
      </p:sp>
    </p:spTree>
    <p:extLst>
      <p:ext uri="{BB962C8B-B14F-4D97-AF65-F5344CB8AC3E}">
        <p14:creationId xmlns:p14="http://schemas.microsoft.com/office/powerpoint/2010/main" val="301599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2/26/2023</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1427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2/26/2023</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555605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2/26/2023</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76329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2/26/2023</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62383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2/26/2023</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07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2/26/2023</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838397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2/26/2023</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69119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2/26/2023</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86767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2/26/2023</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66101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2/26/2023</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68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2/26/2023</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0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2/26/2023</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134890007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80" r:id="rId6"/>
    <p:sldLayoutId id="2147483676" r:id="rId7"/>
    <p:sldLayoutId id="2147483677" r:id="rId8"/>
    <p:sldLayoutId id="2147483678" r:id="rId9"/>
    <p:sldLayoutId id="2147483679" r:id="rId10"/>
    <p:sldLayoutId id="2147483681" r:id="rId11"/>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F13AAF-525E-4953-A67E-7B34FDB4D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9C380F-97DF-49BA-8073-5F2DDED96C4A}"/>
              </a:ext>
            </a:extLst>
          </p:cNvPr>
          <p:cNvSpPr>
            <a:spLocks noGrp="1"/>
          </p:cNvSpPr>
          <p:nvPr>
            <p:ph type="ctrTitle"/>
          </p:nvPr>
        </p:nvSpPr>
        <p:spPr>
          <a:xfrm>
            <a:off x="1079510" y="4575967"/>
            <a:ext cx="4457690" cy="1720850"/>
          </a:xfrm>
        </p:spPr>
        <p:txBody>
          <a:bodyPr anchor="ctr">
            <a:normAutofit/>
          </a:bodyPr>
          <a:lstStyle/>
          <a:p>
            <a:r>
              <a:rPr lang="tr-TR" dirty="0"/>
              <a:t>CUPID AND PSYCHE</a:t>
            </a:r>
            <a:endParaRPr lang="en-GB" dirty="0"/>
          </a:p>
        </p:txBody>
      </p:sp>
      <p:sp>
        <p:nvSpPr>
          <p:cNvPr id="3" name="Subtitle 2">
            <a:extLst>
              <a:ext uri="{FF2B5EF4-FFF2-40B4-BE49-F238E27FC236}">
                <a16:creationId xmlns:a16="http://schemas.microsoft.com/office/drawing/2014/main" id="{1483405C-406C-479B-AD12-CD6CB9EE4E7B}"/>
              </a:ext>
            </a:extLst>
          </p:cNvPr>
          <p:cNvSpPr>
            <a:spLocks noGrp="1"/>
          </p:cNvSpPr>
          <p:nvPr>
            <p:ph type="subTitle" idx="1"/>
          </p:nvPr>
        </p:nvSpPr>
        <p:spPr>
          <a:xfrm>
            <a:off x="6654801" y="4575967"/>
            <a:ext cx="4451347" cy="1720850"/>
          </a:xfrm>
        </p:spPr>
        <p:txBody>
          <a:bodyPr anchor="ctr">
            <a:normAutofit/>
          </a:bodyPr>
          <a:lstStyle/>
          <a:p>
            <a:r>
              <a:rPr lang="tr-TR" dirty="0"/>
              <a:t>Dr. Funda HAY KILIÇ</a:t>
            </a:r>
          </a:p>
          <a:p>
            <a:r>
              <a:rPr lang="tr-TR" dirty="0"/>
              <a:t>fhay@ankara.edu.tr</a:t>
            </a:r>
            <a:endParaRPr lang="en-GB" dirty="0"/>
          </a:p>
        </p:txBody>
      </p:sp>
      <p:pic>
        <p:nvPicPr>
          <p:cNvPr id="4" name="Picture 3" descr="Lines joining to the end to form a curve">
            <a:extLst>
              <a:ext uri="{FF2B5EF4-FFF2-40B4-BE49-F238E27FC236}">
                <a16:creationId xmlns:a16="http://schemas.microsoft.com/office/drawing/2014/main" id="{DEAE0673-6F60-479C-B172-3632CB114EA2}"/>
              </a:ext>
            </a:extLst>
          </p:cNvPr>
          <p:cNvPicPr>
            <a:picLocks noChangeAspect="1"/>
          </p:cNvPicPr>
          <p:nvPr/>
        </p:nvPicPr>
        <p:blipFill rotWithShape="1">
          <a:blip r:embed="rId2"/>
          <a:srcRect t="25149" b="25518"/>
          <a:stretch/>
        </p:blipFill>
        <p:spPr>
          <a:xfrm>
            <a:off x="20" y="10"/>
            <a:ext cx="12191977" cy="4014777"/>
          </a:xfrm>
          <a:prstGeom prst="rect">
            <a:avLst/>
          </a:prstGeom>
        </p:spPr>
      </p:pic>
      <p:cxnSp>
        <p:nvCxnSpPr>
          <p:cNvPr id="28" name="Straight Connector 10">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543639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422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nature&#10;&#10;Description automatically generated">
            <a:extLst>
              <a:ext uri="{FF2B5EF4-FFF2-40B4-BE49-F238E27FC236}">
                <a16:creationId xmlns:a16="http://schemas.microsoft.com/office/drawing/2014/main" id="{BACA8710-9FD3-4F66-AF88-7A14F2999050}"/>
              </a:ext>
            </a:extLst>
          </p:cNvPr>
          <p:cNvPicPr>
            <a:picLocks noChangeAspect="1"/>
          </p:cNvPicPr>
          <p:nvPr/>
        </p:nvPicPr>
        <p:blipFill rotWithShape="1">
          <a:blip r:embed="rId3">
            <a:extLst>
              <a:ext uri="{28A0092B-C50C-407E-A947-70E740481C1C}">
                <a14:useLocalDpi xmlns:a14="http://schemas.microsoft.com/office/drawing/2010/main" val="0"/>
              </a:ext>
            </a:extLst>
          </a:blip>
          <a:srcRect l="21617" r="12919"/>
          <a:stretch/>
        </p:blipFill>
        <p:spPr>
          <a:xfrm>
            <a:off x="20" y="10"/>
            <a:ext cx="7211993" cy="6857990"/>
          </a:xfrm>
          <a:prstGeom prst="rect">
            <a:avLst/>
          </a:prstGeom>
        </p:spPr>
      </p:pic>
      <p:cxnSp>
        <p:nvCxnSpPr>
          <p:cNvPr id="14" name="Straight Connector 13">
            <a:extLst>
              <a:ext uri="{FF2B5EF4-FFF2-40B4-BE49-F238E27FC236}">
                <a16:creationId xmlns:a16="http://schemas.microsoft.com/office/drawing/2014/main" id="{E1C2E33F-4B1D-4F8B-B721-96313EA294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915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115AF54-0528-4748-A4AC-D7C18D8D5D00}"/>
              </a:ext>
            </a:extLst>
          </p:cNvPr>
          <p:cNvSpPr txBox="1"/>
          <p:nvPr/>
        </p:nvSpPr>
        <p:spPr>
          <a:xfrm>
            <a:off x="133350" y="188015"/>
            <a:ext cx="1619354" cy="230832"/>
          </a:xfrm>
          <a:prstGeom prst="rect">
            <a:avLst/>
          </a:prstGeom>
          <a:noFill/>
        </p:spPr>
        <p:txBody>
          <a:bodyPr wrap="none" rtlCol="0">
            <a:spAutoFit/>
          </a:bodyPr>
          <a:lstStyle/>
          <a:p>
            <a:r>
              <a:rPr lang="tr-TR" sz="900" dirty="0" err="1">
                <a:solidFill>
                  <a:schemeClr val="bg1"/>
                </a:solidFill>
              </a:rPr>
              <a:t>From</a:t>
            </a:r>
            <a:r>
              <a:rPr lang="tr-TR" sz="900" dirty="0">
                <a:solidFill>
                  <a:schemeClr val="bg1"/>
                </a:solidFill>
              </a:rPr>
              <a:t> </a:t>
            </a:r>
            <a:r>
              <a:rPr lang="tr-TR" sz="900" dirty="0" err="1">
                <a:solidFill>
                  <a:schemeClr val="bg1"/>
                </a:solidFill>
              </a:rPr>
              <a:t>the</a:t>
            </a:r>
            <a:r>
              <a:rPr lang="tr-TR" sz="900" dirty="0">
                <a:solidFill>
                  <a:schemeClr val="bg1"/>
                </a:solidFill>
              </a:rPr>
              <a:t> </a:t>
            </a:r>
            <a:r>
              <a:rPr lang="tr-TR" sz="900" dirty="0" err="1">
                <a:solidFill>
                  <a:schemeClr val="bg1"/>
                </a:solidFill>
              </a:rPr>
              <a:t>website</a:t>
            </a:r>
            <a:r>
              <a:rPr lang="tr-TR" sz="900" dirty="0">
                <a:solidFill>
                  <a:schemeClr val="bg1"/>
                </a:solidFill>
              </a:rPr>
              <a:t> </a:t>
            </a:r>
            <a:r>
              <a:rPr lang="tr-TR" sz="900" dirty="0" err="1">
                <a:solidFill>
                  <a:schemeClr val="bg1"/>
                </a:solidFill>
              </a:rPr>
              <a:t>Medium</a:t>
            </a:r>
            <a:endParaRPr lang="en-GB" sz="900" i="1" dirty="0">
              <a:solidFill>
                <a:schemeClr val="bg1"/>
              </a:solidFill>
            </a:endParaRPr>
          </a:p>
        </p:txBody>
      </p:sp>
    </p:spTree>
    <p:extLst>
      <p:ext uri="{BB962C8B-B14F-4D97-AF65-F5344CB8AC3E}">
        <p14:creationId xmlns:p14="http://schemas.microsoft.com/office/powerpoint/2010/main" val="172093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9">
            <a:extLst>
              <a:ext uri="{FF2B5EF4-FFF2-40B4-BE49-F238E27FC236}">
                <a16:creationId xmlns:a16="http://schemas.microsoft.com/office/drawing/2014/main" id="{89E4B0A6-2FF5-451B-95FE-5A5DC1455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ainting of a group of people&#10;&#10;Description automatically generated with low confidence">
            <a:extLst>
              <a:ext uri="{FF2B5EF4-FFF2-40B4-BE49-F238E27FC236}">
                <a16:creationId xmlns:a16="http://schemas.microsoft.com/office/drawing/2014/main" id="{5BEB4158-1B2E-4E5A-BCDE-5D609F1CA4A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392"/>
          <a:stretch/>
        </p:blipFill>
        <p:spPr>
          <a:xfrm>
            <a:off x="20" y="-1"/>
            <a:ext cx="12191980" cy="631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4" name="TextBox 3">
            <a:extLst>
              <a:ext uri="{FF2B5EF4-FFF2-40B4-BE49-F238E27FC236}">
                <a16:creationId xmlns:a16="http://schemas.microsoft.com/office/drawing/2014/main" id="{20DA0E5D-F203-4402-BA2F-2F043159746F}"/>
              </a:ext>
            </a:extLst>
          </p:cNvPr>
          <p:cNvSpPr txBox="1"/>
          <p:nvPr/>
        </p:nvSpPr>
        <p:spPr>
          <a:xfrm>
            <a:off x="419100" y="99058"/>
            <a:ext cx="2266967" cy="230832"/>
          </a:xfrm>
          <a:prstGeom prst="rect">
            <a:avLst/>
          </a:prstGeom>
          <a:noFill/>
        </p:spPr>
        <p:txBody>
          <a:bodyPr wrap="none" rtlCol="0">
            <a:spAutoFit/>
          </a:bodyPr>
          <a:lstStyle/>
          <a:p>
            <a:r>
              <a:rPr lang="tr-TR" sz="900" dirty="0" err="1">
                <a:solidFill>
                  <a:schemeClr val="bg1"/>
                </a:solidFill>
              </a:rPr>
              <a:t>From</a:t>
            </a:r>
            <a:r>
              <a:rPr lang="tr-TR" sz="900" dirty="0">
                <a:solidFill>
                  <a:schemeClr val="bg1"/>
                </a:solidFill>
              </a:rPr>
              <a:t> </a:t>
            </a:r>
            <a:r>
              <a:rPr lang="tr-TR" sz="900" dirty="0" err="1">
                <a:solidFill>
                  <a:schemeClr val="bg1"/>
                </a:solidFill>
              </a:rPr>
              <a:t>the</a:t>
            </a:r>
            <a:r>
              <a:rPr lang="tr-TR" sz="900" dirty="0">
                <a:solidFill>
                  <a:schemeClr val="bg1"/>
                </a:solidFill>
              </a:rPr>
              <a:t> </a:t>
            </a:r>
            <a:r>
              <a:rPr lang="tr-TR" sz="900" dirty="0" err="1">
                <a:solidFill>
                  <a:schemeClr val="bg1"/>
                </a:solidFill>
              </a:rPr>
              <a:t>website</a:t>
            </a:r>
            <a:r>
              <a:rPr lang="tr-TR" sz="900" dirty="0">
                <a:solidFill>
                  <a:schemeClr val="bg1"/>
                </a:solidFill>
              </a:rPr>
              <a:t> </a:t>
            </a:r>
            <a:r>
              <a:rPr lang="tr-TR" sz="900" i="1" dirty="0" err="1">
                <a:solidFill>
                  <a:schemeClr val="bg1"/>
                </a:solidFill>
              </a:rPr>
              <a:t>Wikimedia</a:t>
            </a:r>
            <a:r>
              <a:rPr lang="tr-TR" sz="900" i="1" dirty="0">
                <a:solidFill>
                  <a:schemeClr val="bg1"/>
                </a:solidFill>
              </a:rPr>
              <a:t> </a:t>
            </a:r>
            <a:r>
              <a:rPr lang="tr-TR" sz="900" i="1" dirty="0" err="1">
                <a:solidFill>
                  <a:schemeClr val="bg1"/>
                </a:solidFill>
              </a:rPr>
              <a:t>Commons</a:t>
            </a:r>
            <a:endParaRPr lang="en-GB" sz="900" i="1" dirty="0">
              <a:solidFill>
                <a:schemeClr val="bg1"/>
              </a:solidFill>
            </a:endParaRPr>
          </a:p>
        </p:txBody>
      </p:sp>
    </p:spTree>
    <p:extLst>
      <p:ext uri="{BB962C8B-B14F-4D97-AF65-F5344CB8AC3E}">
        <p14:creationId xmlns:p14="http://schemas.microsoft.com/office/powerpoint/2010/main" val="371937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279C8A1-C4E4-4DE9-934E-91221AC99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0874BCE0-70B3-426E-B405-5445B37286A8}"/>
              </a:ext>
            </a:extLst>
          </p:cNvPr>
          <p:cNvPicPr>
            <a:picLocks noChangeAspect="1"/>
          </p:cNvPicPr>
          <p:nvPr/>
        </p:nvPicPr>
        <p:blipFill rotWithShape="1">
          <a:blip r:embed="rId3">
            <a:extLst>
              <a:ext uri="{28A0092B-C50C-407E-A947-70E740481C1C}">
                <a14:useLocalDpi xmlns:a14="http://schemas.microsoft.com/office/drawing/2010/main" val="0"/>
              </a:ext>
            </a:extLst>
          </a:blip>
          <a:srcRect l="4504" b="6087"/>
          <a:stretch/>
        </p:blipFill>
        <p:spPr>
          <a:xfrm>
            <a:off x="239722" y="208727"/>
            <a:ext cx="4194293" cy="6440546"/>
          </a:xfrm>
          <a:prstGeom prst="rect">
            <a:avLst/>
          </a:prstGeom>
        </p:spPr>
      </p:pic>
      <p:cxnSp>
        <p:nvCxnSpPr>
          <p:cNvPr id="14" name="Straight Connector 13">
            <a:extLst>
              <a:ext uri="{FF2B5EF4-FFF2-40B4-BE49-F238E27FC236}">
                <a16:creationId xmlns:a16="http://schemas.microsoft.com/office/drawing/2014/main" id="{26C7ED5D-77C4-4564-8B1A-E55609CF44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7986" y="1964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FDB5023-FAAD-43C1-B782-ACFD9255ECF6}"/>
              </a:ext>
            </a:extLst>
          </p:cNvPr>
          <p:cNvSpPr txBox="1"/>
          <p:nvPr/>
        </p:nvSpPr>
        <p:spPr>
          <a:xfrm>
            <a:off x="4640152" y="6418441"/>
            <a:ext cx="1455848"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Alamy</a:t>
            </a:r>
            <a:endParaRPr lang="en-GB" sz="900" i="1" dirty="0"/>
          </a:p>
        </p:txBody>
      </p:sp>
    </p:spTree>
    <p:extLst>
      <p:ext uri="{BB962C8B-B14F-4D97-AF65-F5344CB8AC3E}">
        <p14:creationId xmlns:p14="http://schemas.microsoft.com/office/powerpoint/2010/main" val="2382092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68346D-5E77-4906-AC8D-57FB88F11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10;&#10;Description automatically generated">
            <a:extLst>
              <a:ext uri="{FF2B5EF4-FFF2-40B4-BE49-F238E27FC236}">
                <a16:creationId xmlns:a16="http://schemas.microsoft.com/office/drawing/2014/main" id="{F0F565A8-F00A-4071-83F7-4A8CBBF90D3E}"/>
              </a:ext>
            </a:extLst>
          </p:cNvPr>
          <p:cNvPicPr>
            <a:picLocks noChangeAspect="1"/>
          </p:cNvPicPr>
          <p:nvPr/>
        </p:nvPicPr>
        <p:blipFill rotWithShape="1">
          <a:blip r:embed="rId3">
            <a:extLst>
              <a:ext uri="{28A0092B-C50C-407E-A947-70E740481C1C}">
                <a14:useLocalDpi xmlns:a14="http://schemas.microsoft.com/office/drawing/2010/main" val="0"/>
              </a:ext>
            </a:extLst>
          </a:blip>
          <a:srcRect t="986" r="1" b="6306"/>
          <a:stretch/>
        </p:blipFill>
        <p:spPr>
          <a:xfrm>
            <a:off x="154268" y="178695"/>
            <a:ext cx="5231926" cy="6500609"/>
          </a:xfrm>
          <a:prstGeom prst="rect">
            <a:avLst/>
          </a:prstGeom>
        </p:spPr>
      </p:pic>
      <p:cxnSp>
        <p:nvCxnSpPr>
          <p:cNvPr id="14" name="Straight Connector 13">
            <a:extLst>
              <a:ext uri="{FF2B5EF4-FFF2-40B4-BE49-F238E27FC236}">
                <a16:creationId xmlns:a16="http://schemas.microsoft.com/office/drawing/2014/main" id="{4CBC1FDF-AE13-4731-B38F-2761BDFDBB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1DDCFFC-FA75-4923-AC5F-D2BAA215D43A}"/>
              </a:ext>
            </a:extLst>
          </p:cNvPr>
          <p:cNvSpPr txBox="1"/>
          <p:nvPr/>
        </p:nvSpPr>
        <p:spPr>
          <a:xfrm>
            <a:off x="5349960" y="6530982"/>
            <a:ext cx="1455848"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Alamy</a:t>
            </a:r>
            <a:endParaRPr lang="en-GB" sz="900" i="1" dirty="0"/>
          </a:p>
        </p:txBody>
      </p:sp>
    </p:spTree>
    <p:extLst>
      <p:ext uri="{BB962C8B-B14F-4D97-AF65-F5344CB8AC3E}">
        <p14:creationId xmlns:p14="http://schemas.microsoft.com/office/powerpoint/2010/main" val="10605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ainting&#10;&#10;Description automatically generated">
            <a:extLst>
              <a:ext uri="{FF2B5EF4-FFF2-40B4-BE49-F238E27FC236}">
                <a16:creationId xmlns:a16="http://schemas.microsoft.com/office/drawing/2014/main" id="{5D81C5DE-296F-4320-B875-93A9AFF1273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193" r="13194" b="1"/>
          <a:stretch/>
        </p:blipFill>
        <p:spPr>
          <a:xfrm>
            <a:off x="20" y="10"/>
            <a:ext cx="7211993" cy="6857990"/>
          </a:xfrm>
          <a:prstGeom prst="rect">
            <a:avLst/>
          </a:prstGeom>
        </p:spPr>
      </p:pic>
      <p:cxnSp>
        <p:nvCxnSpPr>
          <p:cNvPr id="17" name="Straight Connector 16">
            <a:extLst>
              <a:ext uri="{FF2B5EF4-FFF2-40B4-BE49-F238E27FC236}">
                <a16:creationId xmlns:a16="http://schemas.microsoft.com/office/drawing/2014/main" id="{E1C2E33F-4B1D-4F8B-B721-96313EA294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915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49B4226-2E8B-49BB-AD08-8A93BDA61050}"/>
              </a:ext>
            </a:extLst>
          </p:cNvPr>
          <p:cNvSpPr txBox="1"/>
          <p:nvPr/>
        </p:nvSpPr>
        <p:spPr>
          <a:xfrm>
            <a:off x="215637" y="173575"/>
            <a:ext cx="3060000" cy="243866"/>
          </a:xfrm>
          <a:prstGeom prst="rect">
            <a:avLst/>
          </a:prstGeom>
        </p:spPr>
        <p:txBody>
          <a:bodyPr vert="horz" lIns="91440" tIns="45720" rIns="91440" bIns="45720" rtlCol="0">
            <a:normAutofit fontScale="92500" lnSpcReduction="20000"/>
          </a:bodyPr>
          <a:lstStyle/>
          <a:p>
            <a:pPr>
              <a:lnSpc>
                <a:spcPct val="150000"/>
              </a:lnSpc>
              <a:spcAft>
                <a:spcPts val="600"/>
              </a:spcAft>
            </a:pPr>
            <a:r>
              <a:rPr lang="en-US" sz="900" spc="50" dirty="0">
                <a:solidFill>
                  <a:schemeClr val="bg1">
                    <a:alpha val="60000"/>
                  </a:schemeClr>
                </a:solidFill>
              </a:rPr>
              <a:t>From the website </a:t>
            </a:r>
            <a:r>
              <a:rPr lang="en-US" sz="900" i="1" spc="50" dirty="0">
                <a:solidFill>
                  <a:schemeClr val="bg1">
                    <a:alpha val="60000"/>
                  </a:schemeClr>
                </a:solidFill>
              </a:rPr>
              <a:t>Wikimedia Commons</a:t>
            </a:r>
          </a:p>
        </p:txBody>
      </p:sp>
    </p:spTree>
    <p:extLst>
      <p:ext uri="{BB962C8B-B14F-4D97-AF65-F5344CB8AC3E}">
        <p14:creationId xmlns:p14="http://schemas.microsoft.com/office/powerpoint/2010/main" val="88195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68346D-5E77-4906-AC8D-57FB88F11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rock, stone, old&#10;&#10;Description automatically generated">
            <a:extLst>
              <a:ext uri="{FF2B5EF4-FFF2-40B4-BE49-F238E27FC236}">
                <a16:creationId xmlns:a16="http://schemas.microsoft.com/office/drawing/2014/main" id="{A03741DD-4F84-485A-B85C-E40DDD86C247}"/>
              </a:ext>
            </a:extLst>
          </p:cNvPr>
          <p:cNvPicPr>
            <a:picLocks noChangeAspect="1"/>
          </p:cNvPicPr>
          <p:nvPr/>
        </p:nvPicPr>
        <p:blipFill rotWithShape="1">
          <a:blip r:embed="rId3">
            <a:extLst>
              <a:ext uri="{28A0092B-C50C-407E-A947-70E740481C1C}">
                <a14:useLocalDpi xmlns:a14="http://schemas.microsoft.com/office/drawing/2010/main" val="0"/>
              </a:ext>
            </a:extLst>
          </a:blip>
          <a:srcRect t="9539" b="18644"/>
          <a:stretch/>
        </p:blipFill>
        <p:spPr>
          <a:xfrm>
            <a:off x="20" y="10"/>
            <a:ext cx="6111518" cy="6857990"/>
          </a:xfrm>
          <a:prstGeom prst="rect">
            <a:avLst/>
          </a:prstGeom>
        </p:spPr>
      </p:pic>
      <p:cxnSp>
        <p:nvCxnSpPr>
          <p:cNvPr id="14" name="Straight Connector 13">
            <a:extLst>
              <a:ext uri="{FF2B5EF4-FFF2-40B4-BE49-F238E27FC236}">
                <a16:creationId xmlns:a16="http://schemas.microsoft.com/office/drawing/2014/main" id="{4CBC1FDF-AE13-4731-B38F-2761BDFDBB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1A0267B-7F2D-4F9A-942F-2BD8040DDED5}"/>
              </a:ext>
            </a:extLst>
          </p:cNvPr>
          <p:cNvSpPr txBox="1"/>
          <p:nvPr/>
        </p:nvSpPr>
        <p:spPr>
          <a:xfrm>
            <a:off x="419100" y="99058"/>
            <a:ext cx="1560042" cy="230832"/>
          </a:xfrm>
          <a:prstGeom prst="rect">
            <a:avLst/>
          </a:prstGeom>
          <a:noFill/>
        </p:spPr>
        <p:txBody>
          <a:bodyPr wrap="none" rtlCol="0">
            <a:spAutoFit/>
          </a:bodyPr>
          <a:lstStyle/>
          <a:p>
            <a:r>
              <a:rPr lang="tr-TR" sz="900" dirty="0" err="1">
                <a:solidFill>
                  <a:schemeClr val="bg1"/>
                </a:solidFill>
              </a:rPr>
              <a:t>From</a:t>
            </a:r>
            <a:r>
              <a:rPr lang="tr-TR" sz="900" dirty="0">
                <a:solidFill>
                  <a:schemeClr val="bg1"/>
                </a:solidFill>
              </a:rPr>
              <a:t> </a:t>
            </a:r>
            <a:r>
              <a:rPr lang="tr-TR" sz="900" dirty="0" err="1">
                <a:solidFill>
                  <a:schemeClr val="bg1"/>
                </a:solidFill>
              </a:rPr>
              <a:t>the</a:t>
            </a:r>
            <a:r>
              <a:rPr lang="tr-TR" sz="900" dirty="0">
                <a:solidFill>
                  <a:schemeClr val="bg1"/>
                </a:solidFill>
              </a:rPr>
              <a:t> </a:t>
            </a:r>
            <a:r>
              <a:rPr lang="tr-TR" sz="900" dirty="0" err="1">
                <a:solidFill>
                  <a:schemeClr val="bg1"/>
                </a:solidFill>
              </a:rPr>
              <a:t>website</a:t>
            </a:r>
            <a:r>
              <a:rPr lang="tr-TR" sz="900" dirty="0">
                <a:solidFill>
                  <a:schemeClr val="bg1"/>
                </a:solidFill>
              </a:rPr>
              <a:t> </a:t>
            </a:r>
            <a:r>
              <a:rPr lang="tr-TR" sz="900" i="1" dirty="0" err="1">
                <a:solidFill>
                  <a:schemeClr val="bg1"/>
                </a:solidFill>
              </a:rPr>
              <a:t>Vikipedi</a:t>
            </a:r>
            <a:endParaRPr lang="en-GB" sz="900" i="1" dirty="0">
              <a:solidFill>
                <a:schemeClr val="bg1"/>
              </a:solidFill>
            </a:endParaRPr>
          </a:p>
        </p:txBody>
      </p:sp>
    </p:spTree>
    <p:extLst>
      <p:ext uri="{BB962C8B-B14F-4D97-AF65-F5344CB8AC3E}">
        <p14:creationId xmlns:p14="http://schemas.microsoft.com/office/powerpoint/2010/main" val="110995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E4E8C236-03B3-4FA8-B373-631DE0E8C1F5}"/>
              </a:ext>
            </a:extLst>
          </p:cNvPr>
          <p:cNvPicPr>
            <a:picLocks noChangeAspect="1"/>
          </p:cNvPicPr>
          <p:nvPr/>
        </p:nvPicPr>
        <p:blipFill rotWithShape="1">
          <a:blip r:embed="rId3">
            <a:extLst>
              <a:ext uri="{28A0092B-C50C-407E-A947-70E740481C1C}">
                <a14:useLocalDpi xmlns:a14="http://schemas.microsoft.com/office/drawing/2010/main" val="0"/>
              </a:ext>
            </a:extLst>
          </a:blip>
          <a:srcRect l="13504"/>
          <a:stretch/>
        </p:blipFill>
        <p:spPr>
          <a:xfrm>
            <a:off x="20" y="10"/>
            <a:ext cx="7211993" cy="6857990"/>
          </a:xfrm>
          <a:prstGeom prst="rect">
            <a:avLst/>
          </a:prstGeom>
        </p:spPr>
      </p:pic>
      <p:cxnSp>
        <p:nvCxnSpPr>
          <p:cNvPr id="14" name="Straight Connector 13">
            <a:extLst>
              <a:ext uri="{FF2B5EF4-FFF2-40B4-BE49-F238E27FC236}">
                <a16:creationId xmlns:a16="http://schemas.microsoft.com/office/drawing/2014/main" id="{E1C2E33F-4B1D-4F8B-B721-96313EA294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915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E78A954-4803-4318-9F2B-86BD9142CBF6}"/>
              </a:ext>
            </a:extLst>
          </p:cNvPr>
          <p:cNvSpPr txBox="1"/>
          <p:nvPr/>
        </p:nvSpPr>
        <p:spPr>
          <a:xfrm>
            <a:off x="419100" y="99058"/>
            <a:ext cx="1560042" cy="230832"/>
          </a:xfrm>
          <a:prstGeom prst="rect">
            <a:avLst/>
          </a:prstGeom>
          <a:noFill/>
        </p:spPr>
        <p:txBody>
          <a:bodyPr wrap="none" rtlCol="0">
            <a:spAutoFit/>
          </a:bodyPr>
          <a:lstStyle/>
          <a:p>
            <a:r>
              <a:rPr lang="tr-TR" sz="900" dirty="0" err="1">
                <a:solidFill>
                  <a:schemeClr val="bg1"/>
                </a:solidFill>
              </a:rPr>
              <a:t>From</a:t>
            </a:r>
            <a:r>
              <a:rPr lang="tr-TR" sz="900" dirty="0">
                <a:solidFill>
                  <a:schemeClr val="bg1"/>
                </a:solidFill>
              </a:rPr>
              <a:t> </a:t>
            </a:r>
            <a:r>
              <a:rPr lang="tr-TR" sz="900" dirty="0" err="1">
                <a:solidFill>
                  <a:schemeClr val="bg1"/>
                </a:solidFill>
              </a:rPr>
              <a:t>the</a:t>
            </a:r>
            <a:r>
              <a:rPr lang="tr-TR" sz="900" dirty="0">
                <a:solidFill>
                  <a:schemeClr val="bg1"/>
                </a:solidFill>
              </a:rPr>
              <a:t> </a:t>
            </a:r>
            <a:r>
              <a:rPr lang="tr-TR" sz="900" dirty="0" err="1">
                <a:solidFill>
                  <a:schemeClr val="bg1"/>
                </a:solidFill>
              </a:rPr>
              <a:t>website</a:t>
            </a:r>
            <a:r>
              <a:rPr lang="tr-TR" sz="900" dirty="0">
                <a:solidFill>
                  <a:schemeClr val="bg1"/>
                </a:solidFill>
              </a:rPr>
              <a:t> </a:t>
            </a:r>
            <a:r>
              <a:rPr lang="tr-TR" sz="900" i="1" dirty="0" err="1">
                <a:solidFill>
                  <a:schemeClr val="bg1"/>
                </a:solidFill>
              </a:rPr>
              <a:t>Gossive</a:t>
            </a:r>
            <a:endParaRPr lang="en-GB" sz="900" i="1" dirty="0">
              <a:solidFill>
                <a:schemeClr val="bg1"/>
              </a:solidFill>
            </a:endParaRPr>
          </a:p>
        </p:txBody>
      </p:sp>
    </p:spTree>
    <p:extLst>
      <p:ext uri="{BB962C8B-B14F-4D97-AF65-F5344CB8AC3E}">
        <p14:creationId xmlns:p14="http://schemas.microsoft.com/office/powerpoint/2010/main" val="532605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9E4B0A6-2FF5-451B-95FE-5A5DC1455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icture containing text, altar, decorated, painting&#10;&#10;Description automatically generated">
            <a:extLst>
              <a:ext uri="{FF2B5EF4-FFF2-40B4-BE49-F238E27FC236}">
                <a16:creationId xmlns:a16="http://schemas.microsoft.com/office/drawing/2014/main" id="{546034D3-4F6F-41D7-A5B7-3F592679541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364" b="2684"/>
          <a:stretch/>
        </p:blipFill>
        <p:spPr>
          <a:xfrm>
            <a:off x="20" y="-1"/>
            <a:ext cx="12191980" cy="631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4" name="TextBox 3">
            <a:extLst>
              <a:ext uri="{FF2B5EF4-FFF2-40B4-BE49-F238E27FC236}">
                <a16:creationId xmlns:a16="http://schemas.microsoft.com/office/drawing/2014/main" id="{86C81A8E-BF99-4D99-A97E-CBB214363958}"/>
              </a:ext>
            </a:extLst>
          </p:cNvPr>
          <p:cNvSpPr txBox="1"/>
          <p:nvPr/>
        </p:nvSpPr>
        <p:spPr>
          <a:xfrm>
            <a:off x="419100" y="99058"/>
            <a:ext cx="1709122" cy="230832"/>
          </a:xfrm>
          <a:prstGeom prst="rect">
            <a:avLst/>
          </a:prstGeom>
          <a:noFill/>
        </p:spPr>
        <p:txBody>
          <a:bodyPr wrap="none" rtlCol="0">
            <a:spAutoFit/>
          </a:bodyPr>
          <a:lstStyle/>
          <a:p>
            <a:r>
              <a:rPr lang="tr-TR" sz="900" dirty="0" err="1">
                <a:solidFill>
                  <a:schemeClr val="bg1"/>
                </a:solidFill>
              </a:rPr>
              <a:t>From</a:t>
            </a:r>
            <a:r>
              <a:rPr lang="tr-TR" sz="900" dirty="0">
                <a:solidFill>
                  <a:schemeClr val="bg1"/>
                </a:solidFill>
              </a:rPr>
              <a:t> </a:t>
            </a:r>
            <a:r>
              <a:rPr lang="tr-TR" sz="900" dirty="0" err="1">
                <a:solidFill>
                  <a:schemeClr val="bg1"/>
                </a:solidFill>
              </a:rPr>
              <a:t>the</a:t>
            </a:r>
            <a:r>
              <a:rPr lang="tr-TR" sz="900" dirty="0">
                <a:solidFill>
                  <a:schemeClr val="bg1"/>
                </a:solidFill>
              </a:rPr>
              <a:t> </a:t>
            </a:r>
            <a:r>
              <a:rPr lang="tr-TR" sz="900" dirty="0" err="1">
                <a:solidFill>
                  <a:schemeClr val="bg1"/>
                </a:solidFill>
              </a:rPr>
              <a:t>website</a:t>
            </a:r>
            <a:r>
              <a:rPr lang="tr-TR" sz="900" dirty="0">
                <a:solidFill>
                  <a:schemeClr val="bg1"/>
                </a:solidFill>
              </a:rPr>
              <a:t> </a:t>
            </a:r>
            <a:r>
              <a:rPr lang="tr-TR" sz="900" i="1" dirty="0" err="1">
                <a:solidFill>
                  <a:schemeClr val="bg1"/>
                </a:solidFill>
              </a:rPr>
              <a:t>Kunstkopie</a:t>
            </a:r>
            <a:endParaRPr lang="en-GB" sz="900" i="1" dirty="0">
              <a:solidFill>
                <a:schemeClr val="bg1"/>
              </a:solidFill>
            </a:endParaRPr>
          </a:p>
        </p:txBody>
      </p:sp>
    </p:spTree>
    <p:extLst>
      <p:ext uri="{BB962C8B-B14F-4D97-AF65-F5344CB8AC3E}">
        <p14:creationId xmlns:p14="http://schemas.microsoft.com/office/powerpoint/2010/main" val="1706714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63D4B1-5A86-471A-80D4-3766A8E586C6}"/>
              </a:ext>
            </a:extLst>
          </p:cNvPr>
          <p:cNvSpPr>
            <a:spLocks noGrp="1"/>
          </p:cNvSpPr>
          <p:nvPr>
            <p:ph idx="1"/>
          </p:nvPr>
        </p:nvSpPr>
        <p:spPr>
          <a:xfrm>
            <a:off x="398621" y="958194"/>
            <a:ext cx="11394757" cy="4941612"/>
          </a:xfrm>
        </p:spPr>
        <p:txBody>
          <a:bodyPr>
            <a:noAutofit/>
          </a:bodyPr>
          <a:lstStyle/>
          <a:p>
            <a:pPr indent="0" algn="just">
              <a:lnSpc>
                <a:spcPct val="150000"/>
              </a:lnSpc>
              <a:spcBef>
                <a:spcPts val="600"/>
              </a:spcBef>
              <a:spcAft>
                <a:spcPts val="600"/>
              </a:spcAft>
              <a:buNone/>
            </a:pPr>
            <a:r>
              <a:rPr lang="en-GB" sz="2200" dirty="0">
                <a:effectLst/>
                <a:latin typeface="Times New Roman" panose="02020603050405020304" pitchFamily="18" charset="0"/>
                <a:ea typeface="Times New Roman" panose="02020603050405020304" pitchFamily="18" charset="0"/>
              </a:rPr>
              <a:t>Here is Apuleius' description of the final scene of Psyche's story:</a:t>
            </a:r>
          </a:p>
          <a:p>
            <a:pPr indent="0" algn="just">
              <a:lnSpc>
                <a:spcPct val="120000"/>
              </a:lnSpc>
              <a:spcBef>
                <a:spcPts val="600"/>
              </a:spcBef>
              <a:spcAft>
                <a:spcPts val="600"/>
              </a:spcAft>
              <a:buNone/>
            </a:pPr>
            <a:r>
              <a:rPr lang="en-GB" sz="2200" dirty="0">
                <a:effectLst/>
                <a:latin typeface="Times New Roman" panose="02020603050405020304" pitchFamily="18" charset="0"/>
                <a:ea typeface="Times New Roman" panose="02020603050405020304" pitchFamily="18" charset="0"/>
              </a:rPr>
              <a:t>Immediately a wedding feast appeared. The bridegroom took the highest place, embracing Psyche. So Jupiter with his own Juno took his place and then, in order, the other gods. Then Jupiter's cupbearer, the shepherd boy Ganymede, brought him a cup of nectar, the wine of the gods, and Bacchus gave nectar to the others. Vulcan cooked the feast; the Hours decorated everything with roses and other flowers. The Graces sprinkled the scent of balsam, and the Muses played and sang. Apollo sang to the cithara and Venus danced in all her beauty to the music; the tableau was so fitting for her that the Muses accompanied her with choral odes or played upon the tibia; a satyr and Pan played the pipes. So, with all due ceremony, Psyche was married to Cupid and, in due time, a daughter was born to them, whom we call Pleasure (</a:t>
            </a:r>
            <a:r>
              <a:rPr lang="en-GB" sz="2200" dirty="0" err="1">
                <a:effectLst/>
                <a:latin typeface="Times New Roman" panose="02020603050405020304" pitchFamily="18" charset="0"/>
                <a:ea typeface="Times New Roman" panose="02020603050405020304" pitchFamily="18" charset="0"/>
              </a:rPr>
              <a:t>Voluptas</a:t>
            </a:r>
            <a:r>
              <a:rPr lang="en-GB" sz="22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040915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3" name="Group 12">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5"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4"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18" name="Rectangle 17">
            <a:extLst>
              <a:ext uri="{FF2B5EF4-FFF2-40B4-BE49-F238E27FC236}">
                <a16:creationId xmlns:a16="http://schemas.microsoft.com/office/drawing/2014/main" id="{1F4CD6D0-88B6-45F4-AC60-54587D3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kylix, cup&#10;&#10;Description automatically generated">
            <a:extLst>
              <a:ext uri="{FF2B5EF4-FFF2-40B4-BE49-F238E27FC236}">
                <a16:creationId xmlns:a16="http://schemas.microsoft.com/office/drawing/2014/main" id="{85408116-D25E-4720-8925-2B0071918FE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910" r="2868"/>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0" name="Rectangle 19">
            <a:extLst>
              <a:ext uri="{FF2B5EF4-FFF2-40B4-BE49-F238E27FC236}">
                <a16:creationId xmlns:a16="http://schemas.microsoft.com/office/drawing/2014/main" id="{3092D32E-B1E6-4335-BD86-8461882A7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03300" y="-1052423"/>
            <a:ext cx="6857999" cy="8883647"/>
          </a:xfrm>
          <a:prstGeom prst="rect">
            <a:avLst/>
          </a:prstGeom>
          <a:gradFill flip="none" rotWithShape="1">
            <a:gsLst>
              <a:gs pos="0">
                <a:srgbClr val="000000">
                  <a:alpha val="35000"/>
                </a:srgbClr>
              </a:gs>
              <a:gs pos="100000">
                <a:srgbClr val="000000">
                  <a:alpha val="0"/>
                </a:srgbClr>
              </a:gs>
              <a:gs pos="60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E3F0088-A302-4197-A869-07A8EB6121B7}"/>
              </a:ext>
            </a:extLst>
          </p:cNvPr>
          <p:cNvSpPr>
            <a:spLocks noGrp="1"/>
          </p:cNvSpPr>
          <p:nvPr>
            <p:ph type="title"/>
          </p:nvPr>
        </p:nvSpPr>
        <p:spPr>
          <a:xfrm>
            <a:off x="990000" y="395289"/>
            <a:ext cx="4075200" cy="2226688"/>
          </a:xfrm>
        </p:spPr>
        <p:txBody>
          <a:bodyPr vert="horz" lIns="91440" tIns="45720" rIns="91440" bIns="45720" rtlCol="0" anchor="b" anchorCtr="0">
            <a:normAutofit/>
          </a:bodyPr>
          <a:lstStyle/>
          <a:p>
            <a:pPr algn="ctr">
              <a:lnSpc>
                <a:spcPct val="90000"/>
              </a:lnSpc>
            </a:pPr>
            <a:r>
              <a:rPr lang="tr-TR" sz="4800" b="1" dirty="0">
                <a:solidFill>
                  <a:srgbClr val="FFFFFF"/>
                </a:solidFill>
              </a:rPr>
              <a:t>OTHER LOVE MYTHS AND ZEUS</a:t>
            </a:r>
            <a:endParaRPr lang="en-US" sz="4800" b="1" dirty="0">
              <a:solidFill>
                <a:srgbClr val="FFFFFF"/>
              </a:solidFill>
            </a:endParaRPr>
          </a:p>
        </p:txBody>
      </p:sp>
      <p:grpSp>
        <p:nvGrpSpPr>
          <p:cNvPr id="22" name="Group 21">
            <a:extLst>
              <a:ext uri="{FF2B5EF4-FFF2-40B4-BE49-F238E27FC236}">
                <a16:creationId xmlns:a16="http://schemas.microsoft.com/office/drawing/2014/main" id="{53D83BC4-A03A-4B80-BE2E-AB1542ABAD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19525" y="2840038"/>
            <a:ext cx="2216150" cy="1177924"/>
            <a:chOff x="4987925" y="2840038"/>
            <a:chExt cx="2216150" cy="1177924"/>
          </a:xfrm>
        </p:grpSpPr>
        <p:sp>
          <p:nvSpPr>
            <p:cNvPr id="23" name="Rectangle 22">
              <a:extLst>
                <a:ext uri="{FF2B5EF4-FFF2-40B4-BE49-F238E27FC236}">
                  <a16:creationId xmlns:a16="http://schemas.microsoft.com/office/drawing/2014/main" id="{2F6F3D9A-452B-4940-9828-23E2DA52F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FC141C93-0464-49A4-80F9-CBA4B473210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5" name="Group 24">
                <a:extLst>
                  <a:ext uri="{FF2B5EF4-FFF2-40B4-BE49-F238E27FC236}">
                    <a16:creationId xmlns:a16="http://schemas.microsoft.com/office/drawing/2014/main" id="{0FBE46EE-1DFB-4A24-A727-EABB7534FB2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30" name="Freeform 68">
                  <a:extLst>
                    <a:ext uri="{FF2B5EF4-FFF2-40B4-BE49-F238E27FC236}">
                      <a16:creationId xmlns:a16="http://schemas.microsoft.com/office/drawing/2014/main" id="{2892A7AB-12E4-4169-836F-A0D0C91B7F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9">
                  <a:extLst>
                    <a:ext uri="{FF2B5EF4-FFF2-40B4-BE49-F238E27FC236}">
                      <a16:creationId xmlns:a16="http://schemas.microsoft.com/office/drawing/2014/main" id="{1F214575-72DE-4088-8694-62F426EF7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Line 70">
                  <a:extLst>
                    <a:ext uri="{FF2B5EF4-FFF2-40B4-BE49-F238E27FC236}">
                      <a16:creationId xmlns:a16="http://schemas.microsoft.com/office/drawing/2014/main" id="{DE02F19E-EAED-436A-985B-21E4AFF3ECF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5">
                <a:extLst>
                  <a:ext uri="{FF2B5EF4-FFF2-40B4-BE49-F238E27FC236}">
                    <a16:creationId xmlns:a16="http://schemas.microsoft.com/office/drawing/2014/main" id="{6748F1F2-C6CE-4B1D-BC12-02955EA2BA8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7" name="Freeform 68">
                  <a:extLst>
                    <a:ext uri="{FF2B5EF4-FFF2-40B4-BE49-F238E27FC236}">
                      <a16:creationId xmlns:a16="http://schemas.microsoft.com/office/drawing/2014/main" id="{80A5916D-E677-43F6-96A9-E16E5A843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9">
                  <a:extLst>
                    <a:ext uri="{FF2B5EF4-FFF2-40B4-BE49-F238E27FC236}">
                      <a16:creationId xmlns:a16="http://schemas.microsoft.com/office/drawing/2014/main" id="{115C4984-068B-47EF-9298-FC8384998B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Line 70">
                  <a:extLst>
                    <a:ext uri="{FF2B5EF4-FFF2-40B4-BE49-F238E27FC236}">
                      <a16:creationId xmlns:a16="http://schemas.microsoft.com/office/drawing/2014/main" id="{8E1D9610-842B-4FB4-912A-67F61723EBF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6" name="TextBox 5">
            <a:extLst>
              <a:ext uri="{FF2B5EF4-FFF2-40B4-BE49-F238E27FC236}">
                <a16:creationId xmlns:a16="http://schemas.microsoft.com/office/drawing/2014/main" id="{700BCFE0-C2AA-4B8B-856C-C3F01BC9EF8E}"/>
              </a:ext>
            </a:extLst>
          </p:cNvPr>
          <p:cNvSpPr txBox="1"/>
          <p:nvPr/>
        </p:nvSpPr>
        <p:spPr>
          <a:xfrm>
            <a:off x="9911898" y="164457"/>
            <a:ext cx="2218877" cy="230832"/>
          </a:xfrm>
          <a:prstGeom prst="rect">
            <a:avLst/>
          </a:prstGeom>
          <a:noFill/>
        </p:spPr>
        <p:txBody>
          <a:bodyPr wrap="none" rtlCol="0">
            <a:spAutoFit/>
          </a:bodyPr>
          <a:lstStyle/>
          <a:p>
            <a:r>
              <a:rPr lang="tr-TR" sz="900" dirty="0" err="1">
                <a:solidFill>
                  <a:schemeClr val="bg1"/>
                </a:solidFill>
              </a:rPr>
              <a:t>From</a:t>
            </a:r>
            <a:r>
              <a:rPr lang="tr-TR" sz="900" dirty="0">
                <a:solidFill>
                  <a:schemeClr val="bg1"/>
                </a:solidFill>
              </a:rPr>
              <a:t> </a:t>
            </a:r>
            <a:r>
              <a:rPr lang="tr-TR" sz="900" dirty="0" err="1">
                <a:solidFill>
                  <a:schemeClr val="bg1"/>
                </a:solidFill>
              </a:rPr>
              <a:t>the</a:t>
            </a:r>
            <a:r>
              <a:rPr lang="tr-TR" sz="900" dirty="0">
                <a:solidFill>
                  <a:schemeClr val="bg1"/>
                </a:solidFill>
              </a:rPr>
              <a:t> </a:t>
            </a:r>
            <a:r>
              <a:rPr lang="tr-TR" sz="900" dirty="0" err="1">
                <a:solidFill>
                  <a:schemeClr val="bg1"/>
                </a:solidFill>
              </a:rPr>
              <a:t>website</a:t>
            </a:r>
            <a:r>
              <a:rPr lang="tr-TR" sz="900" dirty="0">
                <a:solidFill>
                  <a:schemeClr val="bg1"/>
                </a:solidFill>
              </a:rPr>
              <a:t> </a:t>
            </a:r>
            <a:r>
              <a:rPr lang="tr-TR" sz="900" i="1" dirty="0" err="1">
                <a:solidFill>
                  <a:schemeClr val="bg1"/>
                </a:solidFill>
              </a:rPr>
              <a:t>All</a:t>
            </a:r>
            <a:r>
              <a:rPr lang="tr-TR" sz="900" i="1" dirty="0">
                <a:solidFill>
                  <a:schemeClr val="bg1"/>
                </a:solidFill>
              </a:rPr>
              <a:t> </a:t>
            </a:r>
            <a:r>
              <a:rPr lang="tr-TR" sz="900" i="1" dirty="0" err="1">
                <a:solidFill>
                  <a:schemeClr val="bg1"/>
                </a:solidFill>
              </a:rPr>
              <a:t>That's</a:t>
            </a:r>
            <a:r>
              <a:rPr lang="tr-TR" sz="900" i="1" dirty="0">
                <a:solidFill>
                  <a:schemeClr val="bg1"/>
                </a:solidFill>
              </a:rPr>
              <a:t> </a:t>
            </a:r>
            <a:r>
              <a:rPr lang="tr-TR" sz="900" i="1" dirty="0" err="1">
                <a:solidFill>
                  <a:schemeClr val="bg1"/>
                </a:solidFill>
              </a:rPr>
              <a:t>Interesting</a:t>
            </a:r>
            <a:r>
              <a:rPr lang="tr-TR" sz="900" dirty="0">
                <a:solidFill>
                  <a:schemeClr val="bg1"/>
                </a:solidFill>
              </a:rPr>
              <a:t> </a:t>
            </a:r>
            <a:endParaRPr lang="en-GB" sz="900" dirty="0">
              <a:solidFill>
                <a:schemeClr val="bg1"/>
              </a:solidFill>
            </a:endParaRPr>
          </a:p>
        </p:txBody>
      </p:sp>
    </p:spTree>
    <p:extLst>
      <p:ext uri="{BB962C8B-B14F-4D97-AF65-F5344CB8AC3E}">
        <p14:creationId xmlns:p14="http://schemas.microsoft.com/office/powerpoint/2010/main" val="16694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279C8A1-C4E4-4DE9-934E-91221AC99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287EF-F799-4E5B-B0B5-ACAADE86F8C8}"/>
              </a:ext>
            </a:extLst>
          </p:cNvPr>
          <p:cNvSpPr>
            <a:spLocks noGrp="1"/>
          </p:cNvSpPr>
          <p:nvPr>
            <p:ph type="title"/>
          </p:nvPr>
        </p:nvSpPr>
        <p:spPr>
          <a:xfrm>
            <a:off x="5138986" y="785365"/>
            <a:ext cx="6317998" cy="1120439"/>
          </a:xfrm>
        </p:spPr>
        <p:txBody>
          <a:bodyPr wrap="square" anchor="b">
            <a:normAutofit/>
          </a:bodyPr>
          <a:lstStyle/>
          <a:p>
            <a:pPr algn="ctr"/>
            <a:r>
              <a:rPr lang="en-GB" b="1" dirty="0">
                <a:effectLst/>
                <a:latin typeface="+mn-lt"/>
                <a:ea typeface="Times New Roman" panose="02020603050405020304" pitchFamily="18" charset="0"/>
              </a:rPr>
              <a:t>EROS (CUPID)</a:t>
            </a:r>
            <a:endParaRPr lang="en-GB" dirty="0">
              <a:latin typeface="+mn-lt"/>
            </a:endParaRPr>
          </a:p>
        </p:txBody>
      </p:sp>
      <p:pic>
        <p:nvPicPr>
          <p:cNvPr id="5" name="Content Placeholder 4" descr="A screenshot of a video game&#10;&#10;Description automatically generated with medium confidence">
            <a:extLst>
              <a:ext uri="{FF2B5EF4-FFF2-40B4-BE49-F238E27FC236}">
                <a16:creationId xmlns:a16="http://schemas.microsoft.com/office/drawing/2014/main" id="{24A1F0B0-EA17-4843-9984-0A23E745726B}"/>
              </a:ext>
            </a:extLst>
          </p:cNvPr>
          <p:cNvPicPr>
            <a:picLocks noChangeAspect="1"/>
          </p:cNvPicPr>
          <p:nvPr/>
        </p:nvPicPr>
        <p:blipFill rotWithShape="1">
          <a:blip r:embed="rId3">
            <a:extLst>
              <a:ext uri="{28A0092B-C50C-407E-A947-70E740481C1C}">
                <a14:useLocalDpi xmlns:a14="http://schemas.microsoft.com/office/drawing/2010/main" val="0"/>
              </a:ext>
            </a:extLst>
          </a:blip>
          <a:srcRect r="4021"/>
          <a:stretch/>
        </p:blipFill>
        <p:spPr>
          <a:xfrm>
            <a:off x="20" y="10"/>
            <a:ext cx="3863955" cy="6857989"/>
          </a:xfrm>
          <a:prstGeom prst="rect">
            <a:avLst/>
          </a:prstGeom>
        </p:spPr>
      </p:pic>
      <p:cxnSp>
        <p:nvCxnSpPr>
          <p:cNvPr id="27" name="Straight Connector 26">
            <a:extLst>
              <a:ext uri="{FF2B5EF4-FFF2-40B4-BE49-F238E27FC236}">
                <a16:creationId xmlns:a16="http://schemas.microsoft.com/office/drawing/2014/main" id="{26C7ED5D-77C4-4564-8B1A-E55609CF44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7986" y="1964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4F12AB8-CB8F-481D-BB6E-BC55F645A717}"/>
              </a:ext>
            </a:extLst>
          </p:cNvPr>
          <p:cNvSpPr txBox="1"/>
          <p:nvPr/>
        </p:nvSpPr>
        <p:spPr>
          <a:xfrm>
            <a:off x="3863975" y="6627168"/>
            <a:ext cx="2351926"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Theoi</a:t>
            </a:r>
            <a:r>
              <a:rPr lang="tr-TR" sz="900" i="1" dirty="0"/>
              <a:t> </a:t>
            </a:r>
            <a:r>
              <a:rPr lang="tr-TR" sz="900" i="1" dirty="0" err="1"/>
              <a:t>Greek</a:t>
            </a:r>
            <a:r>
              <a:rPr lang="tr-TR" sz="900" i="1" dirty="0"/>
              <a:t> Mythology</a:t>
            </a:r>
            <a:endParaRPr lang="en-GB" sz="900" i="1" dirty="0"/>
          </a:p>
        </p:txBody>
      </p:sp>
    </p:spTree>
    <p:extLst>
      <p:ext uri="{BB962C8B-B14F-4D97-AF65-F5344CB8AC3E}">
        <p14:creationId xmlns:p14="http://schemas.microsoft.com/office/powerpoint/2010/main" val="3204277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8461B-E4AE-40B7-AC46-E10A0ED6C8F9}"/>
              </a:ext>
            </a:extLst>
          </p:cNvPr>
          <p:cNvSpPr>
            <a:spLocks noGrp="1"/>
          </p:cNvSpPr>
          <p:nvPr>
            <p:ph idx="1"/>
          </p:nvPr>
        </p:nvSpPr>
        <p:spPr>
          <a:xfrm>
            <a:off x="556346" y="676696"/>
            <a:ext cx="11079307" cy="5504608"/>
          </a:xfrm>
        </p:spPr>
        <p:txBody>
          <a:bodyPr>
            <a:noAutofit/>
          </a:bodyPr>
          <a:lstStyle/>
          <a:p>
            <a:pPr indent="0" algn="just">
              <a:lnSpc>
                <a:spcPct val="100000"/>
              </a:lnSpc>
              <a:spcBef>
                <a:spcPts val="600"/>
              </a:spcBef>
              <a:spcAft>
                <a:spcPts val="600"/>
              </a:spcAft>
              <a:buNone/>
            </a:pPr>
            <a:r>
              <a:rPr lang="en-GB" sz="2400" b="1" dirty="0">
                <a:solidFill>
                  <a:schemeClr val="tx1">
                    <a:lumMod val="95000"/>
                    <a:lumOff val="5000"/>
                    <a:alpha val="60000"/>
                  </a:schemeClr>
                </a:solidFill>
                <a:effectLst/>
                <a:latin typeface="Times New Roman" panose="02020603050405020304" pitchFamily="18" charset="0"/>
                <a:ea typeface="Times New Roman" panose="02020603050405020304" pitchFamily="18" charset="0"/>
              </a:rPr>
              <a:t>Here they are—all 7 of his immortal lovers:</a:t>
            </a:r>
          </a:p>
          <a:p>
            <a:pPr indent="0" algn="just">
              <a:lnSpc>
                <a:spcPct val="100000"/>
              </a:lnSpc>
              <a:spcBef>
                <a:spcPts val="600"/>
              </a:spcBef>
              <a:spcAft>
                <a:spcPts val="600"/>
              </a:spcAft>
              <a:buNone/>
            </a:pPr>
            <a:r>
              <a:rPr lang="en-GB" sz="2400" dirty="0">
                <a:solidFill>
                  <a:schemeClr val="tx1">
                    <a:lumMod val="95000"/>
                    <a:lumOff val="5000"/>
                    <a:alpha val="60000"/>
                  </a:schemeClr>
                </a:solidFill>
                <a:effectLst/>
                <a:latin typeface="Times New Roman" panose="02020603050405020304" pitchFamily="18" charset="0"/>
                <a:ea typeface="Times New Roman" panose="02020603050405020304" pitchFamily="18" charset="0"/>
              </a:rPr>
              <a:t>1. Metis [cousin]—mother of Athena. Murdered by swallowing.</a:t>
            </a:r>
          </a:p>
          <a:p>
            <a:pPr indent="0" algn="just">
              <a:lnSpc>
                <a:spcPct val="100000"/>
              </a:lnSpc>
              <a:spcBef>
                <a:spcPts val="600"/>
              </a:spcBef>
              <a:spcAft>
                <a:spcPts val="600"/>
              </a:spcAft>
              <a:buNone/>
            </a:pPr>
            <a:r>
              <a:rPr lang="en-GB" sz="2400" dirty="0">
                <a:solidFill>
                  <a:schemeClr val="tx1">
                    <a:lumMod val="95000"/>
                    <a:lumOff val="5000"/>
                    <a:alpha val="60000"/>
                  </a:schemeClr>
                </a:solidFill>
                <a:effectLst/>
                <a:latin typeface="Times New Roman" panose="02020603050405020304" pitchFamily="18" charset="0"/>
                <a:ea typeface="Times New Roman" panose="02020603050405020304" pitchFamily="18" charset="0"/>
              </a:rPr>
              <a:t>2. Themis [aunt]—mother of Dike, the Horae and the </a:t>
            </a:r>
            <a:r>
              <a:rPr lang="en-GB" sz="2400" dirty="0" err="1">
                <a:solidFill>
                  <a:schemeClr val="tx1">
                    <a:lumMod val="95000"/>
                    <a:lumOff val="5000"/>
                    <a:alpha val="60000"/>
                  </a:schemeClr>
                </a:solidFill>
                <a:effectLst/>
                <a:latin typeface="Times New Roman" panose="02020603050405020304" pitchFamily="18" charset="0"/>
                <a:ea typeface="Times New Roman" panose="02020603050405020304" pitchFamily="18" charset="0"/>
              </a:rPr>
              <a:t>Morai</a:t>
            </a:r>
            <a:r>
              <a:rPr lang="en-GB" sz="2400" dirty="0">
                <a:solidFill>
                  <a:schemeClr val="tx1">
                    <a:lumMod val="95000"/>
                    <a:lumOff val="5000"/>
                    <a:alpha val="60000"/>
                  </a:schemeClr>
                </a:solidFill>
                <a:effectLst/>
                <a:latin typeface="Times New Roman" panose="02020603050405020304" pitchFamily="18" charset="0"/>
                <a:ea typeface="Times New Roman" panose="02020603050405020304" pitchFamily="18" charset="0"/>
              </a:rPr>
              <a:t>. She built the Oracle at Delphi.</a:t>
            </a:r>
          </a:p>
          <a:p>
            <a:pPr indent="0" algn="just">
              <a:lnSpc>
                <a:spcPct val="100000"/>
              </a:lnSpc>
              <a:spcBef>
                <a:spcPts val="600"/>
              </a:spcBef>
              <a:spcAft>
                <a:spcPts val="600"/>
              </a:spcAft>
              <a:buNone/>
            </a:pPr>
            <a:r>
              <a:rPr lang="en-GB" sz="2400" dirty="0">
                <a:solidFill>
                  <a:schemeClr val="tx1">
                    <a:lumMod val="95000"/>
                    <a:lumOff val="5000"/>
                    <a:alpha val="60000"/>
                  </a:schemeClr>
                </a:solidFill>
                <a:effectLst/>
                <a:latin typeface="Times New Roman" panose="02020603050405020304" pitchFamily="18" charset="0"/>
                <a:ea typeface="Times New Roman" panose="02020603050405020304" pitchFamily="18" charset="0"/>
              </a:rPr>
              <a:t>3. </a:t>
            </a:r>
            <a:r>
              <a:rPr lang="en-GB" sz="2400" dirty="0" err="1">
                <a:solidFill>
                  <a:schemeClr val="tx1">
                    <a:lumMod val="95000"/>
                    <a:lumOff val="5000"/>
                    <a:alpha val="60000"/>
                  </a:schemeClr>
                </a:solidFill>
                <a:effectLst/>
                <a:latin typeface="Times New Roman" panose="02020603050405020304" pitchFamily="18" charset="0"/>
                <a:ea typeface="Times New Roman" panose="02020603050405020304" pitchFamily="18" charset="0"/>
              </a:rPr>
              <a:t>Eurynome</a:t>
            </a:r>
            <a:r>
              <a:rPr lang="en-GB" sz="2400" dirty="0">
                <a:solidFill>
                  <a:schemeClr val="tx1">
                    <a:lumMod val="95000"/>
                    <a:lumOff val="5000"/>
                    <a:alpha val="60000"/>
                  </a:schemeClr>
                </a:solidFill>
                <a:effectLst/>
                <a:latin typeface="Times New Roman" panose="02020603050405020304" pitchFamily="18" charset="0"/>
                <a:ea typeface="Times New Roman" panose="02020603050405020304" pitchFamily="18" charset="0"/>
              </a:rPr>
              <a:t> [elder Oceanid]—mother of the 3 “Charites” (“graces”).</a:t>
            </a:r>
          </a:p>
          <a:p>
            <a:pPr indent="0" algn="just">
              <a:lnSpc>
                <a:spcPct val="100000"/>
              </a:lnSpc>
              <a:spcBef>
                <a:spcPts val="600"/>
              </a:spcBef>
              <a:spcAft>
                <a:spcPts val="600"/>
              </a:spcAft>
              <a:buNone/>
            </a:pPr>
            <a:r>
              <a:rPr lang="en-GB" sz="2400" dirty="0">
                <a:solidFill>
                  <a:schemeClr val="tx1">
                    <a:lumMod val="95000"/>
                    <a:lumOff val="5000"/>
                    <a:alpha val="60000"/>
                  </a:schemeClr>
                </a:solidFill>
                <a:effectLst/>
                <a:latin typeface="Times New Roman" panose="02020603050405020304" pitchFamily="18" charset="0"/>
                <a:ea typeface="Times New Roman" panose="02020603050405020304" pitchFamily="18" charset="0"/>
              </a:rPr>
              <a:t>4. Demeter [older sister]—mother of Persephone, the future queen of the underworld.</a:t>
            </a:r>
          </a:p>
          <a:p>
            <a:pPr indent="0" algn="just">
              <a:lnSpc>
                <a:spcPct val="100000"/>
              </a:lnSpc>
              <a:spcBef>
                <a:spcPts val="600"/>
              </a:spcBef>
              <a:spcAft>
                <a:spcPts val="600"/>
              </a:spcAft>
              <a:buNone/>
            </a:pPr>
            <a:r>
              <a:rPr lang="en-GB" sz="2400" dirty="0">
                <a:solidFill>
                  <a:schemeClr val="tx1">
                    <a:lumMod val="95000"/>
                    <a:lumOff val="5000"/>
                    <a:alpha val="60000"/>
                  </a:schemeClr>
                </a:solidFill>
                <a:effectLst/>
                <a:latin typeface="Times New Roman" panose="02020603050405020304" pitchFamily="18" charset="0"/>
                <a:ea typeface="Times New Roman" panose="02020603050405020304" pitchFamily="18" charset="0"/>
              </a:rPr>
              <a:t>5. Mnemosyne [first generation </a:t>
            </a:r>
            <a:r>
              <a:rPr lang="en-GB" sz="2400" dirty="0" err="1">
                <a:solidFill>
                  <a:schemeClr val="tx1">
                    <a:lumMod val="95000"/>
                    <a:lumOff val="5000"/>
                    <a:alpha val="60000"/>
                  </a:schemeClr>
                </a:solidFill>
                <a:effectLst/>
                <a:latin typeface="Times New Roman" panose="02020603050405020304" pitchFamily="18" charset="0"/>
                <a:ea typeface="Times New Roman" panose="02020603050405020304" pitchFamily="18" charset="0"/>
              </a:rPr>
              <a:t>Titanide</a:t>
            </a:r>
            <a:r>
              <a:rPr lang="en-GB" sz="2400" dirty="0">
                <a:solidFill>
                  <a:schemeClr val="tx1">
                    <a:lumMod val="95000"/>
                    <a:lumOff val="5000"/>
                    <a:alpha val="60000"/>
                  </a:schemeClr>
                </a:solidFill>
                <a:effectLst/>
                <a:latin typeface="Times New Roman" panose="02020603050405020304" pitchFamily="18" charset="0"/>
                <a:ea typeface="Times New Roman" panose="02020603050405020304" pitchFamily="18" charset="0"/>
              </a:rPr>
              <a:t>]—mother of the 9 muses.</a:t>
            </a:r>
          </a:p>
          <a:p>
            <a:pPr indent="0" algn="just">
              <a:lnSpc>
                <a:spcPct val="100000"/>
              </a:lnSpc>
              <a:spcBef>
                <a:spcPts val="600"/>
              </a:spcBef>
              <a:spcAft>
                <a:spcPts val="600"/>
              </a:spcAft>
              <a:buNone/>
            </a:pPr>
            <a:r>
              <a:rPr lang="en-GB" sz="2400" dirty="0">
                <a:solidFill>
                  <a:schemeClr val="tx1">
                    <a:lumMod val="95000"/>
                    <a:lumOff val="5000"/>
                    <a:alpha val="60000"/>
                  </a:schemeClr>
                </a:solidFill>
                <a:effectLst/>
                <a:latin typeface="Times New Roman" panose="02020603050405020304" pitchFamily="18" charset="0"/>
                <a:ea typeface="Times New Roman" panose="02020603050405020304" pitchFamily="18" charset="0"/>
              </a:rPr>
              <a:t>6. Leto [cousin, </a:t>
            </a:r>
            <a:r>
              <a:rPr lang="en-GB" sz="2400" dirty="0" err="1">
                <a:solidFill>
                  <a:schemeClr val="tx1">
                    <a:lumMod val="95000"/>
                    <a:lumOff val="5000"/>
                    <a:alpha val="60000"/>
                  </a:schemeClr>
                </a:solidFill>
                <a:effectLst/>
                <a:latin typeface="Times New Roman" panose="02020603050405020304" pitchFamily="18" charset="0"/>
                <a:ea typeface="Times New Roman" panose="02020603050405020304" pitchFamily="18" charset="0"/>
              </a:rPr>
              <a:t>Titanide</a:t>
            </a:r>
            <a:r>
              <a:rPr lang="en-GB" sz="2400" dirty="0">
                <a:solidFill>
                  <a:schemeClr val="tx1">
                    <a:lumMod val="95000"/>
                    <a:lumOff val="5000"/>
                    <a:alpha val="60000"/>
                  </a:schemeClr>
                </a:solidFill>
                <a:effectLst/>
                <a:latin typeface="Times New Roman" panose="02020603050405020304" pitchFamily="18" charset="0"/>
                <a:ea typeface="Times New Roman" panose="02020603050405020304" pitchFamily="18" charset="0"/>
              </a:rPr>
              <a:t>]—mother of Artemis and Apollo.</a:t>
            </a:r>
          </a:p>
          <a:p>
            <a:pPr indent="0" algn="just">
              <a:lnSpc>
                <a:spcPct val="100000"/>
              </a:lnSpc>
              <a:spcBef>
                <a:spcPts val="600"/>
              </a:spcBef>
              <a:spcAft>
                <a:spcPts val="600"/>
              </a:spcAft>
              <a:buNone/>
            </a:pPr>
            <a:r>
              <a:rPr lang="en-GB" sz="2400" dirty="0">
                <a:solidFill>
                  <a:schemeClr val="tx1">
                    <a:lumMod val="95000"/>
                    <a:lumOff val="5000"/>
                    <a:alpha val="60000"/>
                  </a:schemeClr>
                </a:solidFill>
                <a:effectLst/>
                <a:latin typeface="Times New Roman" panose="02020603050405020304" pitchFamily="18" charset="0"/>
                <a:ea typeface="Times New Roman" panose="02020603050405020304" pitchFamily="18" charset="0"/>
              </a:rPr>
              <a:t>7.Hera [older sister]—mother of Ares (war), Hebe (cupbearer), Eileithyia (childbirth), Eris (discord) and Hephaestus (fire and metallurgy).</a:t>
            </a:r>
          </a:p>
        </p:txBody>
      </p:sp>
    </p:spTree>
    <p:extLst>
      <p:ext uri="{BB962C8B-B14F-4D97-AF65-F5344CB8AC3E}">
        <p14:creationId xmlns:p14="http://schemas.microsoft.com/office/powerpoint/2010/main" val="3860835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C9CF63D-A2A3-4ECF-BC53-4B0D56918F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33"/>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BC86A545-AB85-48B5-A708-12A9E9D12DA6}"/>
              </a:ext>
            </a:extLst>
          </p:cNvPr>
          <p:cNvPicPr>
            <a:picLocks noChangeAspect="1"/>
          </p:cNvPicPr>
          <p:nvPr/>
        </p:nvPicPr>
        <p:blipFill>
          <a:blip r:embed="rId3"/>
          <a:stretch>
            <a:fillRect/>
          </a:stretch>
        </p:blipFill>
        <p:spPr>
          <a:xfrm>
            <a:off x="2631296" y="0"/>
            <a:ext cx="6929407" cy="6825465"/>
          </a:xfrm>
          <a:prstGeom prst="rect">
            <a:avLst/>
          </a:prstGeom>
        </p:spPr>
      </p:pic>
      <p:sp>
        <p:nvSpPr>
          <p:cNvPr id="6" name="TextBox 5">
            <a:extLst>
              <a:ext uri="{FF2B5EF4-FFF2-40B4-BE49-F238E27FC236}">
                <a16:creationId xmlns:a16="http://schemas.microsoft.com/office/drawing/2014/main" id="{CC4E67CD-D9BF-4E24-A611-C5160C9AFCB0}"/>
              </a:ext>
            </a:extLst>
          </p:cNvPr>
          <p:cNvSpPr txBox="1"/>
          <p:nvPr/>
        </p:nvSpPr>
        <p:spPr>
          <a:xfrm>
            <a:off x="9678094" y="6318033"/>
            <a:ext cx="2031325"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book</a:t>
            </a:r>
            <a:r>
              <a:rPr lang="tr-TR" sz="900" dirty="0"/>
              <a:t> </a:t>
            </a:r>
            <a:r>
              <a:rPr lang="tr-TR" sz="900" i="1" dirty="0" err="1"/>
              <a:t>Classical</a:t>
            </a:r>
            <a:r>
              <a:rPr lang="tr-TR" sz="900" i="1" dirty="0"/>
              <a:t> Mythology</a:t>
            </a:r>
            <a:endParaRPr lang="en-GB" sz="900" dirty="0"/>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89E5C5D5-DEF4-47A8-9FCD-E86D449475EE}"/>
                  </a:ext>
                </a:extLst>
              </p14:cNvPr>
              <p14:cNvContentPartPr/>
              <p14:nvPr/>
            </p14:nvContentPartPr>
            <p14:xfrm>
              <a:off x="7965665" y="1335849"/>
              <a:ext cx="360" cy="360"/>
            </p14:xfrm>
          </p:contentPart>
        </mc:Choice>
        <mc:Fallback xmlns="">
          <p:pic>
            <p:nvPicPr>
              <p:cNvPr id="8" name="Ink 7">
                <a:extLst>
                  <a:ext uri="{FF2B5EF4-FFF2-40B4-BE49-F238E27FC236}">
                    <a16:creationId xmlns:a16="http://schemas.microsoft.com/office/drawing/2014/main" id="{89E5C5D5-DEF4-47A8-9FCD-E86D449475EE}"/>
                  </a:ext>
                </a:extLst>
              </p:cNvPr>
              <p:cNvPicPr/>
              <p:nvPr/>
            </p:nvPicPr>
            <p:blipFill>
              <a:blip r:embed="rId5"/>
              <a:stretch>
                <a:fillRect/>
              </a:stretch>
            </p:blipFill>
            <p:spPr>
              <a:xfrm>
                <a:off x="7876025" y="1155849"/>
                <a:ext cx="180000" cy="360000"/>
              </a:xfrm>
              <a:prstGeom prst="rect">
                <a:avLst/>
              </a:prstGeom>
            </p:spPr>
          </p:pic>
        </mc:Fallback>
      </mc:AlternateContent>
      <p:sp>
        <p:nvSpPr>
          <p:cNvPr id="29" name="TextBox 28">
            <a:extLst>
              <a:ext uri="{FF2B5EF4-FFF2-40B4-BE49-F238E27FC236}">
                <a16:creationId xmlns:a16="http://schemas.microsoft.com/office/drawing/2014/main" id="{4F8F5243-0A79-437A-83C1-7AC235AF868A}"/>
              </a:ext>
            </a:extLst>
          </p:cNvPr>
          <p:cNvSpPr txBox="1"/>
          <p:nvPr/>
        </p:nvSpPr>
        <p:spPr>
          <a:xfrm>
            <a:off x="7373837" y="1177587"/>
            <a:ext cx="2033932" cy="1323439"/>
          </a:xfrm>
          <a:prstGeom prst="rect">
            <a:avLst/>
          </a:prstGeom>
          <a:solidFill>
            <a:schemeClr val="bg1"/>
          </a:solidFill>
        </p:spPr>
        <p:txBody>
          <a:bodyPr wrap="square" rtlCol="0">
            <a:spAutoFit/>
          </a:bodyPr>
          <a:lstStyle/>
          <a:p>
            <a:r>
              <a:rPr lang="en-GB" sz="2000" dirty="0" err="1">
                <a:effectLst/>
                <a:latin typeface="Times New Roman" panose="02020603050405020304" pitchFamily="18" charset="0"/>
                <a:ea typeface="Times New Roman" panose="02020603050405020304" pitchFamily="18" charset="0"/>
              </a:rPr>
              <a:t>Alkmenê</a:t>
            </a:r>
            <a:r>
              <a:rPr lang="en-GB" sz="2000" dirty="0">
                <a:effectLst/>
                <a:latin typeface="Times New Roman" panose="02020603050405020304" pitchFamily="18" charset="0"/>
                <a:ea typeface="Times New Roman" panose="02020603050405020304" pitchFamily="18" charset="0"/>
              </a:rPr>
              <a:t> in the form of her husband, Amphitryon</a:t>
            </a:r>
            <a:endParaRPr lang="en-GB" sz="2000" dirty="0"/>
          </a:p>
        </p:txBody>
      </p:sp>
      <p:grpSp>
        <p:nvGrpSpPr>
          <p:cNvPr id="33" name="Group 32">
            <a:extLst>
              <a:ext uri="{FF2B5EF4-FFF2-40B4-BE49-F238E27FC236}">
                <a16:creationId xmlns:a16="http://schemas.microsoft.com/office/drawing/2014/main" id="{30374A80-1A24-4482-BF86-96AAEE2F49D6}"/>
              </a:ext>
            </a:extLst>
          </p:cNvPr>
          <p:cNvGrpSpPr/>
          <p:nvPr/>
        </p:nvGrpSpPr>
        <p:grpSpPr>
          <a:xfrm>
            <a:off x="4964705" y="3041889"/>
            <a:ext cx="1899720" cy="770400"/>
            <a:chOff x="4964705" y="3041889"/>
            <a:chExt cx="1899720" cy="770400"/>
          </a:xfrm>
        </p:grpSpPr>
        <mc:AlternateContent xmlns:mc="http://schemas.openxmlformats.org/markup-compatibility/2006" xmlns:p14="http://schemas.microsoft.com/office/powerpoint/2010/main">
          <mc:Choice Requires="p14">
            <p:contentPart p14:bwMode="auto" r:id="rId6">
              <p14:nvContentPartPr>
                <p14:cNvPr id="30" name="Ink 29">
                  <a:extLst>
                    <a:ext uri="{FF2B5EF4-FFF2-40B4-BE49-F238E27FC236}">
                      <a16:creationId xmlns:a16="http://schemas.microsoft.com/office/drawing/2014/main" id="{E877EAFE-3BBB-4842-943D-6C20FBB9C865}"/>
                    </a:ext>
                  </a:extLst>
                </p14:cNvPr>
                <p14:cNvContentPartPr/>
                <p14:nvPr/>
              </p14:nvContentPartPr>
              <p14:xfrm>
                <a:off x="5186825" y="3041889"/>
                <a:ext cx="360" cy="3240"/>
              </p14:xfrm>
            </p:contentPart>
          </mc:Choice>
          <mc:Fallback xmlns="">
            <p:pic>
              <p:nvPicPr>
                <p:cNvPr id="30" name="Ink 29">
                  <a:extLst>
                    <a:ext uri="{FF2B5EF4-FFF2-40B4-BE49-F238E27FC236}">
                      <a16:creationId xmlns:a16="http://schemas.microsoft.com/office/drawing/2014/main" id="{E877EAFE-3BBB-4842-943D-6C20FBB9C865}"/>
                    </a:ext>
                  </a:extLst>
                </p:cNvPr>
                <p:cNvPicPr/>
                <p:nvPr/>
              </p:nvPicPr>
              <p:blipFill>
                <a:blip r:embed="rId7"/>
                <a:stretch>
                  <a:fillRect/>
                </a:stretch>
              </p:blipFill>
              <p:spPr>
                <a:xfrm>
                  <a:off x="5124185" y="2978889"/>
                  <a:ext cx="126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 name="Ink 30">
                  <a:extLst>
                    <a:ext uri="{FF2B5EF4-FFF2-40B4-BE49-F238E27FC236}">
                      <a16:creationId xmlns:a16="http://schemas.microsoft.com/office/drawing/2014/main" id="{4622FED0-083A-467D-8387-49056F9C6CD6}"/>
                    </a:ext>
                  </a:extLst>
                </p14:cNvPr>
                <p14:cNvContentPartPr/>
                <p14:nvPr/>
              </p14:nvContentPartPr>
              <p14:xfrm>
                <a:off x="5131385" y="3204609"/>
                <a:ext cx="3240" cy="13320"/>
              </p14:xfrm>
            </p:contentPart>
          </mc:Choice>
          <mc:Fallback xmlns="">
            <p:pic>
              <p:nvPicPr>
                <p:cNvPr id="31" name="Ink 30">
                  <a:extLst>
                    <a:ext uri="{FF2B5EF4-FFF2-40B4-BE49-F238E27FC236}">
                      <a16:creationId xmlns:a16="http://schemas.microsoft.com/office/drawing/2014/main" id="{4622FED0-083A-467D-8387-49056F9C6CD6}"/>
                    </a:ext>
                  </a:extLst>
                </p:cNvPr>
                <p:cNvPicPr/>
                <p:nvPr/>
              </p:nvPicPr>
              <p:blipFill>
                <a:blip r:embed="rId9"/>
                <a:stretch>
                  <a:fillRect/>
                </a:stretch>
              </p:blipFill>
              <p:spPr>
                <a:xfrm>
                  <a:off x="5068745" y="3141609"/>
                  <a:ext cx="1288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2" name="Ink 31">
                  <a:extLst>
                    <a:ext uri="{FF2B5EF4-FFF2-40B4-BE49-F238E27FC236}">
                      <a16:creationId xmlns:a16="http://schemas.microsoft.com/office/drawing/2014/main" id="{2B893D05-8D5E-4E66-B053-1ADAC5D201A8}"/>
                    </a:ext>
                  </a:extLst>
                </p14:cNvPr>
                <p14:cNvContentPartPr/>
                <p14:nvPr/>
              </p14:nvContentPartPr>
              <p14:xfrm>
                <a:off x="4964705" y="3111729"/>
                <a:ext cx="1899720" cy="700560"/>
              </p14:xfrm>
            </p:contentPart>
          </mc:Choice>
          <mc:Fallback xmlns="">
            <p:pic>
              <p:nvPicPr>
                <p:cNvPr id="32" name="Ink 31">
                  <a:extLst>
                    <a:ext uri="{FF2B5EF4-FFF2-40B4-BE49-F238E27FC236}">
                      <a16:creationId xmlns:a16="http://schemas.microsoft.com/office/drawing/2014/main" id="{2B893D05-8D5E-4E66-B053-1ADAC5D201A8}"/>
                    </a:ext>
                  </a:extLst>
                </p:cNvPr>
                <p:cNvPicPr/>
                <p:nvPr/>
              </p:nvPicPr>
              <p:blipFill>
                <a:blip r:embed="rId11"/>
                <a:stretch>
                  <a:fillRect/>
                </a:stretch>
              </p:blipFill>
              <p:spPr>
                <a:xfrm>
                  <a:off x="4901705" y="3048729"/>
                  <a:ext cx="2025360" cy="826200"/>
                </a:xfrm>
                <a:prstGeom prst="rect">
                  <a:avLst/>
                </a:prstGeom>
              </p:spPr>
            </p:pic>
          </mc:Fallback>
        </mc:AlternateContent>
      </p:grpSp>
    </p:spTree>
    <p:extLst>
      <p:ext uri="{BB962C8B-B14F-4D97-AF65-F5344CB8AC3E}">
        <p14:creationId xmlns:p14="http://schemas.microsoft.com/office/powerpoint/2010/main" val="3342220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EA3F-CAAA-4DFE-9928-868ADDF05303}"/>
              </a:ext>
            </a:extLst>
          </p:cNvPr>
          <p:cNvSpPr>
            <a:spLocks noGrp="1"/>
          </p:cNvSpPr>
          <p:nvPr>
            <p:ph type="title"/>
          </p:nvPr>
        </p:nvSpPr>
        <p:spPr/>
        <p:txBody>
          <a:bodyPr>
            <a:normAutofit/>
          </a:bodyPr>
          <a:lstStyle/>
          <a:p>
            <a:r>
              <a:rPr lang="en-GB" sz="4000" b="1" dirty="0">
                <a:effectLst/>
                <a:latin typeface="Times New Roman" panose="02020603050405020304" pitchFamily="18" charset="0"/>
                <a:ea typeface="Times New Roman" panose="02020603050405020304" pitchFamily="18" charset="0"/>
              </a:rPr>
              <a:t>Bibliography</a:t>
            </a:r>
            <a:endParaRPr lang="en-GB" sz="4000" dirty="0"/>
          </a:p>
        </p:txBody>
      </p:sp>
      <p:sp>
        <p:nvSpPr>
          <p:cNvPr id="3" name="Content Placeholder 2">
            <a:extLst>
              <a:ext uri="{FF2B5EF4-FFF2-40B4-BE49-F238E27FC236}">
                <a16:creationId xmlns:a16="http://schemas.microsoft.com/office/drawing/2014/main" id="{126CCD97-0ECF-49FF-9CF7-AF2F4A452834}"/>
              </a:ext>
            </a:extLst>
          </p:cNvPr>
          <p:cNvSpPr>
            <a:spLocks noGrp="1"/>
          </p:cNvSpPr>
          <p:nvPr>
            <p:ph idx="1"/>
          </p:nvPr>
        </p:nvSpPr>
        <p:spPr>
          <a:xfrm>
            <a:off x="989399" y="1685925"/>
            <a:ext cx="10699017" cy="4575727"/>
          </a:xfrm>
        </p:spPr>
        <p:txBody>
          <a:bodyPr>
            <a:noAutofit/>
          </a:bodyPr>
          <a:lstStyle/>
          <a:p>
            <a:pPr indent="0" algn="just">
              <a:lnSpc>
                <a:spcPct val="100000"/>
              </a:lnSpc>
              <a:spcBef>
                <a:spcPts val="600"/>
              </a:spcBef>
              <a:spcAft>
                <a:spcPts val="600"/>
              </a:spcAft>
              <a:buNone/>
            </a:pPr>
            <a:r>
              <a:rPr lang="en-GB" sz="2200" dirty="0">
                <a:solidFill>
                  <a:schemeClr val="tx1"/>
                </a:solidFill>
                <a:effectLst/>
                <a:latin typeface="Times New Roman" panose="02020603050405020304" pitchFamily="18" charset="0"/>
                <a:ea typeface="Times New Roman" panose="02020603050405020304" pitchFamily="18" charset="0"/>
              </a:rPr>
              <a:t>Clayton, Matt. </a:t>
            </a:r>
            <a:r>
              <a:rPr lang="en-GB" sz="2200" i="1" dirty="0">
                <a:solidFill>
                  <a:schemeClr val="tx1"/>
                </a:solidFill>
                <a:effectLst/>
                <a:latin typeface="Times New Roman" panose="02020603050405020304" pitchFamily="18" charset="0"/>
                <a:ea typeface="Times New Roman" panose="02020603050405020304" pitchFamily="18" charset="0"/>
              </a:rPr>
              <a:t>Mythology A Captivating Guide to Greek Mythology, Egyptian Mythology, Norse Mythology, Celtic Mythology and Roman Mythology</a:t>
            </a:r>
            <a:r>
              <a:rPr lang="en-GB" sz="2200" dirty="0">
                <a:solidFill>
                  <a:schemeClr val="tx1"/>
                </a:solidFill>
                <a:effectLst/>
                <a:latin typeface="Times New Roman" panose="02020603050405020304" pitchFamily="18" charset="0"/>
                <a:ea typeface="Times New Roman" panose="02020603050405020304" pitchFamily="18" charset="0"/>
              </a:rPr>
              <a:t>. E-book, 2017.</a:t>
            </a:r>
          </a:p>
          <a:p>
            <a:pPr indent="0" algn="just">
              <a:lnSpc>
                <a:spcPct val="100000"/>
              </a:lnSpc>
              <a:spcBef>
                <a:spcPts val="600"/>
              </a:spcBef>
              <a:spcAft>
                <a:spcPts val="600"/>
              </a:spcAft>
              <a:buNone/>
            </a:pPr>
            <a:r>
              <a:rPr lang="en-GB" sz="2200" dirty="0">
                <a:solidFill>
                  <a:schemeClr val="tx1"/>
                </a:solidFill>
                <a:effectLst/>
                <a:latin typeface="Times New Roman" panose="02020603050405020304" pitchFamily="18" charset="0"/>
                <a:ea typeface="Times New Roman" panose="02020603050405020304" pitchFamily="18" charset="0"/>
              </a:rPr>
              <a:t>Hard, Robin. </a:t>
            </a:r>
            <a:r>
              <a:rPr lang="en-GB" sz="2200" i="1" dirty="0">
                <a:solidFill>
                  <a:schemeClr val="tx1"/>
                </a:solidFill>
                <a:effectLst/>
                <a:latin typeface="Times New Roman" panose="02020603050405020304" pitchFamily="18" charset="0"/>
                <a:ea typeface="Times New Roman" panose="02020603050405020304" pitchFamily="18" charset="0"/>
              </a:rPr>
              <a:t>The Routledge Handbook of Greek Mythology</a:t>
            </a:r>
            <a:r>
              <a:rPr lang="en-GB" sz="2200" dirty="0">
                <a:solidFill>
                  <a:schemeClr val="tx1"/>
                </a:solidFill>
                <a:effectLst/>
                <a:latin typeface="Times New Roman" panose="02020603050405020304" pitchFamily="18" charset="0"/>
                <a:ea typeface="Times New Roman" panose="02020603050405020304" pitchFamily="18" charset="0"/>
              </a:rPr>
              <a:t>. Routledge, 2004.</a:t>
            </a:r>
          </a:p>
          <a:p>
            <a:pPr indent="0" algn="just">
              <a:lnSpc>
                <a:spcPct val="100000"/>
              </a:lnSpc>
              <a:spcBef>
                <a:spcPts val="600"/>
              </a:spcBef>
              <a:spcAft>
                <a:spcPts val="600"/>
              </a:spcAft>
              <a:buNone/>
            </a:pPr>
            <a:r>
              <a:rPr lang="en-GB" sz="2200" dirty="0">
                <a:solidFill>
                  <a:schemeClr val="tx1"/>
                </a:solidFill>
                <a:effectLst/>
                <a:latin typeface="Times New Roman" panose="02020603050405020304" pitchFamily="18" charset="0"/>
                <a:ea typeface="Times New Roman" panose="02020603050405020304" pitchFamily="18" charset="0"/>
              </a:rPr>
              <a:t>Morales, Helen. </a:t>
            </a:r>
            <a:r>
              <a:rPr lang="en-GB" sz="2200" i="1" dirty="0">
                <a:solidFill>
                  <a:schemeClr val="tx1"/>
                </a:solidFill>
                <a:effectLst/>
                <a:latin typeface="Times New Roman" panose="02020603050405020304" pitchFamily="18" charset="0"/>
                <a:ea typeface="Times New Roman" panose="02020603050405020304" pitchFamily="18" charset="0"/>
              </a:rPr>
              <a:t>Classical Mythology: A Very Short Introduction</a:t>
            </a:r>
            <a:r>
              <a:rPr lang="en-GB" sz="2200" dirty="0">
                <a:solidFill>
                  <a:schemeClr val="tx1"/>
                </a:solidFill>
                <a:effectLst/>
                <a:latin typeface="Times New Roman" panose="02020603050405020304" pitchFamily="18" charset="0"/>
                <a:ea typeface="Times New Roman" panose="02020603050405020304" pitchFamily="18" charset="0"/>
              </a:rPr>
              <a:t>. Oxford UP, 2007.</a:t>
            </a:r>
          </a:p>
          <a:p>
            <a:pPr indent="0" algn="just">
              <a:lnSpc>
                <a:spcPct val="100000"/>
              </a:lnSpc>
              <a:spcBef>
                <a:spcPts val="600"/>
              </a:spcBef>
              <a:spcAft>
                <a:spcPts val="600"/>
              </a:spcAft>
              <a:buNone/>
            </a:pPr>
            <a:r>
              <a:rPr lang="en-GB" sz="2200" dirty="0">
                <a:solidFill>
                  <a:schemeClr val="tx1"/>
                </a:solidFill>
                <a:effectLst/>
                <a:latin typeface="Times New Roman" panose="02020603050405020304" pitchFamily="18" charset="0"/>
                <a:ea typeface="Times New Roman" panose="02020603050405020304" pitchFamily="18" charset="0"/>
              </a:rPr>
              <a:t>Morford, Mark, P. O., and Robert J. </a:t>
            </a:r>
            <a:r>
              <a:rPr lang="en-GB" sz="2200" dirty="0" err="1">
                <a:solidFill>
                  <a:schemeClr val="tx1"/>
                </a:solidFill>
                <a:effectLst/>
                <a:latin typeface="Times New Roman" panose="02020603050405020304" pitchFamily="18" charset="0"/>
                <a:ea typeface="Times New Roman" panose="02020603050405020304" pitchFamily="18" charset="0"/>
              </a:rPr>
              <a:t>Lenardon</a:t>
            </a:r>
            <a:r>
              <a:rPr lang="en-GB" sz="2200" dirty="0">
                <a:solidFill>
                  <a:schemeClr val="tx1"/>
                </a:solidFill>
                <a:effectLst/>
                <a:latin typeface="Times New Roman" panose="02020603050405020304" pitchFamily="18" charset="0"/>
                <a:ea typeface="Times New Roman" panose="02020603050405020304" pitchFamily="18" charset="0"/>
              </a:rPr>
              <a:t>. </a:t>
            </a:r>
            <a:r>
              <a:rPr lang="en-GB" sz="2200" i="1" dirty="0">
                <a:solidFill>
                  <a:schemeClr val="tx1"/>
                </a:solidFill>
                <a:effectLst/>
                <a:latin typeface="Times New Roman" panose="02020603050405020304" pitchFamily="18" charset="0"/>
                <a:ea typeface="Times New Roman" panose="02020603050405020304" pitchFamily="18" charset="0"/>
              </a:rPr>
              <a:t>Classical Mythology</a:t>
            </a:r>
            <a:r>
              <a:rPr lang="en-GB" sz="2200" dirty="0">
                <a:solidFill>
                  <a:schemeClr val="tx1"/>
                </a:solidFill>
                <a:effectLst/>
                <a:latin typeface="Times New Roman" panose="02020603050405020304" pitchFamily="18" charset="0"/>
                <a:ea typeface="Times New Roman" panose="02020603050405020304" pitchFamily="18" charset="0"/>
              </a:rPr>
              <a:t>. Longman, 1985.</a:t>
            </a:r>
          </a:p>
          <a:p>
            <a:pPr indent="0" algn="just">
              <a:lnSpc>
                <a:spcPct val="100000"/>
              </a:lnSpc>
              <a:spcBef>
                <a:spcPts val="600"/>
              </a:spcBef>
              <a:spcAft>
                <a:spcPts val="600"/>
              </a:spcAft>
              <a:buNone/>
            </a:pPr>
            <a:r>
              <a:rPr lang="en-GB" sz="2200" dirty="0">
                <a:solidFill>
                  <a:schemeClr val="tx1"/>
                </a:solidFill>
                <a:effectLst/>
                <a:latin typeface="Times New Roman" panose="02020603050405020304" pitchFamily="18" charset="0"/>
                <a:ea typeface="Times New Roman" panose="02020603050405020304" pitchFamily="18" charset="0"/>
              </a:rPr>
              <a:t>Shelburne, Walter A. </a:t>
            </a:r>
            <a:r>
              <a:rPr lang="en-GB" sz="2200" i="1" dirty="0">
                <a:solidFill>
                  <a:schemeClr val="tx1"/>
                </a:solidFill>
                <a:effectLst/>
                <a:latin typeface="Times New Roman" panose="02020603050405020304" pitchFamily="18" charset="0"/>
                <a:ea typeface="Times New Roman" panose="02020603050405020304" pitchFamily="18" charset="0"/>
              </a:rPr>
              <a:t>Mythos and Logos in the Thought of Carl Jung: The Theory of the Collective Unconscious in Scientific Perspective</a:t>
            </a:r>
            <a:r>
              <a:rPr lang="en-GB" sz="2200" dirty="0">
                <a:solidFill>
                  <a:schemeClr val="tx1"/>
                </a:solidFill>
                <a:effectLst/>
                <a:latin typeface="Times New Roman" panose="02020603050405020304" pitchFamily="18" charset="0"/>
                <a:ea typeface="Times New Roman" panose="02020603050405020304" pitchFamily="18" charset="0"/>
              </a:rPr>
              <a:t>. University of New York Press, 1988.</a:t>
            </a:r>
          </a:p>
        </p:txBody>
      </p:sp>
    </p:spTree>
    <p:extLst>
      <p:ext uri="{BB962C8B-B14F-4D97-AF65-F5344CB8AC3E}">
        <p14:creationId xmlns:p14="http://schemas.microsoft.com/office/powerpoint/2010/main" val="3066738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3" name="Group 12">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5"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4"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18" name="Rectangle 17">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AFCF4D-BB16-4BEC-AEA2-09D6E25F12D3}"/>
              </a:ext>
            </a:extLst>
          </p:cNvPr>
          <p:cNvSpPr>
            <a:spLocks noGrp="1"/>
          </p:cNvSpPr>
          <p:nvPr>
            <p:ph type="title"/>
          </p:nvPr>
        </p:nvSpPr>
        <p:spPr>
          <a:xfrm>
            <a:off x="1034893" y="2958666"/>
            <a:ext cx="4075200" cy="2226688"/>
          </a:xfrm>
        </p:spPr>
        <p:txBody>
          <a:bodyPr vert="horz" lIns="91440" tIns="45720" rIns="91440" bIns="45720" rtlCol="0" anchor="b" anchorCtr="0">
            <a:normAutofit/>
          </a:bodyPr>
          <a:lstStyle/>
          <a:p>
            <a:pPr algn="ctr"/>
            <a:r>
              <a:rPr lang="en-US" sz="4800" b="1" dirty="0"/>
              <a:t>Cupid and Psyche </a:t>
            </a:r>
          </a:p>
        </p:txBody>
      </p:sp>
      <p:grpSp>
        <p:nvGrpSpPr>
          <p:cNvPr id="20" name="Group 19">
            <a:extLst>
              <a:ext uri="{FF2B5EF4-FFF2-40B4-BE49-F238E27FC236}">
                <a16:creationId xmlns:a16="http://schemas.microsoft.com/office/drawing/2014/main" id="{50F37AA1-A09B-4E28-987B-38E5060E1B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19525" y="2840038"/>
            <a:ext cx="2216150" cy="1177924"/>
            <a:chOff x="4987925" y="2840038"/>
            <a:chExt cx="2216150" cy="1177924"/>
          </a:xfrm>
        </p:grpSpPr>
        <p:sp>
          <p:nvSpPr>
            <p:cNvPr id="21" name="Rectangle 20">
              <a:extLst>
                <a:ext uri="{FF2B5EF4-FFF2-40B4-BE49-F238E27FC236}">
                  <a16:creationId xmlns:a16="http://schemas.microsoft.com/office/drawing/2014/main" id="{9874D018-FDBA-4AD4-8C74-17D41F4FB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DB43F5C4-EF74-49F4-97CB-97938DDC2F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3" name="Group 22">
                <a:extLst>
                  <a:ext uri="{FF2B5EF4-FFF2-40B4-BE49-F238E27FC236}">
                    <a16:creationId xmlns:a16="http://schemas.microsoft.com/office/drawing/2014/main" id="{B74E0761-A6EC-4896-A2D4-97A0AF0AA0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8" name="Freeform 68">
                  <a:extLst>
                    <a:ext uri="{FF2B5EF4-FFF2-40B4-BE49-F238E27FC236}">
                      <a16:creationId xmlns:a16="http://schemas.microsoft.com/office/drawing/2014/main" id="{E02DDA0C-BC2F-4EA7-B34E-E0A38B82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CF13B05D-4163-4B4E-A2D2-FA7ED9468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Line 70">
                  <a:extLst>
                    <a:ext uri="{FF2B5EF4-FFF2-40B4-BE49-F238E27FC236}">
                      <a16:creationId xmlns:a16="http://schemas.microsoft.com/office/drawing/2014/main" id="{6D222543-B140-45C1-A731-C56E6B3A17C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23">
                <a:extLst>
                  <a:ext uri="{FF2B5EF4-FFF2-40B4-BE49-F238E27FC236}">
                    <a16:creationId xmlns:a16="http://schemas.microsoft.com/office/drawing/2014/main" id="{21D25868-4B38-41A5-8DA7-BB01E853424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5" name="Freeform 68">
                  <a:extLst>
                    <a:ext uri="{FF2B5EF4-FFF2-40B4-BE49-F238E27FC236}">
                      <a16:creationId xmlns:a16="http://schemas.microsoft.com/office/drawing/2014/main" id="{9BA6FA89-CCD8-4CC0-954F-FBBFA5973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9">
                  <a:extLst>
                    <a:ext uri="{FF2B5EF4-FFF2-40B4-BE49-F238E27FC236}">
                      <a16:creationId xmlns:a16="http://schemas.microsoft.com/office/drawing/2014/main" id="{73005E59-2B44-4A62-A8F1-504FB1706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7" name="Line 70">
                  <a:extLst>
                    <a:ext uri="{FF2B5EF4-FFF2-40B4-BE49-F238E27FC236}">
                      <a16:creationId xmlns:a16="http://schemas.microsoft.com/office/drawing/2014/main" id="{C9AB3E16-8B92-47B2-BA2E-02935767A80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pic>
        <p:nvPicPr>
          <p:cNvPr id="5" name="Content Placeholder 4" descr="A picture containing indoor&#10;&#10;Description automatically generated">
            <a:extLst>
              <a:ext uri="{FF2B5EF4-FFF2-40B4-BE49-F238E27FC236}">
                <a16:creationId xmlns:a16="http://schemas.microsoft.com/office/drawing/2014/main" id="{611DBFDF-E20A-449F-B3B2-7E1D5DB6663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6250"/>
          <a:stretch/>
        </p:blipFill>
        <p:spPr>
          <a:xfrm>
            <a:off x="5964950" y="540000"/>
            <a:ext cx="5778000" cy="5778000"/>
          </a:xfrm>
          <a:custGeom>
            <a:avLst/>
            <a:gdLst/>
            <a:ahLst/>
            <a:cxnLst/>
            <a:rect l="l" t="t" r="r" b="b"/>
            <a:pathLst>
              <a:path w="5778000" h="5778000">
                <a:moveTo>
                  <a:pt x="2889000" y="0"/>
                </a:moveTo>
                <a:cubicBezTo>
                  <a:pt x="4484551" y="0"/>
                  <a:pt x="5778000" y="1293449"/>
                  <a:pt x="5778000" y="2889000"/>
                </a:cubicBezTo>
                <a:cubicBezTo>
                  <a:pt x="5778000" y="4484551"/>
                  <a:pt x="4484551" y="5778000"/>
                  <a:pt x="2889000" y="5778000"/>
                </a:cubicBezTo>
                <a:cubicBezTo>
                  <a:pt x="1293449" y="5778000"/>
                  <a:pt x="0" y="4484551"/>
                  <a:pt x="0" y="2889000"/>
                </a:cubicBezTo>
                <a:cubicBezTo>
                  <a:pt x="0" y="1293449"/>
                  <a:pt x="1293449" y="0"/>
                  <a:pt x="2889000" y="0"/>
                </a:cubicBezTo>
                <a:close/>
              </a:path>
            </a:pathLst>
          </a:custGeom>
        </p:spPr>
      </p:pic>
      <p:sp>
        <p:nvSpPr>
          <p:cNvPr id="31" name="TextBox 30">
            <a:extLst>
              <a:ext uri="{FF2B5EF4-FFF2-40B4-BE49-F238E27FC236}">
                <a16:creationId xmlns:a16="http://schemas.microsoft.com/office/drawing/2014/main" id="{E7923FBE-F3B0-4E3A-A94E-DA4D87AF156C}"/>
              </a:ext>
            </a:extLst>
          </p:cNvPr>
          <p:cNvSpPr txBox="1"/>
          <p:nvPr/>
        </p:nvSpPr>
        <p:spPr>
          <a:xfrm>
            <a:off x="9490410" y="6248047"/>
            <a:ext cx="2252540"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Wikimedia</a:t>
            </a:r>
            <a:r>
              <a:rPr lang="tr-TR" sz="900" i="1" dirty="0"/>
              <a:t> </a:t>
            </a:r>
            <a:r>
              <a:rPr lang="tr-TR" sz="900" i="1" dirty="0" err="1"/>
              <a:t>Commons</a:t>
            </a:r>
            <a:endParaRPr lang="en-GB" sz="900" i="1" dirty="0"/>
          </a:p>
        </p:txBody>
      </p:sp>
    </p:spTree>
    <p:extLst>
      <p:ext uri="{BB962C8B-B14F-4D97-AF65-F5344CB8AC3E}">
        <p14:creationId xmlns:p14="http://schemas.microsoft.com/office/powerpoint/2010/main" val="2747201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2E10C-AAD4-4DC0-A26A-BD676FC20272}"/>
              </a:ext>
            </a:extLst>
          </p:cNvPr>
          <p:cNvSpPr>
            <a:spLocks noGrp="1"/>
          </p:cNvSpPr>
          <p:nvPr>
            <p:ph idx="1"/>
          </p:nvPr>
        </p:nvSpPr>
        <p:spPr>
          <a:xfrm>
            <a:off x="540988" y="1679571"/>
            <a:ext cx="5168931" cy="3054990"/>
          </a:xfrm>
        </p:spPr>
        <p:txBody>
          <a:bodyPr>
            <a:noAutofit/>
          </a:bodyPr>
          <a:lstStyle/>
          <a:p>
            <a:r>
              <a:rPr lang="en-GB" sz="2600" dirty="0">
                <a:effectLst/>
                <a:latin typeface="Times New Roman" panose="02020603050405020304" pitchFamily="18" charset="0"/>
                <a:ea typeface="Times New Roman" panose="02020603050405020304" pitchFamily="18" charset="0"/>
              </a:rPr>
              <a:t>Apuleius, a Roman author of the second century A.D., in his novel </a:t>
            </a:r>
            <a:r>
              <a:rPr lang="en-GB" sz="2600" i="1" dirty="0">
                <a:effectLst/>
                <a:latin typeface="Times New Roman" panose="02020603050405020304" pitchFamily="18" charset="0"/>
                <a:ea typeface="Times New Roman" panose="02020603050405020304" pitchFamily="18" charset="0"/>
              </a:rPr>
              <a:t>Metamorphoses</a:t>
            </a:r>
            <a:r>
              <a:rPr lang="en-GB" sz="2600" dirty="0">
                <a:effectLst/>
                <a:latin typeface="Times New Roman" panose="02020603050405020304" pitchFamily="18" charset="0"/>
                <a:ea typeface="Times New Roman" panose="02020603050405020304" pitchFamily="18" charset="0"/>
              </a:rPr>
              <a:t>, or </a:t>
            </a:r>
            <a:r>
              <a:rPr lang="en-GB" sz="2600" i="1" dirty="0">
                <a:effectLst/>
                <a:latin typeface="Times New Roman" panose="02020603050405020304" pitchFamily="18" charset="0"/>
                <a:ea typeface="Times New Roman" panose="02020603050405020304" pitchFamily="18" charset="0"/>
              </a:rPr>
              <a:t>The Golden Ass</a:t>
            </a:r>
            <a:r>
              <a:rPr lang="en-GB" sz="2600" dirty="0">
                <a:effectLst/>
                <a:latin typeface="Times New Roman" panose="02020603050405020304" pitchFamily="18" charset="0"/>
                <a:ea typeface="Times New Roman" panose="02020603050405020304" pitchFamily="18" charset="0"/>
              </a:rPr>
              <a:t> (4.28-6. 24</a:t>
            </a:r>
            <a:r>
              <a:rPr lang="tr-TR" sz="2600" dirty="0">
                <a:effectLst/>
                <a:latin typeface="Times New Roman" panose="02020603050405020304" pitchFamily="18" charset="0"/>
                <a:ea typeface="Times New Roman" panose="02020603050405020304" pitchFamily="18" charset="0"/>
              </a:rPr>
              <a:t>) </a:t>
            </a:r>
            <a:r>
              <a:rPr lang="tr-TR" sz="2600" dirty="0" err="1">
                <a:effectLst/>
                <a:latin typeface="Times New Roman" panose="02020603050405020304" pitchFamily="18" charset="0"/>
                <a:ea typeface="Times New Roman" panose="02020603050405020304" pitchFamily="18" charset="0"/>
              </a:rPr>
              <a:t>tells</a:t>
            </a:r>
            <a:r>
              <a:rPr lang="tr-TR" sz="2600" dirty="0">
                <a:effectLst/>
                <a:latin typeface="Times New Roman" panose="02020603050405020304" pitchFamily="18" charset="0"/>
                <a:ea typeface="Times New Roman" panose="02020603050405020304" pitchFamily="18" charset="0"/>
              </a:rPr>
              <a:t> </a:t>
            </a:r>
            <a:r>
              <a:rPr lang="tr-TR" sz="2600" dirty="0" err="1">
                <a:effectLst/>
                <a:latin typeface="Times New Roman" panose="02020603050405020304" pitchFamily="18" charset="0"/>
                <a:ea typeface="Times New Roman" panose="02020603050405020304" pitchFamily="18" charset="0"/>
              </a:rPr>
              <a:t>the</a:t>
            </a:r>
            <a:r>
              <a:rPr lang="tr-TR" sz="2600" dirty="0">
                <a:effectLst/>
                <a:latin typeface="Times New Roman" panose="02020603050405020304" pitchFamily="18" charset="0"/>
                <a:ea typeface="Times New Roman" panose="02020603050405020304" pitchFamily="18" charset="0"/>
              </a:rPr>
              <a:t> </a:t>
            </a:r>
            <a:r>
              <a:rPr lang="tr-TR" sz="2600" dirty="0" err="1">
                <a:effectLst/>
                <a:latin typeface="Times New Roman" panose="02020603050405020304" pitchFamily="18" charset="0"/>
                <a:ea typeface="Times New Roman" panose="02020603050405020304" pitchFamily="18" charset="0"/>
              </a:rPr>
              <a:t>story</a:t>
            </a:r>
            <a:r>
              <a:rPr lang="tr-TR" sz="2600" dirty="0">
                <a:effectLst/>
                <a:latin typeface="Times New Roman" panose="02020603050405020304" pitchFamily="18" charset="0"/>
                <a:ea typeface="Times New Roman" panose="02020603050405020304" pitchFamily="18" charset="0"/>
              </a:rPr>
              <a:t>.</a:t>
            </a:r>
          </a:p>
        </p:txBody>
      </p:sp>
      <p:cxnSp>
        <p:nvCxnSpPr>
          <p:cNvPr id="12" name="Straight Connector 11">
            <a:extLst>
              <a:ext uri="{FF2B5EF4-FFF2-40B4-BE49-F238E27FC236}">
                <a16:creationId xmlns:a16="http://schemas.microsoft.com/office/drawing/2014/main" id="{CC9CF63D-A2A3-4ECF-BC53-4B0D56918F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33"/>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descr="A coin with a person's face on it&#10;&#10;Description automatically generated with medium confidence">
            <a:extLst>
              <a:ext uri="{FF2B5EF4-FFF2-40B4-BE49-F238E27FC236}">
                <a16:creationId xmlns:a16="http://schemas.microsoft.com/office/drawing/2014/main" id="{FC8DB91E-1832-400A-BC71-52A9D0165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127" y="927730"/>
            <a:ext cx="4999885" cy="4999885"/>
          </a:xfrm>
          <a:prstGeom prst="rect">
            <a:avLst/>
          </a:prstGeom>
        </p:spPr>
      </p:pic>
      <p:sp>
        <p:nvSpPr>
          <p:cNvPr id="6" name="TextBox 5">
            <a:extLst>
              <a:ext uri="{FF2B5EF4-FFF2-40B4-BE49-F238E27FC236}">
                <a16:creationId xmlns:a16="http://schemas.microsoft.com/office/drawing/2014/main" id="{D8E7110B-809A-4877-B8D1-56DBA50819FE}"/>
              </a:ext>
            </a:extLst>
          </p:cNvPr>
          <p:cNvSpPr txBox="1"/>
          <p:nvPr/>
        </p:nvSpPr>
        <p:spPr>
          <a:xfrm>
            <a:off x="9969141" y="6016298"/>
            <a:ext cx="1681871"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Wikipedia</a:t>
            </a:r>
            <a:endParaRPr lang="en-GB" sz="900" i="1" dirty="0"/>
          </a:p>
        </p:txBody>
      </p:sp>
    </p:spTree>
    <p:extLst>
      <p:ext uri="{BB962C8B-B14F-4D97-AF65-F5344CB8AC3E}">
        <p14:creationId xmlns:p14="http://schemas.microsoft.com/office/powerpoint/2010/main" val="2831185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11">
            <a:extLst>
              <a:ext uri="{FF2B5EF4-FFF2-40B4-BE49-F238E27FC236}">
                <a16:creationId xmlns:a16="http://schemas.microsoft.com/office/drawing/2014/main" id="{3268346D-5E77-4906-AC8D-57FB88F11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3">
            <a:extLst>
              <a:ext uri="{FF2B5EF4-FFF2-40B4-BE49-F238E27FC236}">
                <a16:creationId xmlns:a16="http://schemas.microsoft.com/office/drawing/2014/main" id="{4168C6BE-41CC-4C4D-850F-F82321AE7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5" name="Content Placeholder 4" descr="A statue of a person&#10;&#10;Description automatically generated with medium confidence">
            <a:extLst>
              <a:ext uri="{FF2B5EF4-FFF2-40B4-BE49-F238E27FC236}">
                <a16:creationId xmlns:a16="http://schemas.microsoft.com/office/drawing/2014/main" id="{D50FC290-4EBA-4CBE-BAD7-F086AFAFF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213" y="540033"/>
            <a:ext cx="4331459" cy="5775279"/>
          </a:xfrm>
          <a:prstGeom prst="rect">
            <a:avLst/>
          </a:prstGeom>
        </p:spPr>
      </p:pic>
      <p:cxnSp>
        <p:nvCxnSpPr>
          <p:cNvPr id="36" name="Straight Connector 15">
            <a:extLst>
              <a:ext uri="{FF2B5EF4-FFF2-40B4-BE49-F238E27FC236}">
                <a16:creationId xmlns:a16="http://schemas.microsoft.com/office/drawing/2014/main" id="{4CBC1FDF-AE13-4731-B38F-2761BDFDBB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3B2AFF89-CE93-4680-9CB4-BE524BAB1C66}"/>
              </a:ext>
            </a:extLst>
          </p:cNvPr>
          <p:cNvSpPr>
            <a:spLocks noGrp="1"/>
          </p:cNvSpPr>
          <p:nvPr>
            <p:ph idx="1"/>
          </p:nvPr>
        </p:nvSpPr>
        <p:spPr>
          <a:xfrm>
            <a:off x="7112368" y="2877017"/>
            <a:ext cx="4456779" cy="2987033"/>
          </a:xfrm>
        </p:spPr>
        <p:txBody>
          <a:bodyPr>
            <a:normAutofit/>
          </a:bodyPr>
          <a:lstStyle/>
          <a:p>
            <a:r>
              <a:rPr lang="en-GB" sz="2800" dirty="0">
                <a:effectLst/>
                <a:latin typeface="Times New Roman" panose="02020603050405020304" pitchFamily="18" charset="0"/>
                <a:ea typeface="Times New Roman" panose="02020603050405020304" pitchFamily="18" charset="0"/>
              </a:rPr>
              <a:t>Psych</a:t>
            </a:r>
            <a:r>
              <a:rPr lang="tr-TR" sz="2800" dirty="0">
                <a:effectLst/>
                <a:latin typeface="Times New Roman" panose="02020603050405020304" pitchFamily="18" charset="0"/>
                <a:ea typeface="Times New Roman" panose="02020603050405020304" pitchFamily="18" charset="0"/>
              </a:rPr>
              <a:t>e</a:t>
            </a:r>
            <a:r>
              <a:rPr lang="en-GB" sz="2800" dirty="0">
                <a:effectLst/>
                <a:latin typeface="Times New Roman" panose="02020603050405020304" pitchFamily="18" charset="0"/>
                <a:ea typeface="Times New Roman" panose="02020603050405020304" pitchFamily="18" charset="0"/>
              </a:rPr>
              <a:t> was by far the fairest</a:t>
            </a:r>
            <a:r>
              <a:rPr lang="tr-TR" sz="2800" dirty="0">
                <a:effectLst/>
                <a:latin typeface="Times New Roman" panose="02020603050405020304" pitchFamily="18" charset="0"/>
                <a:ea typeface="Times New Roman" panose="02020603050405020304" pitchFamily="18" charset="0"/>
              </a:rPr>
              <a:t> </a:t>
            </a:r>
            <a:r>
              <a:rPr lang="tr-TR" sz="2800" dirty="0" err="1">
                <a:effectLst/>
                <a:latin typeface="Times New Roman" panose="02020603050405020304" pitchFamily="18" charset="0"/>
                <a:ea typeface="Times New Roman" panose="02020603050405020304" pitchFamily="18" charset="0"/>
              </a:rPr>
              <a:t>daughter</a:t>
            </a:r>
            <a:r>
              <a:rPr lang="tr-TR" sz="2800" dirty="0">
                <a:effectLst/>
                <a:latin typeface="Times New Roman" panose="02020603050405020304" pitchFamily="18" charset="0"/>
                <a:ea typeface="Times New Roman" panose="02020603050405020304" pitchFamily="18" charset="0"/>
              </a:rPr>
              <a:t> </a:t>
            </a:r>
            <a:r>
              <a:rPr lang="tr-TR" sz="2800" dirty="0" err="1">
                <a:effectLst/>
                <a:latin typeface="Times New Roman" panose="02020603050405020304" pitchFamily="18" charset="0"/>
                <a:ea typeface="Times New Roman" panose="02020603050405020304" pitchFamily="18" charset="0"/>
              </a:rPr>
              <a:t>whom</a:t>
            </a:r>
            <a:r>
              <a:rPr lang="tr-TR" sz="2800" dirty="0">
                <a:effectLst/>
                <a:latin typeface="Times New Roman" panose="02020603050405020304" pitchFamily="18" charset="0"/>
                <a:ea typeface="Times New Roman" panose="02020603050405020304" pitchFamily="18" charset="0"/>
              </a:rPr>
              <a:t> </a:t>
            </a:r>
            <a:r>
              <a:rPr lang="en-GB" sz="2800" dirty="0">
                <a:effectLst/>
                <a:latin typeface="Times New Roman" panose="02020603050405020304" pitchFamily="18" charset="0"/>
                <a:ea typeface="Times New Roman" panose="02020603050405020304" pitchFamily="18" charset="0"/>
              </a:rPr>
              <a:t>Cupid himself fell in love with</a:t>
            </a:r>
            <a:r>
              <a:rPr lang="tr-TR" sz="2800" dirty="0">
                <a:latin typeface="Times New Roman" panose="02020603050405020304" pitchFamily="18" charset="0"/>
                <a:ea typeface="Times New Roman" panose="02020603050405020304" pitchFamily="18" charset="0"/>
              </a:rPr>
              <a:t>.</a:t>
            </a:r>
            <a:endParaRPr lang="en-US" sz="2800" dirty="0"/>
          </a:p>
        </p:txBody>
      </p:sp>
      <p:sp>
        <p:nvSpPr>
          <p:cNvPr id="7" name="TextBox 6">
            <a:extLst>
              <a:ext uri="{FF2B5EF4-FFF2-40B4-BE49-F238E27FC236}">
                <a16:creationId xmlns:a16="http://schemas.microsoft.com/office/drawing/2014/main" id="{24CE80A2-1256-419F-9035-39993189E50F}"/>
              </a:ext>
            </a:extLst>
          </p:cNvPr>
          <p:cNvSpPr txBox="1"/>
          <p:nvPr/>
        </p:nvSpPr>
        <p:spPr>
          <a:xfrm>
            <a:off x="874213" y="6355824"/>
            <a:ext cx="2983509"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dirty="0" err="1"/>
              <a:t>Smithsonian</a:t>
            </a:r>
            <a:r>
              <a:rPr lang="tr-TR" sz="900" dirty="0"/>
              <a:t> </a:t>
            </a:r>
            <a:r>
              <a:rPr lang="tr-TR" sz="900" dirty="0" err="1"/>
              <a:t>American</a:t>
            </a:r>
            <a:r>
              <a:rPr lang="tr-TR" sz="900" dirty="0"/>
              <a:t> Art </a:t>
            </a:r>
            <a:r>
              <a:rPr lang="tr-TR" sz="900" dirty="0" err="1"/>
              <a:t>Museum</a:t>
            </a:r>
            <a:endParaRPr lang="en-GB" sz="900" i="1" dirty="0"/>
          </a:p>
        </p:txBody>
      </p:sp>
    </p:spTree>
    <p:extLst>
      <p:ext uri="{BB962C8B-B14F-4D97-AF65-F5344CB8AC3E}">
        <p14:creationId xmlns:p14="http://schemas.microsoft.com/office/powerpoint/2010/main" val="2970871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outdoor, tree&#10;&#10;Description automatically generated">
            <a:extLst>
              <a:ext uri="{FF2B5EF4-FFF2-40B4-BE49-F238E27FC236}">
                <a16:creationId xmlns:a16="http://schemas.microsoft.com/office/drawing/2014/main" id="{2ACD031F-674C-45AB-901D-EBF030243DB9}"/>
              </a:ext>
            </a:extLst>
          </p:cNvPr>
          <p:cNvPicPr>
            <a:picLocks noChangeAspect="1"/>
          </p:cNvPicPr>
          <p:nvPr/>
        </p:nvPicPr>
        <p:blipFill rotWithShape="1">
          <a:blip r:embed="rId3">
            <a:extLst>
              <a:ext uri="{28A0092B-C50C-407E-A947-70E740481C1C}">
                <a14:useLocalDpi xmlns:a14="http://schemas.microsoft.com/office/drawing/2010/main" val="0"/>
              </a:ext>
            </a:extLst>
          </a:blip>
          <a:srcRect t="4670"/>
          <a:stretch/>
        </p:blipFill>
        <p:spPr>
          <a:xfrm>
            <a:off x="20" y="10"/>
            <a:ext cx="7211993" cy="6857990"/>
          </a:xfrm>
          <a:prstGeom prst="rect">
            <a:avLst/>
          </a:prstGeom>
        </p:spPr>
      </p:pic>
      <p:cxnSp>
        <p:nvCxnSpPr>
          <p:cNvPr id="14" name="Straight Connector 13">
            <a:extLst>
              <a:ext uri="{FF2B5EF4-FFF2-40B4-BE49-F238E27FC236}">
                <a16:creationId xmlns:a16="http://schemas.microsoft.com/office/drawing/2014/main" id="{E1C2E33F-4B1D-4F8B-B721-96313EA294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915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76B2B2B-E3E0-4F1E-91FA-2FE4BCB2869A}"/>
              </a:ext>
            </a:extLst>
          </p:cNvPr>
          <p:cNvSpPr txBox="1"/>
          <p:nvPr/>
        </p:nvSpPr>
        <p:spPr>
          <a:xfrm>
            <a:off x="4928052" y="6627158"/>
            <a:ext cx="2335896" cy="230832"/>
          </a:xfrm>
          <a:prstGeom prst="rect">
            <a:avLst/>
          </a:prstGeom>
          <a:noFill/>
        </p:spPr>
        <p:txBody>
          <a:bodyPr wrap="none" rtlCol="0">
            <a:spAutoFit/>
          </a:bodyPr>
          <a:lstStyle/>
          <a:p>
            <a:r>
              <a:rPr lang="tr-TR" sz="900" dirty="0" err="1">
                <a:solidFill>
                  <a:schemeClr val="bg1"/>
                </a:solidFill>
              </a:rPr>
              <a:t>From</a:t>
            </a:r>
            <a:r>
              <a:rPr lang="tr-TR" sz="900" dirty="0">
                <a:solidFill>
                  <a:schemeClr val="bg1"/>
                </a:solidFill>
              </a:rPr>
              <a:t> </a:t>
            </a:r>
            <a:r>
              <a:rPr lang="tr-TR" sz="900" dirty="0" err="1">
                <a:solidFill>
                  <a:schemeClr val="bg1"/>
                </a:solidFill>
              </a:rPr>
              <a:t>the</a:t>
            </a:r>
            <a:r>
              <a:rPr lang="tr-TR" sz="900" dirty="0">
                <a:solidFill>
                  <a:schemeClr val="bg1"/>
                </a:solidFill>
              </a:rPr>
              <a:t> </a:t>
            </a:r>
            <a:r>
              <a:rPr lang="tr-TR" sz="900" dirty="0" err="1">
                <a:solidFill>
                  <a:schemeClr val="bg1"/>
                </a:solidFill>
              </a:rPr>
              <a:t>website</a:t>
            </a:r>
            <a:r>
              <a:rPr lang="tr-TR" sz="900" dirty="0">
                <a:solidFill>
                  <a:schemeClr val="bg1"/>
                </a:solidFill>
              </a:rPr>
              <a:t> </a:t>
            </a:r>
            <a:r>
              <a:rPr lang="tr-TR" sz="900" i="1" dirty="0" err="1">
                <a:solidFill>
                  <a:schemeClr val="bg1"/>
                </a:solidFill>
              </a:rPr>
              <a:t>Makrokozmoz</a:t>
            </a:r>
            <a:r>
              <a:rPr lang="tr-TR" sz="900" i="1" dirty="0">
                <a:solidFill>
                  <a:schemeClr val="bg1"/>
                </a:solidFill>
              </a:rPr>
              <a:t> Astroloji</a:t>
            </a:r>
            <a:endParaRPr lang="en-GB" sz="900" i="1" dirty="0">
              <a:solidFill>
                <a:schemeClr val="bg1"/>
              </a:solidFill>
            </a:endParaRPr>
          </a:p>
        </p:txBody>
      </p:sp>
    </p:spTree>
    <p:extLst>
      <p:ext uri="{BB962C8B-B14F-4D97-AF65-F5344CB8AC3E}">
        <p14:creationId xmlns:p14="http://schemas.microsoft.com/office/powerpoint/2010/main" val="413931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D326FBDC-9E91-4471-84F8-93D3B70A3380}"/>
              </a:ext>
            </a:extLst>
          </p:cNvPr>
          <p:cNvPicPr>
            <a:picLocks noChangeAspect="1"/>
          </p:cNvPicPr>
          <p:nvPr/>
        </p:nvPicPr>
        <p:blipFill rotWithShape="1">
          <a:blip r:embed="rId3">
            <a:extLst>
              <a:ext uri="{28A0092B-C50C-407E-A947-70E740481C1C}">
                <a14:useLocalDpi xmlns:a14="http://schemas.microsoft.com/office/drawing/2010/main" val="0"/>
              </a:ext>
            </a:extLst>
          </a:blip>
          <a:srcRect l="3677" t="7535" r="6078" b="5797"/>
          <a:stretch/>
        </p:blipFill>
        <p:spPr>
          <a:xfrm>
            <a:off x="290494" y="365083"/>
            <a:ext cx="6973454" cy="5943600"/>
          </a:xfrm>
          <a:prstGeom prst="rect">
            <a:avLst/>
          </a:prstGeom>
        </p:spPr>
      </p:pic>
      <p:cxnSp>
        <p:nvCxnSpPr>
          <p:cNvPr id="14" name="Straight Connector 13">
            <a:extLst>
              <a:ext uri="{FF2B5EF4-FFF2-40B4-BE49-F238E27FC236}">
                <a16:creationId xmlns:a16="http://schemas.microsoft.com/office/drawing/2014/main" id="{E1C2E33F-4B1D-4F8B-B721-96313EA294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915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F66E33A-3602-4505-9E1B-06953692029D}"/>
              </a:ext>
            </a:extLst>
          </p:cNvPr>
          <p:cNvSpPr txBox="1"/>
          <p:nvPr/>
        </p:nvSpPr>
        <p:spPr>
          <a:xfrm>
            <a:off x="290494" y="6442934"/>
            <a:ext cx="1619354"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dirty="0" err="1"/>
              <a:t>Pinterest</a:t>
            </a:r>
            <a:r>
              <a:rPr lang="tr-TR" sz="900" i="1" dirty="0" err="1"/>
              <a:t>i</a:t>
            </a:r>
            <a:endParaRPr lang="en-GB" sz="900" i="1" dirty="0"/>
          </a:p>
        </p:txBody>
      </p:sp>
    </p:spTree>
    <p:extLst>
      <p:ext uri="{BB962C8B-B14F-4D97-AF65-F5344CB8AC3E}">
        <p14:creationId xmlns:p14="http://schemas.microsoft.com/office/powerpoint/2010/main" val="403718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9A23555-9837-466D-9123-97B89F6CA1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60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ainting of a group of people dancing&#10;&#10;Description automatically generated with medium confidence">
            <a:extLst>
              <a:ext uri="{FF2B5EF4-FFF2-40B4-BE49-F238E27FC236}">
                <a16:creationId xmlns:a16="http://schemas.microsoft.com/office/drawing/2014/main" id="{2B8B2461-8E1B-489D-B28C-D6F8913D6B25}"/>
              </a:ext>
            </a:extLst>
          </p:cNvPr>
          <p:cNvPicPr>
            <a:picLocks noChangeAspect="1"/>
          </p:cNvPicPr>
          <p:nvPr/>
        </p:nvPicPr>
        <p:blipFill rotWithShape="1">
          <a:blip r:embed="rId3">
            <a:extLst>
              <a:ext uri="{28A0092B-C50C-407E-A947-70E740481C1C}">
                <a14:useLocalDpi xmlns:a14="http://schemas.microsoft.com/office/drawing/2010/main" val="0"/>
              </a:ext>
            </a:extLst>
          </a:blip>
          <a:srcRect l="405" r="12049" b="2"/>
          <a:stretch/>
        </p:blipFill>
        <p:spPr>
          <a:xfrm>
            <a:off x="4979987" y="10"/>
            <a:ext cx="7212013" cy="6857990"/>
          </a:xfrm>
          <a:prstGeom prst="rect">
            <a:avLst/>
          </a:prstGeom>
        </p:spPr>
      </p:pic>
      <p:sp>
        <p:nvSpPr>
          <p:cNvPr id="8" name="TextBox 7">
            <a:extLst>
              <a:ext uri="{FF2B5EF4-FFF2-40B4-BE49-F238E27FC236}">
                <a16:creationId xmlns:a16="http://schemas.microsoft.com/office/drawing/2014/main" id="{940F57FC-3228-4ADD-9E16-2A9580BF4645}"/>
              </a:ext>
            </a:extLst>
          </p:cNvPr>
          <p:cNvSpPr txBox="1"/>
          <p:nvPr/>
        </p:nvSpPr>
        <p:spPr>
          <a:xfrm>
            <a:off x="9733280" y="6441440"/>
            <a:ext cx="2260555"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Royal</a:t>
            </a:r>
            <a:r>
              <a:rPr lang="tr-TR" sz="900" i="1" dirty="0"/>
              <a:t> Collection </a:t>
            </a:r>
            <a:r>
              <a:rPr lang="tr-TR" sz="900" i="1" dirty="0" err="1"/>
              <a:t>Trust</a:t>
            </a:r>
            <a:endParaRPr lang="en-GB" sz="900" i="1" dirty="0"/>
          </a:p>
        </p:txBody>
      </p:sp>
    </p:spTree>
    <p:extLst>
      <p:ext uri="{BB962C8B-B14F-4D97-AF65-F5344CB8AC3E}">
        <p14:creationId xmlns:p14="http://schemas.microsoft.com/office/powerpoint/2010/main" val="192321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10;&#10;Description automatically generated">
            <a:extLst>
              <a:ext uri="{FF2B5EF4-FFF2-40B4-BE49-F238E27FC236}">
                <a16:creationId xmlns:a16="http://schemas.microsoft.com/office/drawing/2014/main" id="{4BC77901-9687-4674-AD79-C791AB48AFD6}"/>
              </a:ext>
            </a:extLst>
          </p:cNvPr>
          <p:cNvPicPr>
            <a:picLocks noChangeAspect="1"/>
          </p:cNvPicPr>
          <p:nvPr/>
        </p:nvPicPr>
        <p:blipFill rotWithShape="1">
          <a:blip r:embed="rId3">
            <a:extLst>
              <a:ext uri="{28A0092B-C50C-407E-A947-70E740481C1C}">
                <a14:useLocalDpi xmlns:a14="http://schemas.microsoft.com/office/drawing/2010/main" val="0"/>
              </a:ext>
            </a:extLst>
          </a:blip>
          <a:srcRect l="2174" r="15827" b="1"/>
          <a:stretch/>
        </p:blipFill>
        <p:spPr>
          <a:xfrm>
            <a:off x="717006" y="540000"/>
            <a:ext cx="5778000" cy="5778000"/>
          </a:xfrm>
          <a:custGeom>
            <a:avLst/>
            <a:gdLst/>
            <a:ahLst/>
            <a:cxnLst/>
            <a:rect l="l" t="t" r="r" b="b"/>
            <a:pathLst>
              <a:path w="5778000" h="5778000">
                <a:moveTo>
                  <a:pt x="2889000" y="0"/>
                </a:moveTo>
                <a:cubicBezTo>
                  <a:pt x="4484551" y="0"/>
                  <a:pt x="5778000" y="1293449"/>
                  <a:pt x="5778000" y="2889000"/>
                </a:cubicBezTo>
                <a:cubicBezTo>
                  <a:pt x="5778000" y="4484551"/>
                  <a:pt x="4484551" y="5778000"/>
                  <a:pt x="2889000" y="5778000"/>
                </a:cubicBezTo>
                <a:cubicBezTo>
                  <a:pt x="1293449" y="5778000"/>
                  <a:pt x="0" y="4484551"/>
                  <a:pt x="0" y="2889000"/>
                </a:cubicBezTo>
                <a:cubicBezTo>
                  <a:pt x="0" y="1293449"/>
                  <a:pt x="1293449" y="0"/>
                  <a:pt x="2889000" y="0"/>
                </a:cubicBezTo>
                <a:close/>
              </a:path>
            </a:pathLst>
          </a:custGeom>
        </p:spPr>
      </p:pic>
      <p:cxnSp>
        <p:nvCxnSpPr>
          <p:cNvPr id="14" name="Straight Connector 13">
            <a:extLst>
              <a:ext uri="{FF2B5EF4-FFF2-40B4-BE49-F238E27FC236}">
                <a16:creationId xmlns:a16="http://schemas.microsoft.com/office/drawing/2014/main" id="{1850A2DA-FC3C-4E59-9724-29CF2777D3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FD7FD9-09E3-47B8-92EB-8E77561B25DE}"/>
              </a:ext>
            </a:extLst>
          </p:cNvPr>
          <p:cNvSpPr txBox="1"/>
          <p:nvPr/>
        </p:nvSpPr>
        <p:spPr>
          <a:xfrm>
            <a:off x="1219200" y="6318000"/>
            <a:ext cx="1657826"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Owlcation</a:t>
            </a:r>
            <a:endParaRPr lang="en-GB" sz="900" dirty="0"/>
          </a:p>
        </p:txBody>
      </p:sp>
    </p:spTree>
    <p:extLst>
      <p:ext uri="{BB962C8B-B14F-4D97-AF65-F5344CB8AC3E}">
        <p14:creationId xmlns:p14="http://schemas.microsoft.com/office/powerpoint/2010/main" val="3238959143"/>
      </p:ext>
    </p:extLst>
  </p:cSld>
  <p:clrMapOvr>
    <a:masterClrMapping/>
  </p:clrMapOvr>
</p:sld>
</file>

<file path=ppt/theme/theme1.xml><?xml version="1.0" encoding="utf-8"?>
<a:theme xmlns:a="http://schemas.openxmlformats.org/drawingml/2006/main" name="FrostyVTI">
  <a:themeElements>
    <a:clrScheme name="AnalogousFromLightSeedRightStep">
      <a:dk1>
        <a:srgbClr val="000000"/>
      </a:dk1>
      <a:lt1>
        <a:srgbClr val="FFFFFF"/>
      </a:lt1>
      <a:dk2>
        <a:srgbClr val="243441"/>
      </a:dk2>
      <a:lt2>
        <a:srgbClr val="E8E2E7"/>
      </a:lt2>
      <a:accent1>
        <a:srgbClr val="82AC88"/>
      </a:accent1>
      <a:accent2>
        <a:srgbClr val="75AB93"/>
      </a:accent2>
      <a:accent3>
        <a:srgbClr val="80A9A8"/>
      </a:accent3>
      <a:accent4>
        <a:srgbClr val="7FA2BA"/>
      </a:accent4>
      <a:accent5>
        <a:srgbClr val="969FC6"/>
      </a:accent5>
      <a:accent6>
        <a:srgbClr val="8C7FBA"/>
      </a:accent6>
      <a:hlink>
        <a:srgbClr val="AE69A4"/>
      </a:hlink>
      <a:folHlink>
        <a:srgbClr val="7F7F7F"/>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630</Words>
  <Application>Microsoft Office PowerPoint</Application>
  <PresentationFormat>Geniş ekran</PresentationFormat>
  <Paragraphs>61</Paragraphs>
  <Slides>22</Slides>
  <Notes>18</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22</vt:i4>
      </vt:variant>
    </vt:vector>
  </HeadingPairs>
  <TitlesOfParts>
    <vt:vector size="29" baseType="lpstr">
      <vt:lpstr>Arial</vt:lpstr>
      <vt:lpstr>Avenir Next LT Pro</vt:lpstr>
      <vt:lpstr>Calibri</vt:lpstr>
      <vt:lpstr>Goudy Old Style</vt:lpstr>
      <vt:lpstr>Times New Roman</vt:lpstr>
      <vt:lpstr>Wingdings</vt:lpstr>
      <vt:lpstr>FrostyVTI</vt:lpstr>
      <vt:lpstr>CUPID AND PSYCHE</vt:lpstr>
      <vt:lpstr>EROS (CUPID)</vt:lpstr>
      <vt:lpstr>Cupid and Psyche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OTHER LOVE MYTHS AND ZEUS</vt:lpstr>
      <vt:lpstr>PowerPoint Sunusu</vt:lpstr>
      <vt:lpstr>PowerPoint Sunusu</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CUPID AND PSYCHE</dc:title>
  <dc:creator>Author</dc:creator>
  <cp:lastModifiedBy>Author</cp:lastModifiedBy>
  <cp:revision>49</cp:revision>
  <dcterms:created xsi:type="dcterms:W3CDTF">2021-04-01T06:04:14Z</dcterms:created>
  <dcterms:modified xsi:type="dcterms:W3CDTF">2023-02-26T14:38:11Z</dcterms:modified>
</cp:coreProperties>
</file>