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0"/>
    <p:restoredTop sz="94662"/>
  </p:normalViewPr>
  <p:slideViewPr>
    <p:cSldViewPr snapToGrid="0" snapToObjects="1">
      <p:cViewPr varScale="1">
        <p:scale>
          <a:sx n="73" d="100"/>
          <a:sy n="73" d="100"/>
        </p:scale>
        <p:origin x="59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3/24/2021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10752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3/24/2021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7018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3/24/2021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03446320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3/24/2021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476920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3/24/2021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7974147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3/24/2021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183975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3/24/2021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630168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3/24/2021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46766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3/24/2021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91139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3/24/2021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72449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3/24/2021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25523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3/24/2021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14466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3/24/2021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93540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3/24/2021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70639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3/24/2021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89372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3/24/2021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41631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smtClean="0"/>
              <a:pPr/>
              <a:t>3/24/2021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95130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09C034D3-149A-C940-A0EF-9D1624A33F4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HUKUK BAŞLANGICI</a:t>
            </a:r>
            <a:endParaRPr lang="tr-TR" dirty="0"/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37E78F00-F2C7-364B-B937-63F11DBE461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KANUNLARIN UYGULANMASI – II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1847680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876EC102-640B-4F49-B17C-F621B7E55B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KANUNLARIN ANLAM YÖNÜNDEN UYGULANMASI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BAA29352-3480-1743-AB11-DA16C9A340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2015732"/>
            <a:ext cx="9603275" cy="4071559"/>
          </a:xfrm>
        </p:spPr>
        <p:txBody>
          <a:bodyPr/>
          <a:lstStyle/>
          <a:p>
            <a:r>
              <a:rPr lang="tr-TR" dirty="0" smtClean="0"/>
              <a:t>Karma Yorum Yöntemi</a:t>
            </a:r>
          </a:p>
          <a:p>
            <a:pPr lvl="1"/>
            <a:r>
              <a:rPr lang="tr-TR" dirty="0" smtClean="0"/>
              <a:t>İleri sürülen bütün yorum yöntemlerinden yararlanılarak yapılan yorum yöntemidir.</a:t>
            </a:r>
          </a:p>
          <a:p>
            <a:pPr lvl="1"/>
            <a:r>
              <a:rPr lang="tr-TR" dirty="0" smtClean="0"/>
              <a:t>Hakkaniyeti ve somut olay adaletini sağlamak adına söz konusu yorum yöntemlerinden dengeli bir şekilde yararlanmak uygun olur.</a:t>
            </a:r>
            <a:endParaRPr lang="tr-TR" dirty="0"/>
          </a:p>
          <a:p>
            <a:r>
              <a:rPr lang="tr-TR" dirty="0" smtClean="0"/>
              <a:t>Sistematik Yorum</a:t>
            </a:r>
          </a:p>
          <a:p>
            <a:pPr lvl="1"/>
            <a:r>
              <a:rPr lang="tr-TR" dirty="0" smtClean="0"/>
              <a:t>Hukuk kuralının, ait olduğu bütün sistemdeki yeri ve diğer hukuk kurallarıyla ilişkisinin dikkate alınarak yorumlanmasıdır.</a:t>
            </a:r>
          </a:p>
          <a:p>
            <a:r>
              <a:rPr lang="tr-TR" dirty="0" smtClean="0"/>
              <a:t>Ekonomik Yorum</a:t>
            </a:r>
          </a:p>
          <a:p>
            <a:pPr lvl="1"/>
            <a:r>
              <a:rPr lang="tr-TR" dirty="0" smtClean="0"/>
              <a:t>Hukuk kuralının ekonomik sonuçlarıyla birlikte anlamlandırılmasıdır. Alman hukukundan gelen ve özellikle vergi hukukunda hakim olan yorum yöntemidir.</a:t>
            </a:r>
          </a:p>
        </p:txBody>
      </p:sp>
    </p:spTree>
    <p:extLst>
      <p:ext uri="{BB962C8B-B14F-4D97-AF65-F5344CB8AC3E}">
        <p14:creationId xmlns:p14="http://schemas.microsoft.com/office/powerpoint/2010/main" val="189847243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9C3F586C-1668-3E46-BAD7-B5316B3545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KANUNLARIN ANLAM YÖNÜNDEN UYGULANMASI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D1865942-4556-EF43-988F-222594F23D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b="1" dirty="0"/>
              <a:t>Kanunların Yorumlanmasında Kullanılan Mantık Kuralları</a:t>
            </a:r>
          </a:p>
          <a:p>
            <a:r>
              <a:rPr lang="tr-TR" dirty="0" smtClean="0"/>
              <a:t>Kıyas (örnekseme-</a:t>
            </a:r>
            <a:r>
              <a:rPr lang="tr-TR" dirty="0" err="1" smtClean="0"/>
              <a:t>argumentum</a:t>
            </a:r>
            <a:r>
              <a:rPr lang="tr-TR" dirty="0" smtClean="0"/>
              <a:t> a </a:t>
            </a:r>
            <a:r>
              <a:rPr lang="tr-TR" dirty="0" err="1" smtClean="0"/>
              <a:t>pari</a:t>
            </a:r>
            <a:r>
              <a:rPr lang="tr-TR" dirty="0" smtClean="0"/>
              <a:t>)</a:t>
            </a:r>
          </a:p>
          <a:p>
            <a:r>
              <a:rPr lang="tr-TR" dirty="0" smtClean="0"/>
              <a:t>Evleviyet Yolu (yeğleme-</a:t>
            </a:r>
            <a:r>
              <a:rPr lang="tr-TR" dirty="0" err="1" smtClean="0"/>
              <a:t>argumentum</a:t>
            </a:r>
            <a:r>
              <a:rPr lang="tr-TR" dirty="0" smtClean="0"/>
              <a:t> a </a:t>
            </a:r>
            <a:r>
              <a:rPr lang="tr-TR" dirty="0" err="1" smtClean="0"/>
              <a:t>fortiori</a:t>
            </a:r>
            <a:endParaRPr lang="tr-TR" dirty="0" smtClean="0"/>
          </a:p>
          <a:p>
            <a:r>
              <a:rPr lang="tr-TR" dirty="0" smtClean="0"/>
              <a:t>Aksi ile Kanıt Yolu (</a:t>
            </a:r>
            <a:r>
              <a:rPr lang="tr-TR" dirty="0" err="1" smtClean="0"/>
              <a:t>argumentum</a:t>
            </a:r>
            <a:r>
              <a:rPr lang="tr-TR" dirty="0" smtClean="0"/>
              <a:t> a </a:t>
            </a:r>
            <a:r>
              <a:rPr lang="tr-TR" dirty="0" err="1" smtClean="0"/>
              <a:t>cantrario</a:t>
            </a:r>
            <a:r>
              <a:rPr lang="tr-TR" dirty="0" smtClean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54925046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09B8D28D-C7B6-5449-B898-D1774AC92C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KANUNLARIN ANLAM YÖNÜNDEN UYGULANMASI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27C7B80D-3C7A-774A-A92C-B3FE787CD3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8" y="2015732"/>
            <a:ext cx="9603275" cy="4045434"/>
          </a:xfrm>
        </p:spPr>
        <p:txBody>
          <a:bodyPr>
            <a:normAutofit/>
          </a:bodyPr>
          <a:lstStyle/>
          <a:p>
            <a:r>
              <a:rPr lang="tr-TR" dirty="0" smtClean="0"/>
              <a:t>Kanunların yorumlanmasında bazı mantık kuralları uygulanmaktadır. Tercih edilen </a:t>
            </a:r>
            <a:r>
              <a:rPr lang="tr-TR" dirty="0" err="1" smtClean="0"/>
              <a:t>yoprum</a:t>
            </a:r>
            <a:r>
              <a:rPr lang="tr-TR" dirty="0" smtClean="0"/>
              <a:t> yönteminden bağımsız olarak hâkim, mantıksal bir zihinsel işlem olan akıl yürütmeye dayanarak</a:t>
            </a:r>
            <a:r>
              <a:rPr lang="tr-TR" dirty="0"/>
              <a:t> yorum </a:t>
            </a:r>
            <a:r>
              <a:rPr lang="tr-TR" dirty="0" smtClean="0"/>
              <a:t>yapar.</a:t>
            </a:r>
          </a:p>
          <a:p>
            <a:r>
              <a:rPr lang="tr-TR" dirty="0" smtClean="0"/>
              <a:t>Kıyas </a:t>
            </a:r>
            <a:r>
              <a:rPr lang="tr-TR" dirty="0"/>
              <a:t>(örnekseme-</a:t>
            </a:r>
            <a:r>
              <a:rPr lang="tr-TR" dirty="0" err="1"/>
              <a:t>argumentum</a:t>
            </a:r>
            <a:r>
              <a:rPr lang="tr-TR" dirty="0"/>
              <a:t> a </a:t>
            </a:r>
            <a:r>
              <a:rPr lang="tr-TR" dirty="0" err="1"/>
              <a:t>pari</a:t>
            </a:r>
            <a:r>
              <a:rPr lang="tr-TR" dirty="0"/>
              <a:t>)</a:t>
            </a:r>
          </a:p>
          <a:p>
            <a:pPr lvl="1"/>
            <a:r>
              <a:rPr lang="tr-TR" dirty="0" smtClean="0"/>
              <a:t>Hakkında hüküm olan bir durum için kullanılan hukuk kuralının, hakkında hüküm olmayan ama benzer olan bir durum için uygulanmasına denir.</a:t>
            </a:r>
          </a:p>
          <a:p>
            <a:pPr lvl="1"/>
            <a:r>
              <a:rPr lang="tr-TR" dirty="0" smtClean="0"/>
              <a:t>Kıyas yoluna başvurabilmek için olaylar arasında makul bir benzerlik olmalıdır.</a:t>
            </a:r>
          </a:p>
          <a:p>
            <a:pPr lvl="1"/>
            <a:r>
              <a:rPr lang="tr-TR" dirty="0" smtClean="0"/>
              <a:t>Daha çok özel hukuk ilişkilerinde kıyas yoluna başvurulur. Kamu hukukunda kıyasa çok başvurulmaz. Örneğin ceza hukukunda kıyas yasağı vardır.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0146987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E998623E-B2C5-C840-AD33-2C3AC86CEC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KANUNLARIN ANLAM YÖNÜNDEN UYGULANMASI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D6CD0544-EF73-EA42-9343-A22844C9C8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2015731"/>
            <a:ext cx="9603275" cy="4032371"/>
          </a:xfrm>
        </p:spPr>
        <p:txBody>
          <a:bodyPr>
            <a:normAutofit/>
          </a:bodyPr>
          <a:lstStyle/>
          <a:p>
            <a:r>
              <a:rPr lang="tr-TR" dirty="0"/>
              <a:t>Evleviyet Yolu (yeğleme-</a:t>
            </a:r>
            <a:r>
              <a:rPr lang="tr-TR" dirty="0" err="1"/>
              <a:t>argumentum</a:t>
            </a:r>
            <a:r>
              <a:rPr lang="tr-TR" dirty="0"/>
              <a:t> a </a:t>
            </a:r>
            <a:r>
              <a:rPr lang="tr-TR" dirty="0" err="1"/>
              <a:t>fortiori</a:t>
            </a:r>
            <a:endParaRPr lang="tr-TR" dirty="0"/>
          </a:p>
          <a:p>
            <a:pPr lvl="1"/>
            <a:r>
              <a:rPr lang="tr-TR" dirty="0" smtClean="0"/>
              <a:t>Daha önemli bir durum için kabul edilen hükmün, daha az önemli olan bir duruma da uygulanması gerektiği esasına dayanır.</a:t>
            </a:r>
          </a:p>
          <a:p>
            <a:r>
              <a:rPr lang="tr-TR" dirty="0"/>
              <a:t>Aksi ile Kanıt Yolu (</a:t>
            </a:r>
            <a:r>
              <a:rPr lang="tr-TR" dirty="0" err="1"/>
              <a:t>argumentum</a:t>
            </a:r>
            <a:r>
              <a:rPr lang="tr-TR" dirty="0"/>
              <a:t> a </a:t>
            </a:r>
            <a:r>
              <a:rPr lang="tr-TR" dirty="0" err="1"/>
              <a:t>cantrario</a:t>
            </a:r>
            <a:r>
              <a:rPr lang="tr-TR" dirty="0"/>
              <a:t>)</a:t>
            </a:r>
          </a:p>
          <a:p>
            <a:pPr lvl="1"/>
            <a:r>
              <a:rPr lang="tr-TR" dirty="0" smtClean="0"/>
              <a:t>Bazı hâllerde, aralarında benzerlik olmasına rağmen bir olay hakkında uygulanan hüküm diğer olaya uygulanmaz. Bu sonuca aksi ile kanıt yolu ile ulaşılabilir.</a:t>
            </a:r>
          </a:p>
          <a:p>
            <a:pPr lvl="1"/>
            <a:r>
              <a:rPr lang="tr-TR" dirty="0" smtClean="0"/>
              <a:t>«Hukuk tarafından yasaklanmayan davranışlara müsaade edilmiştir.» prensibinden yola çıkılmıştır. Bu prensip ceza hukukunda uygulansa da bütün hukuki durumlarda uygulanamaz.</a:t>
            </a:r>
          </a:p>
          <a:p>
            <a:pPr lvl="1"/>
            <a:r>
              <a:rPr lang="tr-TR" dirty="0" smtClean="0"/>
              <a:t>Dolayısıyla aksi ile kanıt yolunun uygulanması, kıyas yolunun uygulanmasına göre daha zordur. 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676839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9C315317-64F8-E14E-AD9A-599A0C228C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KANUNLARIN ANLAM YÖNÜNDEN UYGULANMASI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D90202D-61EA-FC4C-AC65-972CD73C2DC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Soyut nitelikte olan hukuk kurallarının somut olaylara uygulanabilmesi için hukuk kurallarının ne anlama geldiğinin belirlenmesi gerekir.</a:t>
            </a:r>
          </a:p>
          <a:p>
            <a:r>
              <a:rPr lang="tr-TR" dirty="0" smtClean="0"/>
              <a:t>TMK m. 1: «Kanun, sözüyle ve özüyle değindiği bütün konularda uygulanır.»</a:t>
            </a:r>
          </a:p>
          <a:p>
            <a:r>
              <a:rPr lang="tr-TR" dirty="0" smtClean="0"/>
              <a:t>Hakimlerin, kanunları sözüyle ve özüyle yorumlayarak somut olaya uygulaması gerekir.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719524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B1466FE0-3649-514B-A96E-916D118510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KANUNLARIN ANLAM YÖNÜNDEN UYGULANMASI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24AA03F5-B1F4-2A4F-BCDB-2AC5BA9FF6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b="1" dirty="0" smtClean="0"/>
              <a:t>Kanunların Yorumlanması</a:t>
            </a:r>
          </a:p>
          <a:p>
            <a:r>
              <a:rPr lang="tr-TR" dirty="0" smtClean="0"/>
              <a:t>Yasama Yorumu</a:t>
            </a:r>
          </a:p>
          <a:p>
            <a:r>
              <a:rPr lang="tr-TR" dirty="0" smtClean="0"/>
              <a:t>Yargısal Yorum</a:t>
            </a:r>
          </a:p>
          <a:p>
            <a:r>
              <a:rPr lang="tr-TR" dirty="0" smtClean="0"/>
              <a:t>Bilimsel Yorum</a:t>
            </a:r>
          </a:p>
        </p:txBody>
      </p:sp>
    </p:spTree>
    <p:extLst>
      <p:ext uri="{BB962C8B-B14F-4D97-AF65-F5344CB8AC3E}">
        <p14:creationId xmlns:p14="http://schemas.microsoft.com/office/powerpoint/2010/main" val="27389403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99DADC04-3746-B240-863C-D8BB847908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KANUNLARIN ANLAM YÖNÜNDEN UYGULANMASI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C05BC67-F519-104E-BD93-E64B9FE72E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Yasama yorumu:</a:t>
            </a:r>
          </a:p>
          <a:p>
            <a:pPr lvl="1"/>
            <a:r>
              <a:rPr lang="tr-TR" dirty="0" smtClean="0"/>
              <a:t>Kanun koyucu tarafından yapılan yorumdur.</a:t>
            </a:r>
          </a:p>
          <a:p>
            <a:pPr lvl="1"/>
            <a:r>
              <a:rPr lang="tr-TR" dirty="0" smtClean="0"/>
              <a:t>Kanun koyucunun, kanunların nasıl anlaşılması gerektiğini bildirmesidir.</a:t>
            </a:r>
          </a:p>
          <a:p>
            <a:pPr lvl="1"/>
            <a:r>
              <a:rPr lang="tr-TR" dirty="0" smtClean="0"/>
              <a:t>1924 Anayasası’nda TBMM’nin görevleri arasında olan bu yol, 1961 Anayasası’nda kaldırılmış ve 1982 Anayasası’nda mevcut değildir. Dolayısıyla bu yorum yöntemi günümüzde kullanılmamaktadır.</a:t>
            </a:r>
          </a:p>
        </p:txBody>
      </p:sp>
    </p:spTree>
    <p:extLst>
      <p:ext uri="{BB962C8B-B14F-4D97-AF65-F5344CB8AC3E}">
        <p14:creationId xmlns:p14="http://schemas.microsoft.com/office/powerpoint/2010/main" val="31247931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4490A15C-E967-D246-A1F0-348C3DB76B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KANUNLARIN ANLAM YÖNÜNDEN UYGULANMASI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D334B4D-DB80-7143-8033-E678C433F4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Yargısal Yorum:</a:t>
            </a:r>
          </a:p>
          <a:p>
            <a:pPr lvl="1"/>
            <a:r>
              <a:rPr lang="tr-TR" dirty="0" smtClean="0"/>
              <a:t>Yargı organının görevi, önüne gelen somut uyuşmazlıklara, soyut nitelikte olan hukuk kurallarını uygulamaktır. </a:t>
            </a:r>
          </a:p>
          <a:p>
            <a:pPr lvl="1"/>
            <a:r>
              <a:rPr lang="tr-TR" dirty="0" smtClean="0"/>
              <a:t>Hâkimin, önüne gelen uyuşmazlıkta hukuk kuralını uygularken yaptığı yorum yargısal yorumdur.</a:t>
            </a:r>
          </a:p>
          <a:p>
            <a:pPr lvl="1"/>
            <a:r>
              <a:rPr lang="tr-TR" dirty="0" smtClean="0"/>
              <a:t>Yargısal yorum, daha sonraki </a:t>
            </a:r>
            <a:r>
              <a:rPr lang="tr-TR" dirty="0"/>
              <a:t>olaylar için </a:t>
            </a:r>
            <a:r>
              <a:rPr lang="tr-TR" dirty="0" smtClean="0"/>
              <a:t>yorum yapan hâkimi bağlamadığı gibi, diğer mahkemeleri de bağlamaz.</a:t>
            </a:r>
          </a:p>
          <a:p>
            <a:pPr lvl="2"/>
            <a:r>
              <a:rPr lang="tr-TR" dirty="0" smtClean="0"/>
              <a:t>Ancak İçtihadı Birleştirme Kararlarına konu olan yargısal yorumlar bağlayıcı niteliktedir.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111250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F4ABFF69-FE40-3D47-BF45-AA06D17B20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KANUNLARIN ANLAM YÖNÜNDEN UYGULANMASI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6B31409-3516-9F4E-9B87-B1DC51E7E7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Bilimsel Yorum:</a:t>
            </a:r>
          </a:p>
          <a:p>
            <a:pPr lvl="1"/>
            <a:r>
              <a:rPr lang="tr-TR" dirty="0" smtClean="0"/>
              <a:t>Hukuk ile ilgilenen çevrelerin yaptığı yorum, bilimsel yorumdur.</a:t>
            </a:r>
          </a:p>
          <a:p>
            <a:pPr lvl="1"/>
            <a:r>
              <a:rPr lang="tr-TR" dirty="0" smtClean="0"/>
              <a:t>Bilimsel yorum bağlayıcı değildir. </a:t>
            </a:r>
          </a:p>
          <a:p>
            <a:pPr lvl="1"/>
            <a:r>
              <a:rPr lang="tr-TR" dirty="0" smtClean="0"/>
              <a:t>Ancak bilimsel yorumlar</a:t>
            </a:r>
            <a:r>
              <a:rPr lang="tr-TR" dirty="0"/>
              <a:t>, yargı kararlarını dolaylı </a:t>
            </a:r>
            <a:r>
              <a:rPr lang="tr-TR" dirty="0" smtClean="0"/>
              <a:t>yoldan etkileyebilir. Zira hukuk kurallarının doktrinde açıklanması, yargı kararlarına yol gösterir. Yargıtay kararlarında hukuk alanındaki bilimsel eserlere sıkça atıf yapıldığı görülür.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9271617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4EA697DC-39D4-AE4A-8ABE-13D897AB1F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KANUNLARIN ANLAM YÖNÜNDEN UYGULANMASI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79E5434-5348-1C4B-9722-2903A11ED6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b="1" dirty="0" smtClean="0"/>
              <a:t>Yorum Yöntemleri</a:t>
            </a:r>
          </a:p>
          <a:p>
            <a:r>
              <a:rPr lang="tr-TR" dirty="0" smtClean="0"/>
              <a:t>Söze Göre(Lâfzî) Yorum Yöntemi</a:t>
            </a:r>
          </a:p>
          <a:p>
            <a:r>
              <a:rPr lang="tr-TR" dirty="0" smtClean="0"/>
              <a:t>Tarihî Yorum Yöntemi</a:t>
            </a:r>
          </a:p>
          <a:p>
            <a:r>
              <a:rPr lang="tr-TR" dirty="0" smtClean="0"/>
              <a:t>Amaca Göre (</a:t>
            </a:r>
            <a:r>
              <a:rPr lang="tr-TR" dirty="0" err="1" smtClean="0"/>
              <a:t>Gaî</a:t>
            </a:r>
            <a:r>
              <a:rPr lang="tr-TR" dirty="0" smtClean="0"/>
              <a:t>) Yorum Yöntemi</a:t>
            </a:r>
          </a:p>
          <a:p>
            <a:r>
              <a:rPr lang="tr-TR" dirty="0" smtClean="0"/>
              <a:t>Karma Yorum Yöntemi</a:t>
            </a:r>
          </a:p>
          <a:p>
            <a:r>
              <a:rPr lang="tr-TR" dirty="0" smtClean="0"/>
              <a:t>Sistematik Yorum Yöntemi</a:t>
            </a:r>
          </a:p>
          <a:p>
            <a:r>
              <a:rPr lang="tr-TR" dirty="0" smtClean="0"/>
              <a:t>Ekonomik Yorum Yöntemi</a:t>
            </a:r>
          </a:p>
        </p:txBody>
      </p:sp>
    </p:spTree>
    <p:extLst>
      <p:ext uri="{BB962C8B-B14F-4D97-AF65-F5344CB8AC3E}">
        <p14:creationId xmlns:p14="http://schemas.microsoft.com/office/powerpoint/2010/main" val="340167192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48A0CB61-A5AF-4346-BC52-57262F7FFB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KANUNLARIN ANLAM YÖNÜNDEN UYGULANMASI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45768B7-1625-C24A-B53C-CB4B7085C0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2015732"/>
            <a:ext cx="9603275" cy="4019308"/>
          </a:xfrm>
        </p:spPr>
        <p:txBody>
          <a:bodyPr>
            <a:normAutofit/>
          </a:bodyPr>
          <a:lstStyle/>
          <a:p>
            <a:r>
              <a:rPr lang="tr-TR" dirty="0"/>
              <a:t>Söze Göre(Lâfzî) Yorum </a:t>
            </a:r>
            <a:r>
              <a:rPr lang="tr-TR" dirty="0" smtClean="0"/>
              <a:t>Yöntemi</a:t>
            </a:r>
          </a:p>
          <a:p>
            <a:pPr lvl="1"/>
            <a:r>
              <a:rPr lang="tr-TR" dirty="0" smtClean="0"/>
              <a:t>Bu yöntemde kanunda kullanılan kelime ve ifadelerin mantık ve deyim bakımından ne anlama geldikleri araştırılır. </a:t>
            </a:r>
            <a:r>
              <a:rPr lang="tr-TR" dirty="0"/>
              <a:t>Kanun metniyle bağlı kalınır ve bu metnin dışına çıkılmaz</a:t>
            </a:r>
            <a:r>
              <a:rPr lang="tr-TR" dirty="0" smtClean="0"/>
              <a:t>.</a:t>
            </a:r>
          </a:p>
          <a:p>
            <a:pPr lvl="1"/>
            <a:r>
              <a:rPr lang="tr-TR" dirty="0" smtClean="0"/>
              <a:t>Klasik görüşün itibar ettiği eskimiş bir yorum yöntemi olarak görülür.</a:t>
            </a:r>
            <a:endParaRPr lang="tr-TR" dirty="0"/>
          </a:p>
          <a:p>
            <a:r>
              <a:rPr lang="tr-TR" dirty="0" smtClean="0"/>
              <a:t>Tarihî Yorum Yöntemi</a:t>
            </a:r>
          </a:p>
          <a:p>
            <a:pPr lvl="1"/>
            <a:r>
              <a:rPr lang="tr-TR" dirty="0" smtClean="0"/>
              <a:t>Kanun koyucunun iradesinin araştırılması esastır. Bu irade araştırılırken; kanun hazırlık çalışmaları, Meclis konuşmaları, tartışmaları ve kanunun gerekçesi dikkate alınmalıdır.</a:t>
            </a:r>
          </a:p>
          <a:p>
            <a:pPr lvl="1"/>
            <a:r>
              <a:rPr lang="tr-TR" dirty="0" smtClean="0"/>
              <a:t>Kanun koyucunun, kanunu çıkardığı zamanki muhtemel iradesi araştırıldığı için «subjektif yorum yöntemi» olarak da adlandırılır.</a:t>
            </a:r>
          </a:p>
          <a:p>
            <a:pPr lvl="1"/>
            <a:r>
              <a:rPr lang="tr-TR" dirty="0" smtClean="0"/>
              <a:t>Kanun koyucunun o tarihteki iradesinin kesin olarak anlaşılamaması, anlaşılsa bile hükmün uygulanacağı zamandaki ihtiyaçlara cevap verememesi sebebiyle tek başına bu yorum yönteminin esas alınması başarılı sonuç vermez.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468499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60D3EA95-FA25-A845-BBB0-F36FDE48C0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KANUNLARIN ANLAM YÖNÜNDEN UYGULANMASI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0E58103C-62A4-2E40-A6D1-6FADB459E8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Amaca Göre (</a:t>
            </a:r>
            <a:r>
              <a:rPr lang="tr-TR" dirty="0" err="1" smtClean="0"/>
              <a:t>Gaî</a:t>
            </a:r>
            <a:r>
              <a:rPr lang="tr-TR" dirty="0" smtClean="0"/>
              <a:t>) Yorum Yöntemi</a:t>
            </a:r>
          </a:p>
          <a:p>
            <a:pPr lvl="1"/>
            <a:r>
              <a:rPr lang="tr-TR" dirty="0" smtClean="0"/>
              <a:t>Kanunların, uygulandıkları zamanın anlayışı ve gereklerine göre yorumlanmasıdır.</a:t>
            </a:r>
          </a:p>
          <a:p>
            <a:pPr lvl="1"/>
            <a:r>
              <a:rPr lang="tr-TR" dirty="0" smtClean="0"/>
              <a:t>Bu yöntemde kanun metni, kanunun amacı, zamanın ihtiyaçları ve devrin anlayışı göz önünde tutularak yorum yapılmalıdır.</a:t>
            </a:r>
          </a:p>
          <a:p>
            <a:pPr lvl="1"/>
            <a:r>
              <a:rPr lang="tr-TR" dirty="0" smtClean="0"/>
              <a:t>İlgili hüküm, yorumun yapıldığı zaman konulsa idi kanun koyucu nasıl düzenlerdi sorusunun cevabı araştırılmalıdır.</a:t>
            </a:r>
          </a:p>
          <a:p>
            <a:pPr lvl="1"/>
            <a:r>
              <a:rPr lang="tr-TR" dirty="0" smtClean="0"/>
              <a:t>Amaca göre yorum, «daraltıcı yorum» veya «genişletici yorum» şeklinde yapılabilir.</a:t>
            </a:r>
          </a:p>
        </p:txBody>
      </p:sp>
    </p:spTree>
    <p:extLst>
      <p:ext uri="{BB962C8B-B14F-4D97-AF65-F5344CB8AC3E}">
        <p14:creationId xmlns:p14="http://schemas.microsoft.com/office/powerpoint/2010/main" val="1222791116"/>
      </p:ext>
    </p:extLst>
  </p:cSld>
  <p:clrMapOvr>
    <a:masterClrMapping/>
  </p:clrMapOvr>
</p:sld>
</file>

<file path=ppt/theme/theme1.xml><?xml version="1.0" encoding="utf-8"?>
<a:theme xmlns:a="http://schemas.openxmlformats.org/drawingml/2006/main" name="Duman">
  <a:themeElements>
    <a:clrScheme name="Duman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Duman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uman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1375</TotalTime>
  <Words>754</Words>
  <Application>Microsoft Office PowerPoint</Application>
  <PresentationFormat>Geniş ekran</PresentationFormat>
  <Paragraphs>75</Paragraphs>
  <Slides>13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13</vt:i4>
      </vt:variant>
    </vt:vector>
  </HeadingPairs>
  <TitlesOfParts>
    <vt:vector size="17" baseType="lpstr">
      <vt:lpstr>Arial</vt:lpstr>
      <vt:lpstr>Century Gothic</vt:lpstr>
      <vt:lpstr>Wingdings 3</vt:lpstr>
      <vt:lpstr>Duman</vt:lpstr>
      <vt:lpstr>HUKUK BAŞLANGICI</vt:lpstr>
      <vt:lpstr>KANUNLARIN ANLAM YÖNÜNDEN UYGULANMASI</vt:lpstr>
      <vt:lpstr>KANUNLARIN ANLAM YÖNÜNDEN UYGULANMASI</vt:lpstr>
      <vt:lpstr>KANUNLARIN ANLAM YÖNÜNDEN UYGULANMASI</vt:lpstr>
      <vt:lpstr>KANUNLARIN ANLAM YÖNÜNDEN UYGULANMASI</vt:lpstr>
      <vt:lpstr>KANUNLARIN ANLAM YÖNÜNDEN UYGULANMASI</vt:lpstr>
      <vt:lpstr>KANUNLARIN ANLAM YÖNÜNDEN UYGULANMASI</vt:lpstr>
      <vt:lpstr>KANUNLARIN ANLAM YÖNÜNDEN UYGULANMASI</vt:lpstr>
      <vt:lpstr>KANUNLARIN ANLAM YÖNÜNDEN UYGULANMASI</vt:lpstr>
      <vt:lpstr>KANUNLARIN ANLAM YÖNÜNDEN UYGULANMASI</vt:lpstr>
      <vt:lpstr>KANUNLARIN ANLAM YÖNÜNDEN UYGULANMASI</vt:lpstr>
      <vt:lpstr>KANUNLARIN ANLAM YÖNÜNDEN UYGULANMASI</vt:lpstr>
      <vt:lpstr>KANUNLARIN ANLAM YÖNÜNDEN UYGULANMASI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Harun Kılıç</dc:creator>
  <cp:lastModifiedBy>pc1</cp:lastModifiedBy>
  <cp:revision>23</cp:revision>
  <dcterms:created xsi:type="dcterms:W3CDTF">2020-07-01T13:53:34Z</dcterms:created>
  <dcterms:modified xsi:type="dcterms:W3CDTF">2021-03-24T20:18:51Z</dcterms:modified>
</cp:coreProperties>
</file>