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78" r:id="rId3"/>
    <p:sldId id="279" r:id="rId4"/>
    <p:sldId id="280" r:id="rId5"/>
    <p:sldId id="282" r:id="rId6"/>
    <p:sldId id="283" r:id="rId7"/>
    <p:sldId id="284" r:id="rId8"/>
    <p:sldId id="285" r:id="rId9"/>
    <p:sldId id="286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55957A-3E26-4E9A-A07E-3C6C094AA3E1}" type="datetimeFigureOut">
              <a:rPr lang="tr-TR" smtClean="0"/>
              <a:t>3.12.2018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F36D2-8AAF-4CA0-8641-12BA0202442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323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60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350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527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492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531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512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875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320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352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463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6925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409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45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78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52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1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3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26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just"/>
            <a:r>
              <a:rPr lang="tr-TR" sz="3200" dirty="0">
                <a:latin typeface="+mn-lt"/>
              </a:rPr>
              <a:t>TEMEL YİYECEK ÜRETİMİ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121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3200" b="1" dirty="0"/>
              <a:t>Teslim Alma Bölümü:</a:t>
            </a: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2" y="2400300"/>
            <a:ext cx="9601196" cy="38735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3200" dirty="0">
                <a:latin typeface="+mn-lt"/>
              </a:rPr>
              <a:t>Bu bölümde satın alınarak otele kadar gelmiş olan yiyecek malzemeleri miktar, kalite ve fiyat kontrolleri yapılarak teslim alınır. </a:t>
            </a:r>
            <a:endParaRPr lang="tr-TR" sz="3200" dirty="0">
              <a:sym typeface="Symbol" panose="05050102010706020507" pitchFamily="18" charset="2"/>
            </a:endParaRPr>
          </a:p>
          <a:p>
            <a:pPr algn="just"/>
            <a:r>
              <a:rPr lang="tr-TR" sz="3200" dirty="0">
                <a:latin typeface="+mn-lt"/>
              </a:rPr>
              <a:t>Büyük otel işletmelerinde bu bölüm genellikle satın alma müdürlüğüne bağlı olmaktadır. </a:t>
            </a:r>
            <a:endParaRPr lang="tr-TR" sz="3200" dirty="0">
              <a:sym typeface="Symbol" panose="05050102010706020507" pitchFamily="18" charset="2"/>
            </a:endParaRPr>
          </a:p>
          <a:p>
            <a:pPr algn="just"/>
            <a:r>
              <a:rPr lang="tr-TR" sz="3200" dirty="0">
                <a:latin typeface="+mn-lt"/>
              </a:rPr>
              <a:t>Ancak teslim alma işlemlerinin mutfakla olan ilişkisinin göz ardı edilmemesi ve bu bölümün mutfak ve depolama bölümlerine yakın bir yerde konumlandırılması gerekir.</a:t>
            </a:r>
          </a:p>
        </p:txBody>
      </p:sp>
    </p:spTree>
    <p:extLst>
      <p:ext uri="{BB962C8B-B14F-4D97-AF65-F5344CB8AC3E}">
        <p14:creationId xmlns:p14="http://schemas.microsoft.com/office/powerpoint/2010/main" val="751690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32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Teslim Alma Bölümü:</a:t>
            </a:r>
            <a:endParaRPr lang="tr-TR" sz="3200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11200" y="2387600"/>
            <a:ext cx="10185397" cy="38989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sz="3200" dirty="0">
                <a:latin typeface="+mn-lt"/>
              </a:rPr>
              <a:t>Teslim alma bölümünde, otele gelen yiyecek malzemelerinin kontrollerinin yapılabileceği bir odanın da bulunması gerekir.</a:t>
            </a:r>
          </a:p>
          <a:p>
            <a:pPr algn="just"/>
            <a:r>
              <a:rPr lang="tr-TR" sz="3200" dirty="0">
                <a:latin typeface="+mn-lt"/>
              </a:rPr>
              <a:t>Bu odada tartım için kantar, terazi, tadılacak yiyeceklerin yıkanması için lavabo, taşıma arabaları ve bu arabaların konulacağı bir yer, kontroller sırasında kullanılacak araçlar için dolap bulunmalıdır. </a:t>
            </a:r>
            <a:endParaRPr lang="tr-TR" sz="3200" dirty="0">
              <a:sym typeface="Symbol" panose="05050102010706020507" pitchFamily="18" charset="2"/>
            </a:endParaRPr>
          </a:p>
          <a:p>
            <a:pPr algn="just"/>
            <a:r>
              <a:rPr lang="tr-TR" sz="3200" dirty="0">
                <a:latin typeface="+mn-lt"/>
              </a:rPr>
              <a:t>Teslim alma bölümünde teslim alma memuru ve gelen malzemeyi depolara yada mutfağa taşıyacak taşıyıcılar görev yapmaktadır. </a:t>
            </a:r>
          </a:p>
          <a:p>
            <a:pPr algn="just"/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542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Depolama Bölümü:</a:t>
            </a: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0101" y="2556932"/>
            <a:ext cx="10096497" cy="3678768"/>
          </a:xfrm>
        </p:spPr>
        <p:txBody>
          <a:bodyPr>
            <a:normAutofit/>
          </a:bodyPr>
          <a:lstStyle/>
          <a:p>
            <a:pPr algn="just"/>
            <a:r>
              <a:rPr lang="tr-TR" sz="3200" dirty="0">
                <a:latin typeface="+mn-lt"/>
              </a:rPr>
              <a:t>Bir otel işletmesinde kullanım amaçları dikkate alındığında ana depolar ve mutfak koltuk altı depoları adı verilen iki ana grup depo ortaya çıkmaktadır. </a:t>
            </a:r>
          </a:p>
          <a:p>
            <a:pPr algn="just"/>
            <a:r>
              <a:rPr lang="tr-TR" sz="3200" dirty="0"/>
              <a:t>Ana depolardan mutfağa gelen malzemeler ile teslim alma işleminden sonra doğrudan mutfağa gönderilen malzemeler mutfak koltuk altı depolarına yerleştirilmektedir. </a:t>
            </a:r>
          </a:p>
          <a:p>
            <a:pPr algn="just"/>
            <a:endParaRPr lang="tr-TR" sz="3200" dirty="0">
              <a:latin typeface="+mn-lt"/>
            </a:endParaRPr>
          </a:p>
          <a:p>
            <a:pPr algn="just"/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11921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Depolama Bölümü</a:t>
            </a:r>
            <a:endParaRPr lang="tr-TR" sz="3200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03300" y="2556932"/>
            <a:ext cx="9893297" cy="3615268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sz="3200" dirty="0">
                <a:latin typeface="+mn-lt"/>
              </a:rPr>
              <a:t>Büyük otel işletmelerinde genellikle her bir hazırlama ve pişirme biriminin kendi kullanımına verilmiş olan depolar bulunmaktadır.  </a:t>
            </a:r>
          </a:p>
          <a:p>
            <a:pPr algn="just"/>
            <a:r>
              <a:rPr lang="tr-TR" sz="3200" dirty="0">
                <a:latin typeface="+mn-lt"/>
              </a:rPr>
              <a:t>Bu depolar saklanacak yiyecek malzemesine göre farklı ısı derecelerinde olabilmektedir.  Bu depolardan ise öncelikle depoyu kullanan hazırlama veya pişirme birimi çalışanları ve genel anlamda da mutfak yöneticisi sorumlu olmaktadır. </a:t>
            </a:r>
          </a:p>
          <a:p>
            <a:pPr algn="just"/>
            <a:endParaRPr lang="tr-TR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33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30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Hazırlama ve Pişirme Bölümleri</a:t>
            </a:r>
            <a:endParaRPr lang="tr-TR" sz="32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200" dirty="0">
                <a:latin typeface="+mn-lt"/>
              </a:rPr>
              <a:t>Bu bölümde yiyecek malzemeleri pişirmeye hazır hale getirilmektedir. Bu nedenle bu bölümün pişirme bölümüne yakın olması gerekmektedir. </a:t>
            </a:r>
            <a:endParaRPr lang="tr-TR" sz="3200" dirty="0">
              <a:sym typeface="Symbol" panose="05050102010706020507" pitchFamily="18" charset="2"/>
            </a:endParaRPr>
          </a:p>
          <a:p>
            <a:pPr algn="just"/>
            <a:r>
              <a:rPr lang="tr-TR" sz="3200" dirty="0">
                <a:latin typeface="+mn-lt"/>
              </a:rPr>
              <a:t>Pişirme bölümü ise her türlü yiyecek malzemesinin pişirildiği alanlardan oluşur ve genellikle mutfağın orta kısımlarında konumlandırılmış durumdadır. </a:t>
            </a:r>
          </a:p>
        </p:txBody>
      </p:sp>
    </p:spTree>
    <p:extLst>
      <p:ext uri="{BB962C8B-B14F-4D97-AF65-F5344CB8AC3E}">
        <p14:creationId xmlns:p14="http://schemas.microsoft.com/office/powerpoint/2010/main" val="175654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2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Hazırlama ve Pişirme Bölümleri</a:t>
            </a:r>
            <a:endParaRPr lang="tr-TR" sz="3600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805768"/>
          </a:xfrm>
        </p:spPr>
        <p:txBody>
          <a:bodyPr/>
          <a:lstStyle/>
          <a:p>
            <a:pPr algn="just"/>
            <a:r>
              <a:rPr lang="tr-TR" sz="3200" dirty="0">
                <a:latin typeface="+mn-lt"/>
              </a:rPr>
              <a:t>Otel işletmelerinde hazırlama ve pişirme bölümleri, hazırlanacak yada pişirilecek yiyecek malzemesine göre farklı bölümler şeklinde ortaya çıkmaktadır. Buna göre bir mutfakta hazırlama ve pişirme bölümleri </a:t>
            </a:r>
            <a:r>
              <a:rPr lang="tr-TR" sz="3200" b="1" i="1" dirty="0">
                <a:latin typeface="+mn-lt"/>
              </a:rPr>
              <a:t>sıcak mutfak, soğuk mutfak, pastane, kasaphane, sebze hazırlama, kahvaltı hazırlama </a:t>
            </a:r>
            <a:r>
              <a:rPr lang="tr-TR" sz="3200" dirty="0">
                <a:latin typeface="+mn-lt"/>
              </a:rPr>
              <a:t>şeklinde sıralanabilir. </a:t>
            </a:r>
          </a:p>
        </p:txBody>
      </p:sp>
    </p:spTree>
    <p:extLst>
      <p:ext uri="{BB962C8B-B14F-4D97-AF65-F5344CB8AC3E}">
        <p14:creationId xmlns:p14="http://schemas.microsoft.com/office/powerpoint/2010/main" val="117578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Sıcak Mutfak</a:t>
            </a:r>
            <a:endParaRPr lang="tr-TR" sz="3600" b="1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36600" y="2285999"/>
            <a:ext cx="10820400" cy="4025901"/>
          </a:xfrm>
        </p:spPr>
        <p:txBody>
          <a:bodyPr>
            <a:normAutofit/>
          </a:bodyPr>
          <a:lstStyle/>
          <a:p>
            <a:pPr algn="just"/>
            <a:r>
              <a:rPr lang="tr-TR" sz="3200" dirty="0">
                <a:latin typeface="+mn-lt"/>
              </a:rPr>
              <a:t>Sıcak mutfak; her türlü sıcak yiyeceklerin ve sosların hazırlandığı bölümdür ve genellikle bir ticari mutfakta en ağır iş yükü bu bölümdedir. Bu bölümde </a:t>
            </a:r>
            <a:r>
              <a:rPr lang="tr-TR" sz="3200" b="1" dirty="0">
                <a:latin typeface="+mn-lt"/>
              </a:rPr>
              <a:t>sıcak soslar, soslu ve sulu yemekler, garnitürler, çorbalar, et suları, pilavlar, makarnalar, sıcak balık yemekleri, kebaplar ve ızgaralar, haşlamalar, derin yağda ve tavada kızartmalar</a:t>
            </a:r>
            <a:r>
              <a:rPr lang="tr-TR" sz="3200" dirty="0">
                <a:latin typeface="+mn-lt"/>
              </a:rPr>
              <a:t> gibi yemekler yapılmaktadır. </a:t>
            </a:r>
          </a:p>
        </p:txBody>
      </p:sp>
    </p:spTree>
    <p:extLst>
      <p:ext uri="{BB962C8B-B14F-4D97-AF65-F5344CB8AC3E}">
        <p14:creationId xmlns:p14="http://schemas.microsoft.com/office/powerpoint/2010/main" val="2559956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tr-TR" sz="3600" b="1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</a:rPr>
              <a:t>Sıcak Mutfak</a:t>
            </a:r>
            <a:endParaRPr lang="tr-TR" sz="3200" dirty="0"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3400" y="2556932"/>
            <a:ext cx="10363197" cy="3691468"/>
          </a:xfrm>
        </p:spPr>
        <p:txBody>
          <a:bodyPr>
            <a:normAutofit/>
          </a:bodyPr>
          <a:lstStyle/>
          <a:p>
            <a:pPr lvl="0" algn="just">
              <a:buClr>
                <a:srgbClr val="B15E28"/>
              </a:buClr>
            </a:pPr>
            <a:r>
              <a:rPr lang="tr-TR" sz="3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Sıcak mutfakta sos aşçısı, sebze aşçısı, çorba aşçısı, ızgara aşçısı görev almaktadır.</a:t>
            </a:r>
          </a:p>
          <a:p>
            <a:pPr algn="just"/>
            <a:r>
              <a:rPr lang="tr-TR" sz="3200" dirty="0">
                <a:latin typeface="+mn-lt"/>
              </a:rPr>
              <a:t>Sıcak balıkların hazırlanması durumunda balık aşçısı da sıcak mutfakta çalışmaktadır. Sıcak mutfak otel işletmeleri mutfaklarında çoğunlukla mutfağın orta kısmında konumlandırılmaktadır. Ayrıca sıcak mutfağın servis alanı ile de bağlantısının olması gerekir. </a:t>
            </a:r>
          </a:p>
        </p:txBody>
      </p:sp>
    </p:spTree>
    <p:extLst>
      <p:ext uri="{BB962C8B-B14F-4D97-AF65-F5344CB8AC3E}">
        <p14:creationId xmlns:p14="http://schemas.microsoft.com/office/powerpoint/2010/main" val="42633833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432</Words>
  <Application>Microsoft Office PowerPoint</Application>
  <PresentationFormat>Geniş ekran</PresentationFormat>
  <Paragraphs>25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Symbol</vt:lpstr>
      <vt:lpstr>Organik</vt:lpstr>
      <vt:lpstr>TEMEL YİYECEK ÜRETİMİ</vt:lpstr>
      <vt:lpstr>Teslim Alma Bölümü:</vt:lpstr>
      <vt:lpstr>Teslim Alma Bölümü:</vt:lpstr>
      <vt:lpstr>Depolama Bölümü:</vt:lpstr>
      <vt:lpstr>Depolama Bölümü</vt:lpstr>
      <vt:lpstr>Hazırlama ve Pişirme Bölümleri</vt:lpstr>
      <vt:lpstr>Hazırlama ve Pişirme Bölümleri</vt:lpstr>
      <vt:lpstr>Sıcak Mutfak</vt:lpstr>
      <vt:lpstr>Sıcak Mutfak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TEMEL YİYECEK ÜRETİMİ</dc:title>
  <dc:creator>emir</dc:creator>
  <cp:lastModifiedBy>emir</cp:lastModifiedBy>
  <cp:revision>6</cp:revision>
  <dcterms:created xsi:type="dcterms:W3CDTF">2018-12-03T13:26:35Z</dcterms:created>
  <dcterms:modified xsi:type="dcterms:W3CDTF">2018-12-03T13:33:35Z</dcterms:modified>
</cp:coreProperties>
</file>