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5"/>
  </p:notesMasterIdLst>
  <p:sldIdLst>
    <p:sldId id="339" r:id="rId2"/>
    <p:sldId id="265" r:id="rId3"/>
    <p:sldId id="298" r:id="rId4"/>
    <p:sldId id="323" r:id="rId5"/>
    <p:sldId id="267" r:id="rId6"/>
    <p:sldId id="304" r:id="rId7"/>
    <p:sldId id="338" r:id="rId8"/>
    <p:sldId id="296" r:id="rId9"/>
    <p:sldId id="266" r:id="rId10"/>
    <p:sldId id="269" r:id="rId11"/>
    <p:sldId id="351" r:id="rId12"/>
    <p:sldId id="268" r:id="rId13"/>
    <p:sldId id="297" r:id="rId14"/>
    <p:sldId id="270" r:id="rId15"/>
    <p:sldId id="352" r:id="rId16"/>
    <p:sldId id="300" r:id="rId17"/>
    <p:sldId id="301" r:id="rId18"/>
    <p:sldId id="303" r:id="rId19"/>
    <p:sldId id="271" r:id="rId20"/>
    <p:sldId id="336" r:id="rId21"/>
    <p:sldId id="335" r:id="rId22"/>
    <p:sldId id="272" r:id="rId23"/>
    <p:sldId id="331"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12" autoAdjust="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9D0A44-68D3-46F4-989D-B7B062AD72A3}" type="datetimeFigureOut">
              <a:rPr lang="tr-TR" smtClean="0"/>
              <a:pPr/>
              <a:t>9.05.2020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C0D52-3E87-414E-88B7-FC662265743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43C0D52-3E87-414E-88B7-FC6622657433}" type="slidenum">
              <a:rPr lang="tr-TR" smtClean="0"/>
              <a:pPr/>
              <a:t>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transition>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strips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strips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transition>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p:strips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9.05.2020</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transition>
    <p:strips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9.05.2020</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strips dir="ru"/>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908720"/>
            <a:ext cx="8458200" cy="1222375"/>
          </a:xfrm>
        </p:spPr>
        <p:txBody>
          <a:bodyPr>
            <a:normAutofit/>
          </a:bodyPr>
          <a:lstStyle/>
          <a:p>
            <a:pPr algn="ctr"/>
            <a:r>
              <a:rPr lang="tr-TR" dirty="0" smtClean="0">
                <a:solidFill>
                  <a:srgbClr val="FF0000"/>
                </a:solidFill>
                <a:latin typeface="Comic Sans MS" pitchFamily="66" charset="0"/>
              </a:rPr>
              <a:t>Acil sağlık hizmetleri</a:t>
            </a:r>
            <a:endParaRPr lang="tr-TR" dirty="0">
              <a:solidFill>
                <a:srgbClr val="FF0000"/>
              </a:solidFill>
              <a:latin typeface="Comic Sans MS" pitchFamily="66" charset="0"/>
            </a:endParaRPr>
          </a:p>
        </p:txBody>
      </p:sp>
      <p:sp>
        <p:nvSpPr>
          <p:cNvPr id="3" name="2 Alt Başlık"/>
          <p:cNvSpPr>
            <a:spLocks noGrp="1"/>
          </p:cNvSpPr>
          <p:nvPr>
            <p:ph type="subTitle" idx="1"/>
          </p:nvPr>
        </p:nvSpPr>
        <p:spPr>
          <a:xfrm>
            <a:off x="899592" y="2348880"/>
            <a:ext cx="6768752" cy="914400"/>
          </a:xfrm>
        </p:spPr>
        <p:txBody>
          <a:bodyPr/>
          <a:lstStyle/>
          <a:p>
            <a:pPr algn="ctr"/>
            <a:r>
              <a:rPr lang="tr-TR" dirty="0" smtClean="0">
                <a:solidFill>
                  <a:schemeClr val="tx1"/>
                </a:solidFill>
                <a:latin typeface="Comic Sans MS" pitchFamily="66" charset="0"/>
              </a:rPr>
              <a:t>Ambulans Ve Acil Sağlık Araçlarını </a:t>
            </a:r>
            <a:r>
              <a:rPr lang="tr-TR" dirty="0" smtClean="0">
                <a:solidFill>
                  <a:schemeClr val="tx1"/>
                </a:solidFill>
                <a:latin typeface="Comic Sans MS" pitchFamily="66" charset="0"/>
              </a:rPr>
              <a:t>Değerlendirmek 2</a:t>
            </a:r>
            <a:endParaRPr lang="tr-TR" dirty="0" smtClean="0">
              <a:solidFill>
                <a:schemeClr val="tx1"/>
              </a:solidFill>
              <a:latin typeface="Comic Sans MS" pitchFamily="66" charset="0"/>
            </a:endParaRPr>
          </a:p>
          <a:p>
            <a:endParaRPr lang="tr-TR" dirty="0"/>
          </a:p>
        </p:txBody>
      </p:sp>
      <p:sp>
        <p:nvSpPr>
          <p:cNvPr id="4" name="2 Alt Başlık"/>
          <p:cNvSpPr txBox="1">
            <a:spLocks/>
          </p:cNvSpPr>
          <p:nvPr/>
        </p:nvSpPr>
        <p:spPr>
          <a:xfrm>
            <a:off x="3779912" y="5373216"/>
            <a:ext cx="6768752"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tr-TR" sz="2000" dirty="0" smtClean="0"/>
              <a:t>Hazırlayan</a:t>
            </a:r>
            <a:r>
              <a:rPr lang="tr-TR" sz="2000" noProof="0" dirty="0" smtClean="0"/>
              <a:t>:</a:t>
            </a:r>
            <a:r>
              <a:rPr lang="tr-TR" sz="2000" dirty="0" smtClean="0"/>
              <a:t>Osman Furkan ERGÜN</a:t>
            </a:r>
            <a:endParaRPr kumimoji="0" lang="tr-TR" sz="2000" i="0" u="none" strike="noStrike" kern="1200" cap="none" spc="0" normalizeH="0" baseline="0" noProof="0" dirty="0">
              <a:ln>
                <a:noFill/>
              </a:ln>
              <a:effectLst/>
              <a:uLnTx/>
              <a:uFillTx/>
              <a:latin typeface="+mn-lt"/>
              <a:ea typeface="+mn-ea"/>
              <a:cs typeface="+mn-cs"/>
            </a:endParaRPr>
          </a:p>
        </p:txBody>
      </p:sp>
      <p:pic>
        <p:nvPicPr>
          <p:cNvPr id="1026" name="Picture 2" descr="http://kingpoetry.com/ambulance.jpg"/>
          <p:cNvPicPr>
            <a:picLocks noChangeAspect="1" noChangeArrowheads="1"/>
          </p:cNvPicPr>
          <p:nvPr/>
        </p:nvPicPr>
        <p:blipFill>
          <a:blip r:embed="rId2" cstate="print"/>
          <a:srcRect/>
          <a:stretch>
            <a:fillRect/>
          </a:stretch>
        </p:blipFill>
        <p:spPr bwMode="auto">
          <a:xfrm>
            <a:off x="1907704" y="2852936"/>
            <a:ext cx="5040560" cy="2600325"/>
          </a:xfrm>
          <a:prstGeom prst="rect">
            <a:avLst/>
          </a:prstGeom>
          <a:noFill/>
        </p:spPr>
      </p:pic>
    </p:spTree>
  </p:cSld>
  <p:clrMapOvr>
    <a:masterClrMapping/>
  </p:clrMapOvr>
  <p:transition>
    <p:strips dir="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0" dirty="0" smtClean="0">
                <a:solidFill>
                  <a:srgbClr val="FF0000"/>
                </a:solidFill>
                <a:latin typeface="Comic Sans MS" pitchFamily="66" charset="0"/>
              </a:rPr>
              <a:t>  Diğer İç Ve  Dış Teknik Özellikleri</a:t>
            </a:r>
            <a:endParaRPr lang="tr-TR" sz="2400" b="0" dirty="0">
              <a:solidFill>
                <a:srgbClr val="FF0000"/>
              </a:solidFill>
              <a:latin typeface="Comic Sans MS" pitchFamily="66" charset="0"/>
            </a:endParaRPr>
          </a:p>
        </p:txBody>
      </p:sp>
      <p:sp>
        <p:nvSpPr>
          <p:cNvPr id="3" name="2 İçerik Yer Tutucusu"/>
          <p:cNvSpPr>
            <a:spLocks noGrp="1"/>
          </p:cNvSpPr>
          <p:nvPr>
            <p:ph idx="1"/>
          </p:nvPr>
        </p:nvSpPr>
        <p:spPr>
          <a:xfrm>
            <a:off x="467544" y="1340768"/>
            <a:ext cx="8229600" cy="5376672"/>
          </a:xfrm>
        </p:spPr>
        <p:txBody>
          <a:bodyPr>
            <a:noAutofit/>
          </a:bodyPr>
          <a:lstStyle/>
          <a:p>
            <a:r>
              <a:rPr lang="tr-TR" sz="2400" dirty="0" smtClean="0">
                <a:solidFill>
                  <a:schemeClr val="tx1"/>
                </a:solidFill>
                <a:latin typeface="Comic Sans MS" pitchFamily="66" charset="0"/>
              </a:rPr>
              <a:t>Ambulansın dış gövdesi darbelere dayanıklı olmalıdır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Aracın yüksekliği 280 </a:t>
            </a:r>
            <a:r>
              <a:rPr lang="tr-TR" sz="2400" dirty="0" err="1" smtClean="0">
                <a:solidFill>
                  <a:schemeClr val="tx1"/>
                </a:solidFill>
                <a:latin typeface="Comic Sans MS" pitchFamily="66" charset="0"/>
              </a:rPr>
              <a:t>cm’den</a:t>
            </a:r>
            <a:r>
              <a:rPr lang="tr-TR" sz="2400" dirty="0" smtClean="0">
                <a:solidFill>
                  <a:schemeClr val="tx1"/>
                </a:solidFill>
                <a:latin typeface="Comic Sans MS" pitchFamily="66" charset="0"/>
              </a:rPr>
              <a:t> fazla olmamalıdır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Hasta naklederken,yüklü haliyle 15 </a:t>
            </a:r>
            <a:r>
              <a:rPr lang="tr-TR" sz="2400" dirty="0" err="1" smtClean="0">
                <a:solidFill>
                  <a:schemeClr val="tx1"/>
                </a:solidFill>
                <a:latin typeface="Comic Sans MS" pitchFamily="66" charset="0"/>
              </a:rPr>
              <a:t>cm’lik</a:t>
            </a:r>
            <a:r>
              <a:rPr lang="tr-TR" sz="2400" dirty="0" smtClean="0">
                <a:solidFill>
                  <a:schemeClr val="tx1"/>
                </a:solidFill>
                <a:latin typeface="Comic Sans MS" pitchFamily="66" charset="0"/>
              </a:rPr>
              <a:t> tümsekleri geçebilmeli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Yüklü haliyle 30 </a:t>
            </a:r>
            <a:r>
              <a:rPr lang="tr-TR" sz="2400" dirty="0" err="1" smtClean="0">
                <a:solidFill>
                  <a:schemeClr val="tx1"/>
                </a:solidFill>
                <a:latin typeface="Comic Sans MS" pitchFamily="66" charset="0"/>
              </a:rPr>
              <a:t>cm’lik</a:t>
            </a:r>
            <a:r>
              <a:rPr lang="tr-TR" sz="2400" dirty="0" smtClean="0">
                <a:solidFill>
                  <a:schemeClr val="tx1"/>
                </a:solidFill>
                <a:latin typeface="Comic Sans MS" pitchFamily="66" charset="0"/>
              </a:rPr>
              <a:t> derinlikte su içerisinden geçebilmeli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Aracın tamponları arasındaki uzunluk 670 cm geçmemelidir !</a:t>
            </a:r>
          </a:p>
          <a:p>
            <a:r>
              <a:rPr lang="tr-TR" sz="2400" b="1" dirty="0" smtClean="0"/>
              <a:t/>
            </a:r>
            <a:br>
              <a:rPr lang="tr-TR" sz="2400" b="1" dirty="0" smtClean="0"/>
            </a:br>
            <a:endParaRPr lang="tr-TR" sz="2400" dirty="0" smtClean="0">
              <a:solidFill>
                <a:schemeClr val="bg1"/>
              </a:solidFill>
              <a:latin typeface="Calibri" pitchFamily="34" charset="0"/>
            </a:endParaRPr>
          </a:p>
          <a:p>
            <a:pPr>
              <a:buNone/>
            </a:pPr>
            <a:endParaRPr lang="tr-TR" sz="2400" dirty="0" smtClean="0">
              <a:solidFill>
                <a:schemeClr val="bg1"/>
              </a:solidFill>
            </a:endParaRPr>
          </a:p>
          <a:p>
            <a:endParaRPr lang="tr-TR" sz="2400" dirty="0">
              <a:solidFill>
                <a:schemeClr val="bg1"/>
              </a:solidFill>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sz="2400" dirty="0" smtClean="0">
                <a:solidFill>
                  <a:schemeClr val="tx1"/>
                </a:solidFill>
                <a:latin typeface="Comic Sans MS" pitchFamily="66" charset="0"/>
              </a:rPr>
              <a:t>Kuvvetli fren sistemi olmalı</a:t>
            </a:r>
            <a:r>
              <a:rPr lang="tr-TR" sz="2400" b="1" dirty="0" smtClean="0">
                <a:solidFill>
                  <a:schemeClr val="tx1"/>
                </a:solidFill>
                <a:latin typeface="Comic Sans MS" pitchFamily="66" charset="0"/>
              </a:rPr>
              <a:t> </a:t>
            </a:r>
            <a:r>
              <a:rPr lang="tr-TR" sz="2400" dirty="0" smtClean="0">
                <a:solidFill>
                  <a:schemeClr val="tx1"/>
                </a:solidFill>
                <a:latin typeface="Comic Sans MS" pitchFamily="66" charset="0"/>
              </a:rPr>
              <a:t>!</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Asgari 200 km gidebilecek yakıt deposu olmalı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Darbeye dayanıklı olmalı ve içeriye doğru çıkıntısı olmamalı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Ana sedyenin baş tarafında 63 cm boşluk kalmalı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Ana sedyenin ayak ucunda 38 cm boşluk kalmalı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Koridorun eni rahat hareket edebilecek genişlikte olmalıdır .</a:t>
            </a:r>
            <a:endParaRPr lang="tr-TR" sz="2400" dirty="0"/>
          </a:p>
        </p:txBody>
      </p:sp>
    </p:spTree>
  </p:cSld>
  <p:clrMapOvr>
    <a:masterClrMapping/>
  </p:clrMapOvr>
  <p:transition>
    <p:strips dir="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0" dirty="0" smtClean="0">
                <a:solidFill>
                  <a:srgbClr val="FF0000"/>
                </a:solidFill>
              </a:rPr>
              <a:t> </a:t>
            </a:r>
            <a:r>
              <a:rPr lang="tr-TR" sz="2400" b="0" dirty="0" smtClean="0">
                <a:solidFill>
                  <a:srgbClr val="FF0000"/>
                </a:solidFill>
                <a:latin typeface="Comic Sans MS" pitchFamily="66" charset="0"/>
              </a:rPr>
              <a:t>Diğer İç Ve  Dış Teknik Özellikleri</a:t>
            </a:r>
            <a:endParaRPr lang="tr-TR" sz="2400" dirty="0">
              <a:solidFill>
                <a:srgbClr val="FF0000"/>
              </a:solidFill>
              <a:latin typeface="Comic Sans MS" pitchFamily="66" charset="0"/>
            </a:endParaRPr>
          </a:p>
        </p:txBody>
      </p:sp>
      <p:pic>
        <p:nvPicPr>
          <p:cNvPr id="11266" name="Picture 2" descr="C:\Users\murat\Desktop\re.jpg"/>
          <p:cNvPicPr>
            <a:picLocks noGrp="1" noChangeAspect="1" noChangeArrowheads="1"/>
          </p:cNvPicPr>
          <p:nvPr>
            <p:ph idx="1"/>
          </p:nvPr>
        </p:nvPicPr>
        <p:blipFill>
          <a:blip r:embed="rId2" cstate="print"/>
          <a:srcRect/>
          <a:stretch>
            <a:fillRect/>
          </a:stretch>
        </p:blipFill>
        <p:spPr bwMode="auto">
          <a:xfrm>
            <a:off x="785786" y="1643050"/>
            <a:ext cx="7286676"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6" name="Picture 2" descr="C:\Users\murat\Desktop\sunum\Adsız.jpg"/>
          <p:cNvPicPr>
            <a:picLocks noGrp="1" noChangeAspect="1" noChangeArrowheads="1"/>
          </p:cNvPicPr>
          <p:nvPr>
            <p:ph idx="1"/>
          </p:nvPr>
        </p:nvPicPr>
        <p:blipFill>
          <a:blip r:embed="rId2" cstate="print"/>
          <a:srcRect/>
          <a:stretch>
            <a:fillRect/>
          </a:stretch>
        </p:blipFill>
        <p:spPr bwMode="auto">
          <a:xfrm>
            <a:off x="357158" y="357166"/>
            <a:ext cx="8501122" cy="614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0" dirty="0" smtClean="0">
                <a:solidFill>
                  <a:schemeClr val="bg1"/>
                </a:solidFill>
              </a:rPr>
              <a:t> </a:t>
            </a:r>
            <a:r>
              <a:rPr lang="tr-TR" b="0" dirty="0" smtClean="0">
                <a:solidFill>
                  <a:schemeClr val="bg1"/>
                </a:solidFill>
                <a:latin typeface="Comic Sans MS" pitchFamily="66" charset="0"/>
              </a:rPr>
              <a:t>Diğer İç Ve  Dış Teknik             Özellikleri</a:t>
            </a:r>
            <a:endParaRPr lang="tr-TR" dirty="0">
              <a:solidFill>
                <a:schemeClr val="bg1"/>
              </a:solidFill>
              <a:latin typeface="Comic Sans MS" pitchFamily="66" charset="0"/>
            </a:endParaRPr>
          </a:p>
        </p:txBody>
      </p:sp>
      <p:sp>
        <p:nvSpPr>
          <p:cNvPr id="3" name="2 İçerik Yer Tutucusu"/>
          <p:cNvSpPr>
            <a:spLocks noGrp="1"/>
          </p:cNvSpPr>
          <p:nvPr>
            <p:ph idx="1"/>
          </p:nvPr>
        </p:nvSpPr>
        <p:spPr/>
        <p:txBody>
          <a:bodyPr>
            <a:noAutofit/>
          </a:bodyPr>
          <a:lstStyle/>
          <a:p>
            <a:r>
              <a:rPr lang="tr-TR" sz="2400" dirty="0" smtClean="0">
                <a:solidFill>
                  <a:schemeClr val="tx1"/>
                </a:solidFill>
                <a:latin typeface="Comic Sans MS" pitchFamily="66" charset="0"/>
              </a:rPr>
              <a:t>Hasta kabinine ki tüm araç ve malzemeler güvenli ve sağlam bir şekilde monte edilmelidir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Hasta kabini ve ön kabin arasında ki iletişim kolay olmalıdır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Hareket halinde hasta kabini ve ön kabinde ki kişilerin güvenliği tam sağlanmış olmalı (kullanışlı emniyet kemeri,hava yastığı vb.)</a:t>
            </a:r>
          </a:p>
          <a:p>
            <a:endParaRPr lang="tr-TR" sz="2400" dirty="0" smtClean="0">
              <a:solidFill>
                <a:schemeClr val="tx1"/>
              </a:solidFill>
              <a:latin typeface="Comic Sans MS" pitchFamily="66" charset="0"/>
            </a:endParaRPr>
          </a:p>
        </p:txBody>
      </p:sp>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04800" y="1554162"/>
            <a:ext cx="8686800" cy="4899174"/>
          </a:xfrm>
        </p:spPr>
        <p:txBody>
          <a:bodyPr>
            <a:normAutofit lnSpcReduction="10000"/>
          </a:bodyPr>
          <a:lstStyle/>
          <a:p>
            <a:r>
              <a:rPr lang="tr-TR" sz="2400" dirty="0" smtClean="0">
                <a:solidFill>
                  <a:schemeClr val="tx1"/>
                </a:solidFill>
                <a:latin typeface="Comic Sans MS" pitchFamily="66" charset="0"/>
              </a:rPr>
              <a:t>Hasta kabininde sivri köşeler bulunmamalı .</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Hasa kabininin zemini kolay temizlenebilmeli</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Kabinde bulunan kapılar sedye girişine uygun olmalı, arka kapılar  asgari 90 derece açılabilmektedir.</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 Arka girişe ilave olarak hasta bölmesinde alternatif bir çıkış kapısı olmalıdır.</a:t>
            </a:r>
          </a:p>
          <a:p>
            <a:endParaRPr lang="tr-TR" sz="2400" dirty="0" smtClean="0">
              <a:solidFill>
                <a:schemeClr val="tx1"/>
              </a:solidFill>
              <a:latin typeface="Comic Sans MS" pitchFamily="66" charset="0"/>
            </a:endParaRPr>
          </a:p>
          <a:p>
            <a:r>
              <a:rPr lang="tr-TR" sz="2400" dirty="0" smtClean="0">
                <a:solidFill>
                  <a:schemeClr val="tx1"/>
                </a:solidFill>
                <a:latin typeface="Comic Sans MS" pitchFamily="66" charset="0"/>
              </a:rPr>
              <a:t>Sedye üst hizasında tavanda elle tutunma yeri bulunmalıdır.</a:t>
            </a:r>
          </a:p>
          <a:p>
            <a:endParaRPr lang="tr-TR" dirty="0"/>
          </a:p>
        </p:txBody>
      </p:sp>
    </p:spTree>
  </p:cSld>
  <p:clrMapOvr>
    <a:masterClrMapping/>
  </p:clrMapOvr>
  <p:transition>
    <p:strips dir="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title"/>
          </p:nvPr>
        </p:nvSpPr>
        <p:spPr>
          <a:xfrm>
            <a:off x="670142" y="274638"/>
            <a:ext cx="8229600" cy="1143000"/>
          </a:xfrm>
        </p:spPr>
        <p:txBody>
          <a:bodyPr/>
          <a:lstStyle/>
          <a:p>
            <a:endParaRPr lang="tr-TR"/>
          </a:p>
        </p:txBody>
      </p:sp>
      <p:pic>
        <p:nvPicPr>
          <p:cNvPr id="8194" name="Picture 2" descr="C:\Users\murat\Desktop\S5000888.JPG"/>
          <p:cNvPicPr>
            <a:picLocks noGrp="1" noChangeAspect="1" noChangeArrowheads="1"/>
          </p:cNvPicPr>
          <p:nvPr>
            <p:ph idx="1"/>
          </p:nvPr>
        </p:nvPicPr>
        <p:blipFill>
          <a:blip r:embed="rId2" cstate="print"/>
          <a:srcRect/>
          <a:stretch>
            <a:fillRect/>
          </a:stretch>
        </p:blipFill>
        <p:spPr bwMode="auto">
          <a:xfrm>
            <a:off x="3500430" y="-24"/>
            <a:ext cx="5715008" cy="578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Aşağı Ok"/>
          <p:cNvSpPr/>
          <p:nvPr/>
        </p:nvSpPr>
        <p:spPr>
          <a:xfrm rot="2914380">
            <a:off x="3997117" y="4271772"/>
            <a:ext cx="261525" cy="669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Aşağı Ok"/>
          <p:cNvSpPr/>
          <p:nvPr/>
        </p:nvSpPr>
        <p:spPr>
          <a:xfrm rot="2914380">
            <a:off x="5364227" y="1164590"/>
            <a:ext cx="207830" cy="682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Aşağı Ok"/>
          <p:cNvSpPr/>
          <p:nvPr/>
        </p:nvSpPr>
        <p:spPr>
          <a:xfrm rot="2914380">
            <a:off x="6270175" y="3188614"/>
            <a:ext cx="207960" cy="621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Aşağı Ok"/>
          <p:cNvSpPr/>
          <p:nvPr/>
        </p:nvSpPr>
        <p:spPr>
          <a:xfrm rot="2914380">
            <a:off x="7870139" y="1661069"/>
            <a:ext cx="160689" cy="676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5429225" y="1720820"/>
            <a:ext cx="1294089" cy="369332"/>
          </a:xfrm>
          <a:prstGeom prst="rect">
            <a:avLst/>
          </a:prstGeom>
          <a:noFill/>
        </p:spPr>
        <p:txBody>
          <a:bodyPr wrap="square" rtlCol="0">
            <a:spAutoFit/>
          </a:bodyPr>
          <a:lstStyle/>
          <a:p>
            <a:r>
              <a:rPr lang="tr-TR" dirty="0" err="1" smtClean="0">
                <a:solidFill>
                  <a:srgbClr val="FF0000"/>
                </a:solidFill>
              </a:rPr>
              <a:t>Ventilatör</a:t>
            </a:r>
            <a:endParaRPr lang="tr-TR" dirty="0">
              <a:solidFill>
                <a:srgbClr val="FF0000"/>
              </a:solidFill>
            </a:endParaRPr>
          </a:p>
        </p:txBody>
      </p:sp>
      <p:sp>
        <p:nvSpPr>
          <p:cNvPr id="12" name="11 Metin kutusu"/>
          <p:cNvSpPr txBox="1"/>
          <p:nvPr/>
        </p:nvSpPr>
        <p:spPr>
          <a:xfrm>
            <a:off x="7572365" y="2435200"/>
            <a:ext cx="1497004" cy="369332"/>
          </a:xfrm>
          <a:prstGeom prst="rect">
            <a:avLst/>
          </a:prstGeom>
          <a:noFill/>
        </p:spPr>
        <p:txBody>
          <a:bodyPr wrap="square" rtlCol="0">
            <a:spAutoFit/>
          </a:bodyPr>
          <a:lstStyle/>
          <a:p>
            <a:r>
              <a:rPr lang="tr-TR" dirty="0" err="1" smtClean="0">
                <a:solidFill>
                  <a:srgbClr val="FF0000"/>
                </a:solidFill>
              </a:rPr>
              <a:t>Lsp</a:t>
            </a:r>
            <a:r>
              <a:rPr lang="tr-TR" dirty="0" smtClean="0">
                <a:solidFill>
                  <a:srgbClr val="FF0000"/>
                </a:solidFill>
              </a:rPr>
              <a:t> O2 Tüp</a:t>
            </a:r>
            <a:endParaRPr lang="tr-TR" dirty="0">
              <a:solidFill>
                <a:srgbClr val="FF0000"/>
              </a:solidFill>
            </a:endParaRPr>
          </a:p>
        </p:txBody>
      </p:sp>
      <p:sp>
        <p:nvSpPr>
          <p:cNvPr id="13" name="12 Metin kutusu"/>
          <p:cNvSpPr txBox="1"/>
          <p:nvPr/>
        </p:nvSpPr>
        <p:spPr>
          <a:xfrm>
            <a:off x="6286480" y="3649646"/>
            <a:ext cx="1519730" cy="369332"/>
          </a:xfrm>
          <a:prstGeom prst="rect">
            <a:avLst/>
          </a:prstGeom>
          <a:noFill/>
        </p:spPr>
        <p:txBody>
          <a:bodyPr wrap="square" rtlCol="0">
            <a:spAutoFit/>
          </a:bodyPr>
          <a:lstStyle/>
          <a:p>
            <a:r>
              <a:rPr lang="tr-TR" dirty="0" smtClean="0">
                <a:solidFill>
                  <a:srgbClr val="FF0000"/>
                </a:solidFill>
              </a:rPr>
              <a:t>Acil Çantası</a:t>
            </a:r>
            <a:endParaRPr lang="tr-TR" dirty="0">
              <a:solidFill>
                <a:srgbClr val="FF0000"/>
              </a:solidFill>
            </a:endParaRPr>
          </a:p>
        </p:txBody>
      </p:sp>
      <p:sp>
        <p:nvSpPr>
          <p:cNvPr id="14" name="13 Metin kutusu"/>
          <p:cNvSpPr txBox="1"/>
          <p:nvPr/>
        </p:nvSpPr>
        <p:spPr>
          <a:xfrm>
            <a:off x="4143340" y="4792654"/>
            <a:ext cx="1386619" cy="369332"/>
          </a:xfrm>
          <a:prstGeom prst="rect">
            <a:avLst/>
          </a:prstGeom>
          <a:noFill/>
        </p:spPr>
        <p:txBody>
          <a:bodyPr wrap="square" rtlCol="0">
            <a:spAutoFit/>
          </a:bodyPr>
          <a:lstStyle/>
          <a:p>
            <a:r>
              <a:rPr lang="tr-TR" dirty="0" err="1" smtClean="0">
                <a:solidFill>
                  <a:srgbClr val="FF0000"/>
                </a:solidFill>
              </a:rPr>
              <a:t>Defibilatör</a:t>
            </a:r>
            <a:endParaRPr lang="tr-TR" dirty="0">
              <a:solidFill>
                <a:srgbClr val="FF0000"/>
              </a:solidFill>
            </a:endParaRPr>
          </a:p>
        </p:txBody>
      </p:sp>
      <p:pic>
        <p:nvPicPr>
          <p:cNvPr id="8197" name="Picture 5" descr="C:\Users\murat\Desktop\S5000889.JPG"/>
          <p:cNvPicPr>
            <a:picLocks noChangeAspect="1" noChangeArrowheads="1"/>
          </p:cNvPicPr>
          <p:nvPr/>
        </p:nvPicPr>
        <p:blipFill>
          <a:blip r:embed="rId3" cstate="print"/>
          <a:srcRect/>
          <a:stretch>
            <a:fillRect/>
          </a:stretch>
        </p:blipFill>
        <p:spPr bwMode="auto">
          <a:xfrm>
            <a:off x="0" y="0"/>
            <a:ext cx="3428992" cy="5786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28 Aşağı Ok"/>
          <p:cNvSpPr/>
          <p:nvPr/>
        </p:nvSpPr>
        <p:spPr>
          <a:xfrm rot="2914380">
            <a:off x="1921371" y="1842090"/>
            <a:ext cx="261525" cy="669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29 Aşağı Ok"/>
          <p:cNvSpPr/>
          <p:nvPr/>
        </p:nvSpPr>
        <p:spPr>
          <a:xfrm rot="2914380">
            <a:off x="992678" y="1913527"/>
            <a:ext cx="261525" cy="669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30 Metin kutusu"/>
          <p:cNvSpPr txBox="1"/>
          <p:nvPr/>
        </p:nvSpPr>
        <p:spPr>
          <a:xfrm>
            <a:off x="785786" y="3714752"/>
            <a:ext cx="1362874" cy="369332"/>
          </a:xfrm>
          <a:prstGeom prst="rect">
            <a:avLst/>
          </a:prstGeom>
          <a:noFill/>
        </p:spPr>
        <p:txBody>
          <a:bodyPr wrap="none" rtlCol="0">
            <a:spAutoFit/>
          </a:bodyPr>
          <a:lstStyle/>
          <a:p>
            <a:r>
              <a:rPr lang="tr-TR" dirty="0" smtClean="0">
                <a:solidFill>
                  <a:srgbClr val="FF0000"/>
                </a:solidFill>
              </a:rPr>
              <a:t>KED yeleği</a:t>
            </a:r>
            <a:endParaRPr lang="tr-TR" dirty="0">
              <a:solidFill>
                <a:srgbClr val="FF0000"/>
              </a:solidFill>
            </a:endParaRPr>
          </a:p>
        </p:txBody>
      </p:sp>
      <p:sp>
        <p:nvSpPr>
          <p:cNvPr id="32" name="31 Metin kutusu"/>
          <p:cNvSpPr txBox="1"/>
          <p:nvPr/>
        </p:nvSpPr>
        <p:spPr>
          <a:xfrm>
            <a:off x="2000232" y="2714620"/>
            <a:ext cx="1827744" cy="369332"/>
          </a:xfrm>
          <a:prstGeom prst="rect">
            <a:avLst/>
          </a:prstGeom>
          <a:noFill/>
        </p:spPr>
        <p:txBody>
          <a:bodyPr wrap="none" rtlCol="0">
            <a:spAutoFit/>
          </a:bodyPr>
          <a:lstStyle/>
          <a:p>
            <a:r>
              <a:rPr lang="tr-TR" dirty="0" smtClean="0">
                <a:solidFill>
                  <a:srgbClr val="FF0000"/>
                </a:solidFill>
              </a:rPr>
              <a:t>Traksiyon </a:t>
            </a:r>
            <a:r>
              <a:rPr lang="tr-TR" dirty="0" err="1" smtClean="0">
                <a:solidFill>
                  <a:srgbClr val="FF0000"/>
                </a:solidFill>
              </a:rPr>
              <a:t>ateli</a:t>
            </a:r>
            <a:endParaRPr lang="tr-TR" dirty="0">
              <a:solidFill>
                <a:srgbClr val="FF0000"/>
              </a:solidFill>
            </a:endParaRPr>
          </a:p>
        </p:txBody>
      </p:sp>
      <p:sp>
        <p:nvSpPr>
          <p:cNvPr id="33" name="32 Metin kutusu"/>
          <p:cNvSpPr txBox="1"/>
          <p:nvPr/>
        </p:nvSpPr>
        <p:spPr>
          <a:xfrm>
            <a:off x="0" y="5715017"/>
            <a:ext cx="8566107" cy="1200329"/>
          </a:xfrm>
          <a:prstGeom prst="rect">
            <a:avLst/>
          </a:prstGeom>
          <a:noFill/>
        </p:spPr>
        <p:txBody>
          <a:bodyPr wrap="square" rtlCol="0">
            <a:spAutoFit/>
          </a:bodyPr>
          <a:lstStyle/>
          <a:p>
            <a:r>
              <a:rPr lang="tr-TR" sz="2400" dirty="0" smtClean="0">
                <a:solidFill>
                  <a:schemeClr val="bg1"/>
                </a:solidFill>
                <a:latin typeface="Calibri" pitchFamily="34" charset="0"/>
              </a:rPr>
              <a:t>Hasta kabinine ki tüm araç ve malzemeler güvenli ve sağlam </a:t>
            </a:r>
          </a:p>
          <a:p>
            <a:r>
              <a:rPr lang="tr-TR" sz="2400" dirty="0" smtClean="0">
                <a:solidFill>
                  <a:schemeClr val="bg1"/>
                </a:solidFill>
                <a:latin typeface="Calibri" pitchFamily="34" charset="0"/>
              </a:rPr>
              <a:t>bir şekilde monte edilmelidir ! Dışarıdan görünmeyecek şekilde </a:t>
            </a:r>
          </a:p>
          <a:p>
            <a:r>
              <a:rPr lang="tr-TR" sz="2400" dirty="0" smtClean="0">
                <a:solidFill>
                  <a:schemeClr val="bg1"/>
                </a:solidFill>
                <a:latin typeface="Calibri" pitchFamily="34" charset="0"/>
              </a:rPr>
              <a:t>Düzenli  ve temiz olmalıdır.</a:t>
            </a:r>
            <a:endParaRPr lang="tr-TR" sz="2400" dirty="0">
              <a:solidFill>
                <a:schemeClr val="bg1"/>
              </a:solidFill>
              <a:latin typeface="Calibri" pitchFamily="34" charset="0"/>
            </a:endParaRPr>
          </a:p>
        </p:txBody>
      </p:sp>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9218" name="Picture 2" descr="C:\Users\murat\Desktop\S5000888.JPG"/>
          <p:cNvPicPr>
            <a:picLocks noGrp="1" noChangeAspect="1" noChangeArrowheads="1"/>
          </p:cNvPicPr>
          <p:nvPr>
            <p:ph idx="1"/>
          </p:nvPr>
        </p:nvPicPr>
        <p:blipFill>
          <a:blip r:embed="rId2" cstate="print"/>
          <a:srcRect/>
          <a:stretch>
            <a:fillRect/>
          </a:stretch>
        </p:blipFill>
        <p:spPr bwMode="auto">
          <a:xfrm>
            <a:off x="357158" y="136520"/>
            <a:ext cx="8501122" cy="5292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Metin kutusu"/>
          <p:cNvSpPr txBox="1"/>
          <p:nvPr/>
        </p:nvSpPr>
        <p:spPr>
          <a:xfrm>
            <a:off x="428596" y="5643578"/>
            <a:ext cx="8528297" cy="830997"/>
          </a:xfrm>
          <a:prstGeom prst="rect">
            <a:avLst/>
          </a:prstGeom>
          <a:noFill/>
        </p:spPr>
        <p:txBody>
          <a:bodyPr wrap="none" rtlCol="0">
            <a:spAutoFit/>
          </a:bodyPr>
          <a:lstStyle/>
          <a:p>
            <a:r>
              <a:rPr lang="tr-TR" sz="2400" dirty="0" smtClean="0">
                <a:solidFill>
                  <a:schemeClr val="bg1"/>
                </a:solidFill>
              </a:rPr>
              <a:t>Sivri Köşeler bulunmamalıdır.Ani hareketlerde personel </a:t>
            </a:r>
          </a:p>
          <a:p>
            <a:r>
              <a:rPr lang="tr-TR" sz="2400" dirty="0" smtClean="0">
                <a:solidFill>
                  <a:schemeClr val="bg1"/>
                </a:solidFill>
              </a:rPr>
              <a:t>ve hasta için her zaman risk oluşturmaktadır. </a:t>
            </a:r>
            <a:endParaRPr lang="tr-TR" sz="2400" dirty="0">
              <a:solidFill>
                <a:schemeClr val="bg1"/>
              </a:solidFill>
            </a:endParaRPr>
          </a:p>
        </p:txBody>
      </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a:softEdge rad="317500"/>
          </a:effectLst>
        </p:spPr>
      </p:pic>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murat\Desktop\Sliding_Capt_Chairs_and_Rotation_Capt_Chair.jpg"/>
          <p:cNvPicPr>
            <a:picLocks noGrp="1" noChangeAspect="1" noChangeArrowheads="1"/>
          </p:cNvPicPr>
          <p:nvPr>
            <p:ph idx="1"/>
          </p:nvPr>
        </p:nvPicPr>
        <p:blipFill>
          <a:blip r:embed="rId2" cstate="print"/>
          <a:srcRect/>
          <a:stretch>
            <a:fillRect/>
          </a:stretch>
        </p:blipFill>
        <p:spPr bwMode="auto">
          <a:xfrm>
            <a:off x="4214810" y="1"/>
            <a:ext cx="4929190" cy="4572007"/>
          </a:xfrm>
          <a:prstGeom prst="rect">
            <a:avLst/>
          </a:prstGeom>
          <a:noFill/>
        </p:spPr>
      </p:pic>
      <p:sp>
        <p:nvSpPr>
          <p:cNvPr id="6" name="5 Metin kutusu"/>
          <p:cNvSpPr txBox="1"/>
          <p:nvPr/>
        </p:nvSpPr>
        <p:spPr>
          <a:xfrm>
            <a:off x="214282" y="4643446"/>
            <a:ext cx="8929718" cy="1631216"/>
          </a:xfrm>
          <a:prstGeom prst="rect">
            <a:avLst/>
          </a:prstGeom>
          <a:noFill/>
        </p:spPr>
        <p:txBody>
          <a:bodyPr wrap="square" rtlCol="0">
            <a:spAutoFit/>
          </a:bodyPr>
          <a:lstStyle/>
          <a:p>
            <a:r>
              <a:rPr lang="tr-TR" sz="2000" dirty="0" smtClean="0">
                <a:latin typeface="Comic Sans MS" pitchFamily="66" charset="0"/>
              </a:rPr>
              <a:t>	Ambulans da güvenlik çok önemlidir.Kazalarda özellikle hasta </a:t>
            </a:r>
          </a:p>
          <a:p>
            <a:r>
              <a:rPr lang="tr-TR" sz="2000" dirty="0" smtClean="0">
                <a:latin typeface="Comic Sans MS" pitchFamily="66" charset="0"/>
              </a:rPr>
              <a:t>kabinine bulunan kişilerin yaralanma oranları ve ciddiyeti yüksektir.</a:t>
            </a:r>
          </a:p>
          <a:p>
            <a:r>
              <a:rPr lang="tr-TR" sz="2000" dirty="0" smtClean="0">
                <a:latin typeface="Comic Sans MS" pitchFamily="66" charset="0"/>
              </a:rPr>
              <a:t>Bu oranın düşürülmesi için özellikle dış gövdenin sağlamlığı,</a:t>
            </a:r>
          </a:p>
          <a:p>
            <a:r>
              <a:rPr lang="tr-TR" sz="2000" dirty="0" smtClean="0">
                <a:latin typeface="Comic Sans MS" pitchFamily="66" charset="0"/>
              </a:rPr>
              <a:t>emniyet kemerlerinin etkinliği ve sivri köşelerin azaltılması gerekmektedir.</a:t>
            </a:r>
            <a:endParaRPr lang="tr-TR" sz="2000" dirty="0">
              <a:latin typeface="Comic Sans MS" pitchFamily="66" charset="0"/>
            </a:endParaRPr>
          </a:p>
        </p:txBody>
      </p:sp>
      <p:pic>
        <p:nvPicPr>
          <p:cNvPr id="10242" name="Picture 2" descr="C:\Users\murat\Desktop\sideload1_clip_image002_0001.jpg"/>
          <p:cNvPicPr>
            <a:picLocks noChangeAspect="1" noChangeArrowheads="1"/>
          </p:cNvPicPr>
          <p:nvPr/>
        </p:nvPicPr>
        <p:blipFill>
          <a:blip r:embed="rId3" cstate="print"/>
          <a:srcRect/>
          <a:stretch>
            <a:fillRect/>
          </a:stretch>
        </p:blipFill>
        <p:spPr bwMode="auto">
          <a:xfrm>
            <a:off x="1" y="0"/>
            <a:ext cx="4214809" cy="4572008"/>
          </a:xfrm>
          <a:prstGeom prst="rect">
            <a:avLst/>
          </a:prstGeom>
          <a:noFill/>
        </p:spPr>
      </p:pic>
      <p:sp>
        <p:nvSpPr>
          <p:cNvPr id="7" name="6 Aşağı Ok"/>
          <p:cNvSpPr/>
          <p:nvPr/>
        </p:nvSpPr>
        <p:spPr>
          <a:xfrm rot="2914380">
            <a:off x="992677" y="1770652"/>
            <a:ext cx="261525" cy="669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Aşağı Ok"/>
          <p:cNvSpPr/>
          <p:nvPr/>
        </p:nvSpPr>
        <p:spPr>
          <a:xfrm rot="2914380">
            <a:off x="564049" y="3413725"/>
            <a:ext cx="261525" cy="669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Aşağı Ok"/>
          <p:cNvSpPr/>
          <p:nvPr/>
        </p:nvSpPr>
        <p:spPr>
          <a:xfrm rot="2914380">
            <a:off x="1135554" y="2699346"/>
            <a:ext cx="261525" cy="669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1357290" y="2000240"/>
            <a:ext cx="1414170" cy="369332"/>
          </a:xfrm>
          <a:prstGeom prst="rect">
            <a:avLst/>
          </a:prstGeom>
          <a:noFill/>
        </p:spPr>
        <p:txBody>
          <a:bodyPr wrap="none" rtlCol="0">
            <a:spAutoFit/>
          </a:bodyPr>
          <a:lstStyle/>
          <a:p>
            <a:r>
              <a:rPr lang="tr-TR" dirty="0" smtClean="0">
                <a:solidFill>
                  <a:srgbClr val="FF0000"/>
                </a:solidFill>
              </a:rPr>
              <a:t>Omuz bağı</a:t>
            </a:r>
            <a:endParaRPr lang="tr-TR" dirty="0">
              <a:solidFill>
                <a:srgbClr val="FF0000"/>
              </a:solidFill>
            </a:endParaRPr>
          </a:p>
        </p:txBody>
      </p:sp>
      <p:sp>
        <p:nvSpPr>
          <p:cNvPr id="11" name="10 Metin kutusu"/>
          <p:cNvSpPr txBox="1"/>
          <p:nvPr/>
        </p:nvSpPr>
        <p:spPr>
          <a:xfrm>
            <a:off x="1500166" y="3357562"/>
            <a:ext cx="1369286" cy="369332"/>
          </a:xfrm>
          <a:prstGeom prst="rect">
            <a:avLst/>
          </a:prstGeom>
          <a:noFill/>
        </p:spPr>
        <p:txBody>
          <a:bodyPr wrap="none" rtlCol="0">
            <a:spAutoFit/>
          </a:bodyPr>
          <a:lstStyle/>
          <a:p>
            <a:r>
              <a:rPr lang="tr-TR" dirty="0" smtClean="0">
                <a:solidFill>
                  <a:srgbClr val="FF0000"/>
                </a:solidFill>
              </a:rPr>
              <a:t>Uyluk bağı</a:t>
            </a:r>
            <a:endParaRPr lang="tr-TR" dirty="0">
              <a:solidFill>
                <a:srgbClr val="FF0000"/>
              </a:solidFill>
            </a:endParaRPr>
          </a:p>
        </p:txBody>
      </p:sp>
      <p:sp>
        <p:nvSpPr>
          <p:cNvPr id="12" name="11 Metin kutusu"/>
          <p:cNvSpPr txBox="1"/>
          <p:nvPr/>
        </p:nvSpPr>
        <p:spPr>
          <a:xfrm>
            <a:off x="857224" y="3929066"/>
            <a:ext cx="1342034" cy="369332"/>
          </a:xfrm>
          <a:prstGeom prst="rect">
            <a:avLst/>
          </a:prstGeom>
          <a:noFill/>
        </p:spPr>
        <p:txBody>
          <a:bodyPr wrap="none" rtlCol="0">
            <a:spAutoFit/>
          </a:bodyPr>
          <a:lstStyle/>
          <a:p>
            <a:r>
              <a:rPr lang="tr-TR" dirty="0" smtClean="0">
                <a:solidFill>
                  <a:srgbClr val="FF0000"/>
                </a:solidFill>
              </a:rPr>
              <a:t>Kasık bağı</a:t>
            </a:r>
            <a:endParaRPr lang="tr-TR" dirty="0">
              <a:solidFill>
                <a:srgbClr val="FF0000"/>
              </a:solidFill>
            </a:endParaRPr>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800" dirty="0" smtClean="0">
                <a:solidFill>
                  <a:srgbClr val="FF0000"/>
                </a:solidFill>
                <a:latin typeface="Comic Sans MS" pitchFamily="66" charset="0"/>
              </a:rPr>
              <a:t>Ambulansların Sahip Olması Gereken Genel Özellikler</a:t>
            </a:r>
            <a:endParaRPr lang="tr-TR" sz="2800" dirty="0">
              <a:solidFill>
                <a:srgbClr val="FF0000"/>
              </a:solidFill>
              <a:latin typeface="Comic Sans MS" pitchFamily="66" charset="0"/>
            </a:endParaRPr>
          </a:p>
        </p:txBody>
      </p:sp>
      <p:sp>
        <p:nvSpPr>
          <p:cNvPr id="3" name="2 İçerik Yer Tutucusu"/>
          <p:cNvSpPr>
            <a:spLocks noGrp="1"/>
          </p:cNvSpPr>
          <p:nvPr>
            <p:ph idx="1"/>
          </p:nvPr>
        </p:nvSpPr>
        <p:spPr>
          <a:xfrm>
            <a:off x="500034" y="1565089"/>
            <a:ext cx="8229600" cy="4721431"/>
          </a:xfrm>
        </p:spPr>
        <p:txBody>
          <a:bodyPr>
            <a:normAutofit/>
          </a:bodyPr>
          <a:lstStyle/>
          <a:p>
            <a:pPr>
              <a:buNone/>
            </a:pPr>
            <a:endParaRPr lang="tr-TR" dirty="0" smtClean="0">
              <a:solidFill>
                <a:schemeClr val="bg1"/>
              </a:solidFill>
            </a:endParaRPr>
          </a:p>
          <a:p>
            <a:pPr>
              <a:buNone/>
            </a:pPr>
            <a:r>
              <a:rPr lang="tr-TR" dirty="0" smtClean="0">
                <a:solidFill>
                  <a:schemeClr val="bg1"/>
                </a:solidFill>
              </a:rPr>
              <a:t>             </a:t>
            </a:r>
            <a:r>
              <a:rPr lang="tr-TR" sz="2400" dirty="0" smtClean="0">
                <a:solidFill>
                  <a:schemeClr val="tx1"/>
                </a:solidFill>
                <a:latin typeface="Comic Sans MS" pitchFamily="66" charset="0"/>
              </a:rPr>
              <a:t>a) Işıklı ve sesli uyarı sistemi, </a:t>
            </a:r>
          </a:p>
          <a:p>
            <a:pPr>
              <a:buNone/>
            </a:pPr>
            <a:r>
              <a:rPr lang="tr-TR" sz="2400" dirty="0" smtClean="0">
                <a:solidFill>
                  <a:schemeClr val="tx1"/>
                </a:solidFill>
                <a:latin typeface="Comic Sans MS" pitchFamily="66" charset="0"/>
              </a:rPr>
              <a:t>               b) Haberleşme cihazları (telsiz, telefon gibi), </a:t>
            </a:r>
          </a:p>
          <a:p>
            <a:pPr>
              <a:buNone/>
            </a:pPr>
            <a:r>
              <a:rPr lang="tr-TR" sz="2400" dirty="0" smtClean="0">
                <a:solidFill>
                  <a:schemeClr val="tx1"/>
                </a:solidFill>
                <a:latin typeface="Comic Sans MS" pitchFamily="66" charset="0"/>
              </a:rPr>
              <a:t>               c) Aracın kullanım amacını belirten fosforlu yazı ve işaretler, </a:t>
            </a:r>
          </a:p>
          <a:p>
            <a:pPr>
              <a:buNone/>
            </a:pPr>
            <a:r>
              <a:rPr lang="tr-TR" sz="2400" dirty="0" smtClean="0">
                <a:solidFill>
                  <a:schemeClr val="tx1"/>
                </a:solidFill>
                <a:latin typeface="Comic Sans MS" pitchFamily="66" charset="0"/>
              </a:rPr>
              <a:t>               d) Aracın kullanım amacına uygun tıbbi ve teknik donanım. </a:t>
            </a:r>
          </a:p>
          <a:p>
            <a:endParaRPr lang="tr-TR" dirty="0" smtClean="0">
              <a:solidFill>
                <a:schemeClr val="bg1"/>
              </a:solidFill>
            </a:endParaRPr>
          </a:p>
          <a:p>
            <a:endParaRPr lang="tr-TR" dirty="0">
              <a:solidFill>
                <a:schemeClr val="bg1"/>
              </a:solidFill>
            </a:endParaRPr>
          </a:p>
        </p:txBody>
      </p:sp>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murat\Desktop\Simulation.jpg"/>
          <p:cNvPicPr>
            <a:picLocks noGrp="1" noChangeAspect="1" noChangeArrowheads="1"/>
          </p:cNvPicPr>
          <p:nvPr>
            <p:ph idx="1"/>
          </p:nvPr>
        </p:nvPicPr>
        <p:blipFill>
          <a:blip r:embed="rId2" cstate="print"/>
          <a:srcRect/>
          <a:stretch>
            <a:fillRect/>
          </a:stretch>
        </p:blipFill>
        <p:spPr bwMode="auto">
          <a:xfrm>
            <a:off x="-180528" y="0"/>
            <a:ext cx="9324528" cy="4293096"/>
          </a:xfrm>
          <a:prstGeom prst="rect">
            <a:avLst/>
          </a:prstGeom>
          <a:noFill/>
        </p:spPr>
      </p:pic>
      <p:sp>
        <p:nvSpPr>
          <p:cNvPr id="5" name="4 Metin kutusu"/>
          <p:cNvSpPr txBox="1"/>
          <p:nvPr/>
        </p:nvSpPr>
        <p:spPr>
          <a:xfrm>
            <a:off x="0" y="4437112"/>
            <a:ext cx="7643866" cy="2031325"/>
          </a:xfrm>
          <a:prstGeom prst="rect">
            <a:avLst/>
          </a:prstGeom>
          <a:noFill/>
        </p:spPr>
        <p:txBody>
          <a:bodyPr wrap="square" rtlCol="0">
            <a:spAutoFit/>
          </a:bodyPr>
          <a:lstStyle/>
          <a:p>
            <a:r>
              <a:rPr lang="tr-TR" dirty="0" smtClean="0">
                <a:latin typeface="Comic Sans MS" pitchFamily="66" charset="0"/>
              </a:rPr>
              <a:t>	Trafik kazalarında ambulans çarpma etkisiyle veya başka sebeple ani durduğunda İçinde bulunan kişiler ve eşyalar, sağlam bir şekilde tespit edilmediyse aracın son hızıyla Araç içinde hareket etmeye devam ederler. </a:t>
            </a:r>
          </a:p>
          <a:p>
            <a:r>
              <a:rPr lang="tr-TR" dirty="0" smtClean="0">
                <a:latin typeface="Comic Sans MS" pitchFamily="66" charset="0"/>
              </a:rPr>
              <a:t>	Araştırmalar 30 km/s hızla çarpmanın araç içerisinde bulunanların vücuduna etkisi 1.kattan düşmeye, 90 km/s hızla çarpmanın ise 10.kattan düşmeye eşdeğer olduğunu göstermektedir.</a:t>
            </a:r>
            <a:endParaRPr lang="tr-TR" dirty="0">
              <a:latin typeface="Comic Sans MS" pitchFamily="66" charset="0"/>
            </a:endParaRPr>
          </a:p>
        </p:txBody>
      </p:sp>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2" name="1 İçerik Yer Tutucusu"/>
          <p:cNvSpPr>
            <a:spLocks noGrp="1"/>
          </p:cNvSpPr>
          <p:nvPr>
            <p:ph idx="1"/>
          </p:nvPr>
        </p:nvSpPr>
        <p:spPr>
          <a:xfrm>
            <a:off x="500034" y="2000240"/>
            <a:ext cx="8229600" cy="2733490"/>
          </a:xfrm>
          <a:solidFill>
            <a:srgbClr val="FF0000"/>
          </a:solidFill>
        </p:spPr>
        <p:txBody>
          <a:bodyPr>
            <a:normAutofit fontScale="85000" lnSpcReduction="20000"/>
          </a:bodyPr>
          <a:lstStyle/>
          <a:p>
            <a:r>
              <a:rPr lang="tr-TR" dirty="0" smtClean="0">
                <a:solidFill>
                  <a:schemeClr val="bg1"/>
                </a:solidFill>
              </a:rPr>
              <a:t>Emniyet Kemerinin Etkileri Hakkında Bazı Çarpıcı Araştırma Sonuçları: </a:t>
            </a:r>
            <a:br>
              <a:rPr lang="tr-TR" dirty="0" smtClean="0">
                <a:solidFill>
                  <a:schemeClr val="bg1"/>
                </a:solidFill>
              </a:rPr>
            </a:br>
            <a:r>
              <a:rPr lang="tr-TR" dirty="0" smtClean="0">
                <a:solidFill>
                  <a:schemeClr val="bg1"/>
                </a:solidFill>
              </a:rPr>
              <a:t>Üç noktalı emniyet kemerleri, otomobilde seyahat edenlerin ağır yaralanma risklerini % 45 daha büyük araçlarda  % 60 oranında azalmaktadır.Ambulanslarda hasta kabinlerinde bulunan emniyet kemerleri 2 noktalıdır ve araç gövdeleri güçlendirilmemiştir. !!!</a:t>
            </a:r>
            <a:endParaRPr lang="tr-TR" dirty="0">
              <a:solidFill>
                <a:schemeClr val="bg1"/>
              </a:solidFill>
            </a:endParaRPr>
          </a:p>
        </p:txBody>
      </p:sp>
    </p:spTree>
  </p:cSld>
  <p:clrMapOvr>
    <a:masterClrMapping/>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murat\Desktop\ambulance.jpg"/>
          <p:cNvPicPr>
            <a:picLocks noGrp="1" noChangeAspect="1" noChangeArrowheads="1"/>
          </p:cNvPicPr>
          <p:nvPr>
            <p:ph idx="1"/>
          </p:nvPr>
        </p:nvPicPr>
        <p:blipFill>
          <a:blip r:embed="rId2" cstate="print"/>
          <a:srcRect/>
          <a:stretch>
            <a:fillRect/>
          </a:stretch>
        </p:blipFill>
        <p:spPr bwMode="auto">
          <a:xfrm>
            <a:off x="0" y="0"/>
            <a:ext cx="5143536" cy="57864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5" name="Picture 3" descr="C:\Users\murat\Desktop\Rizede_ambulans_kazasi_2_yarali_.jpg"/>
          <p:cNvPicPr>
            <a:picLocks noChangeAspect="1" noChangeArrowheads="1"/>
          </p:cNvPicPr>
          <p:nvPr/>
        </p:nvPicPr>
        <p:blipFill>
          <a:blip r:embed="rId3" cstate="print"/>
          <a:srcRect/>
          <a:stretch>
            <a:fillRect/>
          </a:stretch>
        </p:blipFill>
        <p:spPr bwMode="auto">
          <a:xfrm>
            <a:off x="4500562" y="0"/>
            <a:ext cx="4643438" cy="57864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2" name="1 İçerik Yer Tutucusu"/>
          <p:cNvSpPr>
            <a:spLocks noGrp="1"/>
          </p:cNvSpPr>
          <p:nvPr>
            <p:ph idx="1"/>
          </p:nvPr>
        </p:nvSpPr>
        <p:spPr>
          <a:xfrm>
            <a:off x="395536" y="980728"/>
            <a:ext cx="8229600" cy="1161854"/>
          </a:xfrm>
          <a:noFill/>
        </p:spPr>
        <p:txBody>
          <a:bodyPr>
            <a:normAutofit/>
          </a:bodyPr>
          <a:lstStyle/>
          <a:p>
            <a:pPr algn="ctr">
              <a:buNone/>
            </a:pPr>
            <a:r>
              <a:rPr lang="tr-TR" sz="6000" b="1" dirty="0" smtClean="0">
                <a:solidFill>
                  <a:schemeClr val="tx1"/>
                </a:solidFill>
                <a:latin typeface="Calibri" pitchFamily="34" charset="0"/>
              </a:rPr>
              <a:t>TEŞEKKÜRLER…</a:t>
            </a:r>
            <a:endParaRPr lang="tr-TR" sz="6000" b="1" dirty="0">
              <a:solidFill>
                <a:schemeClr val="tx1"/>
              </a:solidFill>
              <a:latin typeface="Calibri" pitchFamily="34" charset="0"/>
            </a:endParaRPr>
          </a:p>
        </p:txBody>
      </p:sp>
      <p:pic>
        <p:nvPicPr>
          <p:cNvPr id="15362" name="Picture 2" descr="http://www.turkacil.net/wp-content/uploads/2012/01/1124.jpg"/>
          <p:cNvPicPr>
            <a:picLocks noChangeAspect="1" noChangeArrowheads="1"/>
          </p:cNvPicPr>
          <p:nvPr/>
        </p:nvPicPr>
        <p:blipFill>
          <a:blip r:embed="rId2" cstate="print"/>
          <a:srcRect/>
          <a:stretch>
            <a:fillRect/>
          </a:stretch>
        </p:blipFill>
        <p:spPr bwMode="auto">
          <a:xfrm>
            <a:off x="1475656" y="2204864"/>
            <a:ext cx="5616624" cy="3891906"/>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2">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                          </a:t>
            </a:r>
            <a:endParaRPr lang="tr-TR" dirty="0"/>
          </a:p>
        </p:txBody>
      </p:sp>
      <p:pic>
        <p:nvPicPr>
          <p:cNvPr id="6147" name="Picture 3" descr="C:\Users\murat\Desktop\5324483.jpg"/>
          <p:cNvPicPr>
            <a:picLocks noGrp="1" noChangeAspect="1" noChangeArrowheads="1"/>
          </p:cNvPicPr>
          <p:nvPr>
            <p:ph idx="1"/>
          </p:nvPr>
        </p:nvPicPr>
        <p:blipFill>
          <a:blip r:embed="rId2" cstate="print"/>
          <a:srcRect/>
          <a:stretch>
            <a:fillRect/>
          </a:stretch>
        </p:blipFill>
        <p:spPr bwMode="auto">
          <a:xfrm>
            <a:off x="428596" y="1123945"/>
            <a:ext cx="3495675" cy="1447799"/>
          </a:xfrm>
          <a:prstGeom prst="rect">
            <a:avLst/>
          </a:prstGeom>
          <a:noFill/>
        </p:spPr>
      </p:pic>
      <p:pic>
        <p:nvPicPr>
          <p:cNvPr id="6146" name="Picture 2" descr="C:\Users\murat\Desktop\u19893070.jpg"/>
          <p:cNvPicPr>
            <a:picLocks noChangeAspect="1" noChangeArrowheads="1"/>
          </p:cNvPicPr>
          <p:nvPr/>
        </p:nvPicPr>
        <p:blipFill>
          <a:blip r:embed="rId3" cstate="print"/>
          <a:srcRect/>
          <a:stretch>
            <a:fillRect/>
          </a:stretch>
        </p:blipFill>
        <p:spPr bwMode="auto">
          <a:xfrm>
            <a:off x="428596" y="2857496"/>
            <a:ext cx="3500462" cy="1428760"/>
          </a:xfrm>
          <a:prstGeom prst="rect">
            <a:avLst/>
          </a:prstGeom>
          <a:noFill/>
        </p:spPr>
      </p:pic>
      <p:sp>
        <p:nvSpPr>
          <p:cNvPr id="6" name="5 Metin kutusu"/>
          <p:cNvSpPr txBox="1"/>
          <p:nvPr/>
        </p:nvSpPr>
        <p:spPr>
          <a:xfrm>
            <a:off x="4500562" y="1434100"/>
            <a:ext cx="4442242" cy="1015663"/>
          </a:xfrm>
          <a:prstGeom prst="rect">
            <a:avLst/>
          </a:prstGeom>
          <a:noFill/>
        </p:spPr>
        <p:txBody>
          <a:bodyPr wrap="none" rtlCol="0">
            <a:spAutoFit/>
          </a:bodyPr>
          <a:lstStyle/>
          <a:p>
            <a:r>
              <a:rPr lang="tr-TR" sz="2000" dirty="0" smtClean="0">
                <a:latin typeface="Comic Sans MS" pitchFamily="66" charset="0"/>
              </a:rPr>
              <a:t>Ambulanslar da ışık ve ses uyarı </a:t>
            </a:r>
          </a:p>
          <a:p>
            <a:r>
              <a:rPr lang="tr-TR" sz="2000" dirty="0" smtClean="0">
                <a:latin typeface="Comic Sans MS" pitchFamily="66" charset="0"/>
              </a:rPr>
              <a:t>sistemleri çok önemlidir.Siren en az</a:t>
            </a:r>
          </a:p>
          <a:p>
            <a:r>
              <a:rPr lang="tr-TR" sz="2000" dirty="0" smtClean="0">
                <a:latin typeface="Comic Sans MS" pitchFamily="66" charset="0"/>
              </a:rPr>
              <a:t>150 m den duyulabilmelidir.</a:t>
            </a:r>
            <a:endParaRPr lang="tr-TR" sz="2000" dirty="0">
              <a:latin typeface="Comic Sans MS" pitchFamily="66" charset="0"/>
            </a:endParaRPr>
          </a:p>
        </p:txBody>
      </p:sp>
      <p:sp>
        <p:nvSpPr>
          <p:cNvPr id="7" name="6 Metin kutusu"/>
          <p:cNvSpPr txBox="1"/>
          <p:nvPr/>
        </p:nvSpPr>
        <p:spPr>
          <a:xfrm>
            <a:off x="4620005" y="3077174"/>
            <a:ext cx="4671472" cy="1015663"/>
          </a:xfrm>
          <a:prstGeom prst="rect">
            <a:avLst/>
          </a:prstGeom>
          <a:noFill/>
        </p:spPr>
        <p:txBody>
          <a:bodyPr wrap="none" rtlCol="0">
            <a:spAutoFit/>
          </a:bodyPr>
          <a:lstStyle/>
          <a:p>
            <a:r>
              <a:rPr lang="tr-TR" sz="2000" dirty="0" smtClean="0">
                <a:latin typeface="Comic Sans MS" pitchFamily="66" charset="0"/>
              </a:rPr>
              <a:t>Ambulansların ön-arka ve yan</a:t>
            </a:r>
          </a:p>
          <a:p>
            <a:r>
              <a:rPr lang="tr-TR" sz="2000" dirty="0" smtClean="0">
                <a:latin typeface="Comic Sans MS" pitchFamily="66" charset="0"/>
              </a:rPr>
              <a:t> kısımlarında mavi renkte yanıp sönen </a:t>
            </a:r>
          </a:p>
          <a:p>
            <a:r>
              <a:rPr lang="tr-TR" sz="2000" dirty="0" smtClean="0">
                <a:latin typeface="Comic Sans MS" pitchFamily="66" charset="0"/>
              </a:rPr>
              <a:t>Işık sistemi mutlaka bulunmalıdır.</a:t>
            </a:r>
            <a:endParaRPr lang="tr-TR" sz="2000" dirty="0">
              <a:latin typeface="Comic Sans MS" pitchFamily="66" charset="0"/>
            </a:endParaRPr>
          </a:p>
        </p:txBody>
      </p:sp>
      <p:sp>
        <p:nvSpPr>
          <p:cNvPr id="9" name="8 Metin kutusu"/>
          <p:cNvSpPr txBox="1"/>
          <p:nvPr/>
        </p:nvSpPr>
        <p:spPr>
          <a:xfrm>
            <a:off x="755576" y="404664"/>
            <a:ext cx="5836854" cy="584775"/>
          </a:xfrm>
          <a:prstGeom prst="rect">
            <a:avLst/>
          </a:prstGeom>
          <a:noFill/>
        </p:spPr>
        <p:txBody>
          <a:bodyPr wrap="none" rtlCol="0">
            <a:spAutoFit/>
          </a:bodyPr>
          <a:lstStyle/>
          <a:p>
            <a:r>
              <a:rPr lang="tr-TR" sz="3200" dirty="0" smtClean="0">
                <a:solidFill>
                  <a:srgbClr val="FF0000"/>
                </a:solidFill>
                <a:latin typeface="Comic Sans MS" pitchFamily="66" charset="0"/>
              </a:rPr>
              <a:t>A) Işıklı ve sesli uyarı sistemi</a:t>
            </a:r>
            <a:endParaRPr lang="tr-TR" sz="3200" dirty="0">
              <a:solidFill>
                <a:srgbClr val="FF0000"/>
              </a:solidFill>
              <a:latin typeface="Comic Sans MS" pitchFamily="66" charset="0"/>
            </a:endParaRPr>
          </a:p>
        </p:txBody>
      </p:sp>
      <p:pic>
        <p:nvPicPr>
          <p:cNvPr id="2050" name="Picture 2" descr="C:\Users\murat\Desktop\290x190_ambulance.jpg"/>
          <p:cNvPicPr>
            <a:picLocks noChangeAspect="1" noChangeArrowheads="1"/>
          </p:cNvPicPr>
          <p:nvPr/>
        </p:nvPicPr>
        <p:blipFill>
          <a:blip r:embed="rId4" cstate="print"/>
          <a:srcRect/>
          <a:stretch>
            <a:fillRect/>
          </a:stretch>
        </p:blipFill>
        <p:spPr bwMode="auto">
          <a:xfrm>
            <a:off x="4714876" y="4357694"/>
            <a:ext cx="3683000" cy="2198686"/>
          </a:xfrm>
          <a:prstGeom prst="rect">
            <a:avLst/>
          </a:prstGeom>
          <a:noFill/>
        </p:spPr>
      </p:pic>
      <p:sp>
        <p:nvSpPr>
          <p:cNvPr id="11" name="10 Metin kutusu"/>
          <p:cNvSpPr txBox="1"/>
          <p:nvPr/>
        </p:nvSpPr>
        <p:spPr>
          <a:xfrm>
            <a:off x="119443" y="4934562"/>
            <a:ext cx="4222631" cy="707886"/>
          </a:xfrm>
          <a:prstGeom prst="rect">
            <a:avLst/>
          </a:prstGeom>
          <a:noFill/>
        </p:spPr>
        <p:txBody>
          <a:bodyPr wrap="none" rtlCol="0">
            <a:spAutoFit/>
          </a:bodyPr>
          <a:lstStyle/>
          <a:p>
            <a:r>
              <a:rPr lang="tr-TR" sz="2000" dirty="0" smtClean="0">
                <a:latin typeface="Comic Sans MS" pitchFamily="66" charset="0"/>
              </a:rPr>
              <a:t>Gerekirse far kısmına kuvvetli </a:t>
            </a:r>
          </a:p>
          <a:p>
            <a:r>
              <a:rPr lang="tr-TR" sz="2000" dirty="0" smtClean="0">
                <a:latin typeface="Comic Sans MS" pitchFamily="66" charset="0"/>
              </a:rPr>
              <a:t>yanıp sönen lambalar eklenmelidir.</a:t>
            </a:r>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txBox="1">
            <a:spLocks noGrp="1"/>
          </p:cNvSpPr>
          <p:nvPr>
            <p:ph type="title"/>
          </p:nvPr>
        </p:nvSpPr>
        <p:spPr>
          <a:xfrm>
            <a:off x="457200" y="305415"/>
            <a:ext cx="5277407" cy="523220"/>
          </a:xfrm>
          <a:prstGeom prst="rect">
            <a:avLst/>
          </a:prstGeom>
          <a:noFill/>
        </p:spPr>
        <p:txBody>
          <a:bodyPr wrap="none" rtlCol="0">
            <a:spAutoFit/>
          </a:bodyPr>
          <a:lstStyle/>
          <a:p>
            <a:r>
              <a:rPr lang="tr-TR" sz="2800" dirty="0" smtClean="0">
                <a:solidFill>
                  <a:srgbClr val="FF0000"/>
                </a:solidFill>
                <a:latin typeface="Comic Sans MS" pitchFamily="66" charset="0"/>
              </a:rPr>
              <a:t>B) Haberleşme cihazları </a:t>
            </a:r>
            <a:endParaRPr lang="tr-TR" sz="2800" dirty="0">
              <a:solidFill>
                <a:srgbClr val="FF0000"/>
              </a:solidFill>
              <a:latin typeface="Comic Sans MS" pitchFamily="66" charset="0"/>
            </a:endParaRPr>
          </a:p>
        </p:txBody>
      </p:sp>
      <p:pic>
        <p:nvPicPr>
          <p:cNvPr id="5" name="Picture 7" descr="C:\Users\murat\Desktop\10189104.jpg"/>
          <p:cNvPicPr>
            <a:picLocks noGrp="1" noChangeAspect="1" noChangeArrowheads="1"/>
          </p:cNvPicPr>
          <p:nvPr>
            <p:ph idx="1"/>
          </p:nvPr>
        </p:nvPicPr>
        <p:blipFill>
          <a:blip r:embed="rId2" cstate="print"/>
          <a:srcRect/>
          <a:stretch>
            <a:fillRect/>
          </a:stretch>
        </p:blipFill>
        <p:spPr bwMode="auto">
          <a:xfrm>
            <a:off x="4286248" y="1214422"/>
            <a:ext cx="4857752" cy="2743200"/>
          </a:xfrm>
          <a:prstGeom prst="rect">
            <a:avLst/>
          </a:prstGeom>
          <a:noFill/>
        </p:spPr>
      </p:pic>
      <p:sp>
        <p:nvSpPr>
          <p:cNvPr id="6" name="5 Metin kutusu"/>
          <p:cNvSpPr txBox="1"/>
          <p:nvPr/>
        </p:nvSpPr>
        <p:spPr>
          <a:xfrm>
            <a:off x="214282" y="1714488"/>
            <a:ext cx="4143372" cy="1631216"/>
          </a:xfrm>
          <a:prstGeom prst="rect">
            <a:avLst/>
          </a:prstGeom>
          <a:noFill/>
        </p:spPr>
        <p:txBody>
          <a:bodyPr wrap="square" rtlCol="0">
            <a:spAutoFit/>
          </a:bodyPr>
          <a:lstStyle/>
          <a:p>
            <a:r>
              <a:rPr lang="tr-TR" sz="2000" dirty="0" smtClean="0">
                <a:latin typeface="Comic Sans MS" pitchFamily="66" charset="0"/>
              </a:rPr>
              <a:t>Dış ortamla iletişim için megafon </a:t>
            </a:r>
          </a:p>
          <a:p>
            <a:r>
              <a:rPr lang="tr-TR" sz="2000" dirty="0" smtClean="0">
                <a:latin typeface="Comic Sans MS" pitchFamily="66" charset="0"/>
              </a:rPr>
              <a:t>Mutlaka bulunmalı.Sabit ve el telsizleri</a:t>
            </a:r>
          </a:p>
          <a:p>
            <a:r>
              <a:rPr lang="tr-TR" sz="2000" dirty="0" smtClean="0">
                <a:latin typeface="Comic Sans MS" pitchFamily="66" charset="0"/>
              </a:rPr>
              <a:t>Kolay ulaşılabilir ve kullanılır olmalıdır.</a:t>
            </a:r>
            <a:endParaRPr lang="tr-TR" sz="2000" dirty="0">
              <a:latin typeface="Comic Sans MS" pitchFamily="66" charset="0"/>
            </a:endParaRPr>
          </a:p>
        </p:txBody>
      </p:sp>
      <p:pic>
        <p:nvPicPr>
          <p:cNvPr id="3074" name="Picture 2" descr="C:\Users\murat\Desktop\SprinterInteriorCab1.jpg"/>
          <p:cNvPicPr>
            <a:picLocks noChangeAspect="1" noChangeArrowheads="1"/>
          </p:cNvPicPr>
          <p:nvPr/>
        </p:nvPicPr>
        <p:blipFill>
          <a:blip r:embed="rId3" cstate="print"/>
          <a:srcRect/>
          <a:stretch>
            <a:fillRect/>
          </a:stretch>
        </p:blipFill>
        <p:spPr bwMode="auto">
          <a:xfrm>
            <a:off x="142844" y="3857628"/>
            <a:ext cx="3643338" cy="2838308"/>
          </a:xfrm>
          <a:prstGeom prst="rect">
            <a:avLst/>
          </a:prstGeom>
          <a:noFill/>
        </p:spPr>
      </p:pic>
      <p:sp>
        <p:nvSpPr>
          <p:cNvPr id="8" name="7 Metin kutusu"/>
          <p:cNvSpPr txBox="1"/>
          <p:nvPr/>
        </p:nvSpPr>
        <p:spPr>
          <a:xfrm>
            <a:off x="4286280" y="4594878"/>
            <a:ext cx="4143372" cy="1569660"/>
          </a:xfrm>
          <a:prstGeom prst="rect">
            <a:avLst/>
          </a:prstGeom>
          <a:noFill/>
        </p:spPr>
        <p:txBody>
          <a:bodyPr wrap="square" rtlCol="0">
            <a:spAutoFit/>
          </a:bodyPr>
          <a:lstStyle/>
          <a:p>
            <a:r>
              <a:rPr lang="tr-TR" sz="2400" dirty="0" smtClean="0">
                <a:latin typeface="Comic Sans MS" pitchFamily="66" charset="0"/>
              </a:rPr>
              <a:t>Araçta küresel konum belirleme sistemi( GPS ) ve </a:t>
            </a:r>
            <a:r>
              <a:rPr lang="tr-TR" sz="2400" dirty="0" err="1" smtClean="0">
                <a:latin typeface="Comic Sans MS" pitchFamily="66" charset="0"/>
              </a:rPr>
              <a:t>Navigasyon</a:t>
            </a:r>
            <a:r>
              <a:rPr lang="tr-TR" sz="2400" dirty="0" smtClean="0">
                <a:latin typeface="Comic Sans MS" pitchFamily="66" charset="0"/>
              </a:rPr>
              <a:t> sistemi mutlaka bulunmalıdır.</a:t>
            </a:r>
            <a:endParaRPr lang="tr-TR" sz="2400" dirty="0">
              <a:latin typeface="Comic Sans MS" pitchFamily="66" charset="0"/>
            </a:endParaRP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800" dirty="0" smtClean="0">
                <a:solidFill>
                  <a:srgbClr val="FF0000"/>
                </a:solidFill>
                <a:latin typeface="Comic Sans MS" pitchFamily="66" charset="0"/>
              </a:rPr>
              <a:t>C )Aracın kullanım amacını belirten fosforlu yazı ve işaretler</a:t>
            </a:r>
            <a:endParaRPr lang="tr-TR" sz="2800" dirty="0">
              <a:solidFill>
                <a:srgbClr val="FF0000"/>
              </a:solidFill>
              <a:latin typeface="Comic Sans MS" pitchFamily="66" charset="0"/>
            </a:endParaRPr>
          </a:p>
        </p:txBody>
      </p:sp>
      <p:sp>
        <p:nvSpPr>
          <p:cNvPr id="3" name="2 İçerik Yer Tutucusu"/>
          <p:cNvSpPr>
            <a:spLocks noGrp="1"/>
          </p:cNvSpPr>
          <p:nvPr>
            <p:ph idx="1"/>
          </p:nvPr>
        </p:nvSpPr>
        <p:spPr>
          <a:xfrm>
            <a:off x="571472" y="2357430"/>
            <a:ext cx="8229600" cy="3357586"/>
          </a:xfrm>
        </p:spPr>
        <p:txBody>
          <a:bodyPr>
            <a:normAutofit/>
          </a:bodyPr>
          <a:lstStyle/>
          <a:p>
            <a:r>
              <a:rPr lang="tr-TR" sz="2400" dirty="0" smtClean="0">
                <a:solidFill>
                  <a:schemeClr val="tx1"/>
                </a:solidFill>
                <a:latin typeface="Comic Sans MS" pitchFamily="66" charset="0"/>
              </a:rPr>
              <a:t>Kara ambulansları beyaz renkte olur,</a:t>
            </a:r>
          </a:p>
          <a:p>
            <a:r>
              <a:rPr lang="tr-TR" sz="2400" dirty="0" smtClean="0">
                <a:solidFill>
                  <a:schemeClr val="tx1"/>
                </a:solidFill>
                <a:latin typeface="Comic Sans MS" pitchFamily="66" charset="0"/>
              </a:rPr>
              <a:t>Acil  yardım ambulanslarını, kırmızı renkli ve fosforlu özellikte, en az 200 mm genişliğinde bir </a:t>
            </a:r>
            <a:r>
              <a:rPr lang="tr-TR" sz="2400" dirty="0" err="1" smtClean="0">
                <a:solidFill>
                  <a:schemeClr val="tx1"/>
                </a:solidFill>
                <a:latin typeface="Comic Sans MS" pitchFamily="66" charset="0"/>
              </a:rPr>
              <a:t>şeritçevreler</a:t>
            </a:r>
            <a:r>
              <a:rPr lang="tr-TR" sz="2400" dirty="0" smtClean="0">
                <a:solidFill>
                  <a:schemeClr val="tx1"/>
                </a:solidFill>
                <a:latin typeface="Comic Sans MS" pitchFamily="66" charset="0"/>
              </a:rPr>
              <a:t>, </a:t>
            </a:r>
          </a:p>
          <a:p>
            <a:r>
              <a:rPr lang="tr-TR" sz="2400" dirty="0" smtClean="0">
                <a:solidFill>
                  <a:schemeClr val="tx1"/>
                </a:solidFill>
                <a:latin typeface="Comic Sans MS" pitchFamily="66" charset="0"/>
              </a:rPr>
              <a:t>Hasta nakil ambulanslarında ise bu şerit, lacivert renkli ve fosforlu özellikte, en az 200 mm genişliğinde olur. </a:t>
            </a:r>
            <a:endParaRPr lang="tr-TR" sz="2400" dirty="0">
              <a:solidFill>
                <a:schemeClr val="tx1"/>
              </a:solidFill>
              <a:latin typeface="Comic Sans MS" pitchFamily="66" charset="0"/>
            </a:endParaRPr>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7" name="Picture 3"/>
          <p:cNvPicPr>
            <a:picLocks noGrp="1" noChangeAspect="1" noChangeArrowheads="1"/>
          </p:cNvPicPr>
          <p:nvPr>
            <p:ph idx="1"/>
          </p:nvPr>
        </p:nvPicPr>
        <p:blipFill>
          <a:blip r:embed="rId2" cstate="print"/>
          <a:srcRect/>
          <a:stretch>
            <a:fillRect/>
          </a:stretch>
        </p:blipFill>
        <p:spPr bwMode="auto">
          <a:xfrm>
            <a:off x="4786314" y="0"/>
            <a:ext cx="4357686"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C:\Users\murat\Desktop\ilan-7132-0.jpg"/>
          <p:cNvPicPr>
            <a:picLocks noChangeAspect="1" noChangeArrowheads="1"/>
          </p:cNvPicPr>
          <p:nvPr/>
        </p:nvPicPr>
        <p:blipFill>
          <a:blip r:embed="rId3" cstate="print"/>
          <a:srcRect/>
          <a:stretch>
            <a:fillRect/>
          </a:stretch>
        </p:blipFill>
        <p:spPr bwMode="auto">
          <a:xfrm>
            <a:off x="0" y="142852"/>
            <a:ext cx="4762500" cy="6715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pPr algn="ctr"/>
            <a:r>
              <a:rPr lang="tr-TR" b="0" dirty="0" smtClean="0">
                <a:solidFill>
                  <a:schemeClr val="bg1"/>
                </a:solidFill>
              </a:rPr>
              <a:t> </a:t>
            </a:r>
            <a:r>
              <a:rPr lang="tr-TR" sz="3100" dirty="0" smtClean="0">
                <a:solidFill>
                  <a:srgbClr val="FF0000"/>
                </a:solidFill>
                <a:latin typeface="Comic Sans MS" pitchFamily="66" charset="0"/>
              </a:rPr>
              <a:t>Aracın kullanım amacını belirten fosforlu yazı ve işaretler</a:t>
            </a:r>
            <a:endParaRPr lang="tr-TR" sz="3100" dirty="0">
              <a:solidFill>
                <a:srgbClr val="FF0000"/>
              </a:solidFill>
              <a:latin typeface="Comic Sans MS" pitchFamily="66" charset="0"/>
            </a:endParaRPr>
          </a:p>
        </p:txBody>
      </p:sp>
      <p:sp>
        <p:nvSpPr>
          <p:cNvPr id="2" name="1 İçerik Yer Tutucusu"/>
          <p:cNvSpPr>
            <a:spLocks noGrp="1"/>
          </p:cNvSpPr>
          <p:nvPr>
            <p:ph idx="1"/>
          </p:nvPr>
        </p:nvSpPr>
        <p:spPr>
          <a:xfrm>
            <a:off x="357158" y="2285992"/>
            <a:ext cx="8229600" cy="3304994"/>
          </a:xfrm>
        </p:spPr>
        <p:txBody>
          <a:bodyPr>
            <a:normAutofit/>
          </a:bodyPr>
          <a:lstStyle/>
          <a:p>
            <a:pPr>
              <a:buNone/>
            </a:pPr>
            <a:r>
              <a:rPr lang="tr-TR" sz="2400" dirty="0" smtClean="0">
                <a:solidFill>
                  <a:schemeClr val="tx1"/>
                </a:solidFill>
                <a:latin typeface="Comic Sans MS" pitchFamily="66" charset="0"/>
              </a:rPr>
              <a:t>		Yoğun bakım ve yeni doğan ambulanslarında, en az 200 mm genişliğinde, biri kırmızı biri mavi renkli ve fosforlu özellikte iki şerit çevreler. Ambulansın sınıfını gösterir yazılar ve kırmızı renkli hilal işareti aracın her iki yanında yer alır.</a:t>
            </a:r>
            <a:endParaRPr lang="tr-TR" sz="2400" dirty="0">
              <a:solidFill>
                <a:schemeClr val="tx1"/>
              </a:solidFill>
              <a:latin typeface="Comic Sans MS" pitchFamily="66" charset="0"/>
            </a:endParaRPr>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descr="C:\Users\murat\Desktop\fiat_ambulans.jpg"/>
          <p:cNvPicPr>
            <a:picLocks noGrp="1" noChangeAspect="1" noChangeArrowheads="1"/>
          </p:cNvPicPr>
          <p:nvPr>
            <p:ph idx="1"/>
          </p:nvPr>
        </p:nvPicPr>
        <p:blipFill>
          <a:blip r:embed="rId2" cstate="print"/>
          <a:srcRect/>
          <a:stretch>
            <a:fillRect/>
          </a:stretch>
        </p:blipFill>
        <p:spPr bwMode="auto">
          <a:xfrm>
            <a:off x="0" y="-24"/>
            <a:ext cx="9144000" cy="5786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Sağ Ok"/>
          <p:cNvSpPr/>
          <p:nvPr/>
        </p:nvSpPr>
        <p:spPr>
          <a:xfrm rot="965063">
            <a:off x="1920285" y="346233"/>
            <a:ext cx="1489229" cy="1489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rot="965063">
            <a:off x="634402" y="846299"/>
            <a:ext cx="1489229" cy="1489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0" name="9 Metin kutusu"/>
          <p:cNvSpPr txBox="1"/>
          <p:nvPr/>
        </p:nvSpPr>
        <p:spPr>
          <a:xfrm>
            <a:off x="0" y="357167"/>
            <a:ext cx="3000363" cy="369332"/>
          </a:xfrm>
          <a:prstGeom prst="rect">
            <a:avLst/>
          </a:prstGeom>
          <a:solidFill>
            <a:schemeClr val="accent1"/>
          </a:solidFill>
        </p:spPr>
        <p:txBody>
          <a:bodyPr wrap="square" rtlCol="0">
            <a:spAutoFit/>
          </a:bodyPr>
          <a:lstStyle/>
          <a:p>
            <a:r>
              <a:rPr lang="tr-TR" b="1" dirty="0" smtClean="0">
                <a:solidFill>
                  <a:srgbClr val="FF0000"/>
                </a:solidFill>
              </a:rPr>
              <a:t>Işık ve ses uyarı sistemi</a:t>
            </a:r>
            <a:endParaRPr lang="tr-TR" b="1" dirty="0">
              <a:solidFill>
                <a:srgbClr val="FF0000"/>
              </a:solidFill>
            </a:endParaRPr>
          </a:p>
        </p:txBody>
      </p:sp>
      <p:sp>
        <p:nvSpPr>
          <p:cNvPr id="11" name="10 Sağ Ok"/>
          <p:cNvSpPr/>
          <p:nvPr/>
        </p:nvSpPr>
        <p:spPr>
          <a:xfrm rot="8225571">
            <a:off x="4840107" y="491735"/>
            <a:ext cx="1489229" cy="1136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Sağ Ok"/>
          <p:cNvSpPr/>
          <p:nvPr/>
        </p:nvSpPr>
        <p:spPr>
          <a:xfrm rot="12512540">
            <a:off x="6588800" y="3489977"/>
            <a:ext cx="1489229" cy="1489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Sağ Ok"/>
          <p:cNvSpPr/>
          <p:nvPr/>
        </p:nvSpPr>
        <p:spPr>
          <a:xfrm rot="965063">
            <a:off x="456756" y="2249691"/>
            <a:ext cx="1303176" cy="1282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Sağ Ok"/>
          <p:cNvSpPr/>
          <p:nvPr/>
        </p:nvSpPr>
        <p:spPr>
          <a:xfrm>
            <a:off x="1857356" y="3060877"/>
            <a:ext cx="980655" cy="1538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rot="380226">
            <a:off x="1142976" y="2714620"/>
            <a:ext cx="1593706" cy="369332"/>
          </a:xfrm>
          <a:prstGeom prst="rect">
            <a:avLst/>
          </a:prstGeom>
          <a:solidFill>
            <a:schemeClr val="accent1"/>
          </a:solidFill>
        </p:spPr>
        <p:txBody>
          <a:bodyPr wrap="none" rtlCol="0">
            <a:spAutoFit/>
          </a:bodyPr>
          <a:lstStyle/>
          <a:p>
            <a:r>
              <a:rPr lang="tr-TR" b="1" dirty="0" smtClean="0">
                <a:solidFill>
                  <a:srgbClr val="FF0000"/>
                </a:solidFill>
              </a:rPr>
              <a:t>Beyaz Zemin</a:t>
            </a:r>
            <a:endParaRPr lang="tr-TR" b="1" dirty="0">
              <a:solidFill>
                <a:srgbClr val="FF0000"/>
              </a:solidFill>
            </a:endParaRPr>
          </a:p>
        </p:txBody>
      </p:sp>
      <p:sp>
        <p:nvSpPr>
          <p:cNvPr id="16" name="15 Metin kutusu"/>
          <p:cNvSpPr txBox="1"/>
          <p:nvPr/>
        </p:nvSpPr>
        <p:spPr>
          <a:xfrm>
            <a:off x="5643570" y="642918"/>
            <a:ext cx="1630575" cy="369332"/>
          </a:xfrm>
          <a:prstGeom prst="rect">
            <a:avLst/>
          </a:prstGeom>
          <a:solidFill>
            <a:schemeClr val="accent1"/>
          </a:solidFill>
        </p:spPr>
        <p:txBody>
          <a:bodyPr wrap="none" rtlCol="0">
            <a:spAutoFit/>
          </a:bodyPr>
          <a:lstStyle/>
          <a:p>
            <a:r>
              <a:rPr lang="tr-TR" b="1" dirty="0" smtClean="0">
                <a:solidFill>
                  <a:srgbClr val="FF0000"/>
                </a:solidFill>
              </a:rPr>
              <a:t>Hilal ve Logo</a:t>
            </a:r>
            <a:endParaRPr lang="tr-TR" b="1" dirty="0">
              <a:solidFill>
                <a:srgbClr val="FF0000"/>
              </a:solidFill>
            </a:endParaRPr>
          </a:p>
        </p:txBody>
      </p:sp>
      <p:sp>
        <p:nvSpPr>
          <p:cNvPr id="17" name="16 Metin kutusu"/>
          <p:cNvSpPr txBox="1"/>
          <p:nvPr/>
        </p:nvSpPr>
        <p:spPr>
          <a:xfrm>
            <a:off x="357158" y="2428868"/>
            <a:ext cx="686406" cy="369332"/>
          </a:xfrm>
          <a:prstGeom prst="rect">
            <a:avLst/>
          </a:prstGeom>
          <a:solidFill>
            <a:schemeClr val="accent1"/>
          </a:solidFill>
        </p:spPr>
        <p:txBody>
          <a:bodyPr wrap="none" rtlCol="0">
            <a:spAutoFit/>
          </a:bodyPr>
          <a:lstStyle/>
          <a:p>
            <a:r>
              <a:rPr lang="tr-TR" b="1" dirty="0" smtClean="0">
                <a:solidFill>
                  <a:srgbClr val="FF0000"/>
                </a:solidFill>
              </a:rPr>
              <a:t>Şerit</a:t>
            </a:r>
            <a:endParaRPr lang="tr-TR" b="1" dirty="0">
              <a:solidFill>
                <a:srgbClr val="FF0000"/>
              </a:solidFill>
            </a:endParaRPr>
          </a:p>
        </p:txBody>
      </p:sp>
      <p:sp>
        <p:nvSpPr>
          <p:cNvPr id="18" name="17 Metin kutusu"/>
          <p:cNvSpPr txBox="1"/>
          <p:nvPr/>
        </p:nvSpPr>
        <p:spPr>
          <a:xfrm>
            <a:off x="6643702" y="4071942"/>
            <a:ext cx="1441420" cy="369332"/>
          </a:xfrm>
          <a:prstGeom prst="rect">
            <a:avLst/>
          </a:prstGeom>
          <a:solidFill>
            <a:schemeClr val="accent1"/>
          </a:solidFill>
        </p:spPr>
        <p:txBody>
          <a:bodyPr wrap="none" rtlCol="0">
            <a:spAutoFit/>
          </a:bodyPr>
          <a:lstStyle/>
          <a:p>
            <a:r>
              <a:rPr lang="tr-TR" b="1" dirty="0" smtClean="0">
                <a:solidFill>
                  <a:srgbClr val="FF0000"/>
                </a:solidFill>
              </a:rPr>
              <a:t>Ayna yazısı</a:t>
            </a:r>
            <a:endParaRPr lang="tr-TR" b="1" dirty="0">
              <a:solidFill>
                <a:srgbClr val="FF0000"/>
              </a:solidFill>
            </a:endParaRPr>
          </a:p>
        </p:txBody>
      </p:sp>
      <p:sp>
        <p:nvSpPr>
          <p:cNvPr id="19" name="18 Sağ Ok"/>
          <p:cNvSpPr/>
          <p:nvPr/>
        </p:nvSpPr>
        <p:spPr>
          <a:xfrm rot="15171236">
            <a:off x="4659763" y="1842272"/>
            <a:ext cx="971467" cy="1446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Metin kutusu"/>
          <p:cNvSpPr txBox="1"/>
          <p:nvPr/>
        </p:nvSpPr>
        <p:spPr>
          <a:xfrm>
            <a:off x="4929190" y="2643182"/>
            <a:ext cx="1396536" cy="369332"/>
          </a:xfrm>
          <a:prstGeom prst="rect">
            <a:avLst/>
          </a:prstGeom>
          <a:solidFill>
            <a:schemeClr val="accent1"/>
          </a:solidFill>
        </p:spPr>
        <p:txBody>
          <a:bodyPr wrap="none" rtlCol="0">
            <a:spAutoFit/>
          </a:bodyPr>
          <a:lstStyle/>
          <a:p>
            <a:r>
              <a:rPr lang="tr-TR" b="1" dirty="0" smtClean="0">
                <a:solidFill>
                  <a:srgbClr val="FF0000"/>
                </a:solidFill>
              </a:rPr>
              <a:t>Alıcı Anten</a:t>
            </a:r>
            <a:endParaRPr lang="tr-TR" b="1" dirty="0">
              <a:solidFill>
                <a:srgbClr val="FF0000"/>
              </a:solidFill>
            </a:endParaRPr>
          </a:p>
        </p:txBody>
      </p:sp>
      <p:sp>
        <p:nvSpPr>
          <p:cNvPr id="21" name="20 Sağ Ok"/>
          <p:cNvSpPr/>
          <p:nvPr/>
        </p:nvSpPr>
        <p:spPr>
          <a:xfrm rot="232482">
            <a:off x="146622" y="1994672"/>
            <a:ext cx="971467" cy="1446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Metin kutusu"/>
          <p:cNvSpPr txBox="1"/>
          <p:nvPr/>
        </p:nvSpPr>
        <p:spPr>
          <a:xfrm>
            <a:off x="71406" y="1142984"/>
            <a:ext cx="1529586" cy="369332"/>
          </a:xfrm>
          <a:prstGeom prst="rect">
            <a:avLst/>
          </a:prstGeom>
          <a:solidFill>
            <a:schemeClr val="accent1"/>
          </a:solidFill>
        </p:spPr>
        <p:txBody>
          <a:bodyPr wrap="none" rtlCol="0">
            <a:spAutoFit/>
          </a:bodyPr>
          <a:lstStyle/>
          <a:p>
            <a:r>
              <a:rPr lang="tr-TR" b="1" dirty="0" smtClean="0">
                <a:solidFill>
                  <a:srgbClr val="FF0000"/>
                </a:solidFill>
              </a:rPr>
              <a:t>Hilal ve yazı</a:t>
            </a:r>
            <a:endParaRPr lang="tr-TR" b="1" dirty="0">
              <a:solidFill>
                <a:srgbClr val="FF0000"/>
              </a:solidFill>
            </a:endParaRPr>
          </a:p>
        </p:txBody>
      </p:sp>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2643</TotalTime>
  <Words>446</Words>
  <Application>Microsoft Office PowerPoint</Application>
  <PresentationFormat>Ekran Gösterisi (4:3)</PresentationFormat>
  <Paragraphs>98</Paragraphs>
  <Slides>23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Calibri</vt:lpstr>
      <vt:lpstr>Comic Sans MS</vt:lpstr>
      <vt:lpstr>Franklin Gothic Book</vt:lpstr>
      <vt:lpstr>Franklin Gothic Medium</vt:lpstr>
      <vt:lpstr>Wingdings 2</vt:lpstr>
      <vt:lpstr>Gezinti</vt:lpstr>
      <vt:lpstr>Acil sağlık hizmetleri</vt:lpstr>
      <vt:lpstr>Ambulansların Sahip Olması Gereken Genel Özellikler</vt:lpstr>
      <vt:lpstr>                          </vt:lpstr>
      <vt:lpstr>B) Haberleşme cihazları </vt:lpstr>
      <vt:lpstr>C )Aracın kullanım amacını belirten fosforlu yazı ve işaretler</vt:lpstr>
      <vt:lpstr>PowerPoint Sunusu</vt:lpstr>
      <vt:lpstr>PowerPoint Sunusu</vt:lpstr>
      <vt:lpstr> Aracın kullanım amacını belirten fosforlu yazı ve işaretler</vt:lpstr>
      <vt:lpstr>PowerPoint Sunusu</vt:lpstr>
      <vt:lpstr>  Diğer İç Ve  Dış Teknik Özellikleri</vt:lpstr>
      <vt:lpstr>PowerPoint Sunusu</vt:lpstr>
      <vt:lpstr> Diğer İç Ve  Dış Teknik Özellikleri</vt:lpstr>
      <vt:lpstr>PowerPoint Sunusu</vt:lpstr>
      <vt:lpstr> Diğer İç Ve  Dış Teknik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Ambulans Donanımları Standardizasyonu</dc:title>
  <dc:creator>murat</dc:creator>
  <cp:lastModifiedBy>HP</cp:lastModifiedBy>
  <cp:revision>256</cp:revision>
  <dcterms:created xsi:type="dcterms:W3CDTF">2009-11-08T17:35:01Z</dcterms:created>
  <dcterms:modified xsi:type="dcterms:W3CDTF">2020-05-09T20:13:23Z</dcterms:modified>
</cp:coreProperties>
</file>