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3" r:id="rId4"/>
    <p:sldId id="283" r:id="rId5"/>
    <p:sldId id="282" r:id="rId6"/>
    <p:sldId id="284" r:id="rId7"/>
    <p:sldId id="285" r:id="rId8"/>
    <p:sldId id="264" r:id="rId9"/>
    <p:sldId id="265" r:id="rId10"/>
    <p:sldId id="266" r:id="rId11"/>
    <p:sldId id="257" r:id="rId12"/>
    <p:sldId id="258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5" autoAdjust="0"/>
    <p:restoredTop sz="94660"/>
  </p:normalViewPr>
  <p:slideViewPr>
    <p:cSldViewPr>
      <p:cViewPr varScale="1">
        <p:scale>
          <a:sx n="90" d="100"/>
          <a:sy n="90" d="100"/>
        </p:scale>
        <p:origin x="-12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E5D-9C4F-4BD2-B069-6BE730241D5B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BBBB-A0F2-432E-B097-D3580407EE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E5D-9C4F-4BD2-B069-6BE730241D5B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BBBB-A0F2-432E-B097-D3580407EE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E5D-9C4F-4BD2-B069-6BE730241D5B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BBBB-A0F2-432E-B097-D3580407EE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E5D-9C4F-4BD2-B069-6BE730241D5B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BBBB-A0F2-432E-B097-D3580407EE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E5D-9C4F-4BD2-B069-6BE730241D5B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BBBB-A0F2-432E-B097-D3580407EE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E5D-9C4F-4BD2-B069-6BE730241D5B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BBBB-A0F2-432E-B097-D3580407EE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E5D-9C4F-4BD2-B069-6BE730241D5B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BBBB-A0F2-432E-B097-D3580407EE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E5D-9C4F-4BD2-B069-6BE730241D5B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BBBB-A0F2-432E-B097-D3580407EE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E5D-9C4F-4BD2-B069-6BE730241D5B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BBBB-A0F2-432E-B097-D3580407EE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E5D-9C4F-4BD2-B069-6BE730241D5B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BBBB-A0F2-432E-B097-D3580407EE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E5D-9C4F-4BD2-B069-6BE730241D5B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BBBB-A0F2-432E-B097-D3580407EE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AE5D-9C4F-4BD2-B069-6BE730241D5B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4BBBB-A0F2-432E-B097-D3580407EE3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Halkla İlişkiler Stratejileri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Yardımseverlik</a:t>
            </a:r>
          </a:p>
          <a:p>
            <a:r>
              <a:rPr lang="tr-TR" dirty="0" smtClean="0"/>
              <a:t>İndirim</a:t>
            </a:r>
          </a:p>
          <a:p>
            <a:r>
              <a:rPr lang="tr-TR" dirty="0" smtClean="0"/>
              <a:t>Teşvik edici yaklaşımlar</a:t>
            </a:r>
          </a:p>
          <a:p>
            <a:r>
              <a:rPr lang="tr-TR" dirty="0" smtClean="0"/>
              <a:t>Bağışlar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2296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#</a:t>
            </a:r>
            <a:r>
              <a:rPr lang="tr-TR" dirty="0" err="1" smtClean="0"/>
              <a:t>playinside</a:t>
            </a:r>
            <a:endParaRPr lang="tr-TR" dirty="0" smtClean="0"/>
          </a:p>
          <a:p>
            <a:r>
              <a:rPr lang="tr-TR" dirty="0" smtClean="0"/>
              <a:t>#</a:t>
            </a:r>
            <a:r>
              <a:rPr lang="tr-TR" dirty="0" err="1" smtClean="0"/>
              <a:t>playfortheworld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245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392095" cy="398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29600" cy="444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Marka ve kurum imajı kavramlarından söz ediyorduk...</a:t>
            </a:r>
          </a:p>
          <a:p>
            <a:r>
              <a:rPr lang="tr-TR" dirty="0" err="1" smtClean="0"/>
              <a:t>Pandemi</a:t>
            </a:r>
            <a:r>
              <a:rPr lang="tr-TR" dirty="0" smtClean="0"/>
              <a:t> ve </a:t>
            </a:r>
            <a:r>
              <a:rPr lang="tr-TR" dirty="0" err="1" smtClean="0"/>
              <a:t>PR</a:t>
            </a:r>
            <a:r>
              <a:rPr lang="tr-TR" dirty="0" smtClean="0"/>
              <a:t> stratejilerini birlikte değerlendiriyorduk.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Mağazalar dünya çapında kapanmaya devam ediyor.</a:t>
            </a:r>
          </a:p>
          <a:p>
            <a:r>
              <a:rPr lang="tr-TR" dirty="0" smtClean="0"/>
              <a:t>Sosyal medya ve </a:t>
            </a:r>
            <a:r>
              <a:rPr lang="tr-TR" dirty="0"/>
              <a:t>çevrimiçi satış mağazaları nedeniyle şirketler her yerde tüketicilerle yakın iletişim halinde kalabiliyor.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211144" cy="5675312"/>
          </a:xfrm>
        </p:spPr>
        <p:txBody>
          <a:bodyPr/>
          <a:lstStyle/>
          <a:p>
            <a:r>
              <a:rPr lang="tr-TR" sz="5400" b="1" dirty="0" smtClean="0"/>
              <a:t>a)Marka </a:t>
            </a:r>
            <a:r>
              <a:rPr lang="tr-TR" sz="5400" b="1" dirty="0"/>
              <a:t>imajı:</a:t>
            </a:r>
            <a:br>
              <a:rPr lang="tr-TR" sz="5400" b="1" dirty="0"/>
            </a:br>
            <a:r>
              <a:rPr lang="tr-TR" sz="5400" dirty="0"/>
              <a:t>Üretilen mal veya hizmetin hedef kitlesinde oluşan duygusal ve estetik izlenimlerin toplamı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560840" cy="6048672"/>
          </a:xfrm>
        </p:spPr>
        <p:txBody>
          <a:bodyPr/>
          <a:lstStyle/>
          <a:p>
            <a:r>
              <a:rPr lang="tr-TR" sz="5400" b="1" dirty="0"/>
              <a:t>b) Ürün imajı:</a:t>
            </a: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>Bir ürünün sahip olduğu imajdır. Bu ürünün imajı onu üreten kurumdan daha yaygın olabilir.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080" cy="6249987"/>
          </a:xfrm>
        </p:spPr>
        <p:txBody>
          <a:bodyPr/>
          <a:lstStyle/>
          <a:p>
            <a:r>
              <a:rPr lang="tr-TR" sz="6000" b="1" dirty="0"/>
              <a:t>c</a:t>
            </a:r>
            <a:r>
              <a:rPr lang="tr-TR" sz="6000" b="1" dirty="0" smtClean="0"/>
              <a:t>) Kurum </a:t>
            </a:r>
            <a:r>
              <a:rPr lang="tr-TR" sz="6000" b="1" dirty="0"/>
              <a:t>imajı:</a:t>
            </a:r>
            <a:br>
              <a:rPr lang="tr-TR" sz="6000" b="1" dirty="0"/>
            </a:br>
            <a:r>
              <a:rPr lang="tr-TR" sz="6000" dirty="0"/>
              <a:t>Kurumsal kimlik sunumlarının ilgili gruplar üzerinde bıraktığı bütünsel algıdır.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59116" cy="5710646"/>
          </a:xfrm>
        </p:spPr>
        <p:txBody>
          <a:bodyPr/>
          <a:lstStyle/>
          <a:p>
            <a:r>
              <a:rPr lang="tr-TR" sz="6000" dirty="0"/>
              <a:t>kuruluşun yöneticisinden en alt düzeyde bulunan işçisine kadar çeşitli kuvvetlerin bileşimiyle oluşur.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Şu </a:t>
            </a:r>
            <a:r>
              <a:rPr lang="tr-TR" dirty="0"/>
              <a:t>anda </a:t>
            </a:r>
            <a:r>
              <a:rPr lang="tr-TR" dirty="0" smtClean="0"/>
              <a:t>mesajlaşma “miktar” </a:t>
            </a:r>
            <a:r>
              <a:rPr lang="tr-TR" dirty="0"/>
              <a:t>veya </a:t>
            </a:r>
            <a:r>
              <a:rPr lang="tr-TR" dirty="0" smtClean="0"/>
              <a:t>“</a:t>
            </a:r>
            <a:r>
              <a:rPr lang="tr-TR" dirty="0" err="1" smtClean="0"/>
              <a:t>sıklık”tan</a:t>
            </a:r>
            <a:r>
              <a:rPr lang="tr-TR" dirty="0" smtClean="0"/>
              <a:t> daha çok “sorumluluk” </a:t>
            </a:r>
            <a:r>
              <a:rPr lang="tr-TR" dirty="0"/>
              <a:t>ve </a:t>
            </a:r>
            <a:r>
              <a:rPr lang="tr-TR" dirty="0" smtClean="0"/>
              <a:t>“duyarlılık” içermeli.</a:t>
            </a:r>
          </a:p>
          <a:p>
            <a:r>
              <a:rPr lang="tr-TR" dirty="0" smtClean="0"/>
              <a:t>Tüketiciler </a:t>
            </a:r>
            <a:r>
              <a:rPr lang="tr-TR" dirty="0"/>
              <a:t>markaların ve işletmelerin yerel </a:t>
            </a:r>
            <a:r>
              <a:rPr lang="tr-TR" dirty="0" smtClean="0"/>
              <a:t>topluluklara </a:t>
            </a:r>
            <a:r>
              <a:rPr lang="tr-TR" dirty="0"/>
              <a:t>nasıl yardımcı olduklarını duymak </a:t>
            </a:r>
            <a:r>
              <a:rPr lang="tr-TR" dirty="0" smtClean="0"/>
              <a:t>istiyor </a:t>
            </a:r>
            <a:r>
              <a:rPr lang="tr-TR" dirty="0"/>
              <a:t>ve </a:t>
            </a:r>
            <a:r>
              <a:rPr lang="tr-TR" dirty="0" smtClean="0"/>
              <a:t>tüketiciler medyada bu hikayeleri okuyorlar. 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"Samimiyet ve özgünlük kritik öneme </a:t>
            </a:r>
            <a:r>
              <a:rPr lang="tr-TR" dirty="0" smtClean="0"/>
              <a:t>sahip.</a:t>
            </a:r>
          </a:p>
          <a:p>
            <a:r>
              <a:rPr lang="tr-TR" dirty="0" smtClean="0"/>
              <a:t>Bugün </a:t>
            </a:r>
            <a:r>
              <a:rPr lang="tr-TR" dirty="0"/>
              <a:t>tüketiciler fırsatçı aktiviteyi filtreleme konusunda güçlü bir yeteneğe sahip. </a:t>
            </a:r>
          </a:p>
          <a:p>
            <a:r>
              <a:rPr lang="tr-TR" dirty="0" smtClean="0"/>
              <a:t>Firmaların hedef kitlelerini </a:t>
            </a:r>
            <a:r>
              <a:rPr lang="tr-TR" dirty="0"/>
              <a:t>genişletmek için </a:t>
            </a:r>
            <a:r>
              <a:rPr lang="tr-TR" dirty="0" smtClean="0"/>
              <a:t>çalışmaları şu an bir yarar sağlamıyor, firmanın değerlerini </a:t>
            </a:r>
            <a:r>
              <a:rPr lang="tr-TR" dirty="0"/>
              <a:t>en sadık tüketicilerine yeniden </a:t>
            </a:r>
            <a:r>
              <a:rPr lang="tr-TR" dirty="0" smtClean="0"/>
              <a:t>vurgulamaları bu noktaya odaklanmaları gerekiyor.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124</Words>
  <Application>Microsoft Office PowerPoint</Application>
  <PresentationFormat>On-screen Show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Halkla İlişkiler Stratejileri</vt:lpstr>
      <vt:lpstr>Slide 2</vt:lpstr>
      <vt:lpstr>Slide 3</vt:lpstr>
      <vt:lpstr>a)Marka imajı: Üretilen mal veya hizmetin hedef kitlesinde oluşan duygusal ve estetik izlenimlerin toplamı</vt:lpstr>
      <vt:lpstr>b) Ürün imajı: Bir ürünün sahip olduğu imajdır. Bu ürünün imajı onu üreten kurumdan daha yaygın olabilir.</vt:lpstr>
      <vt:lpstr>c) Kurum imajı: Kurumsal kimlik sunumlarının ilgili gruplar üzerinde bıraktığı bütünsel algıdır.  </vt:lpstr>
      <vt:lpstr>kuruluşun yöneticisinden en alt düzeyde bulunan işçisine kadar çeşitli kuvvetlerin bileşimiyle oluşur.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Halkla İlişkiler Stratejileri</dc:title>
  <dc:creator>Hewlett-Packard Company</dc:creator>
  <cp:lastModifiedBy>Hewlett-Packard Company</cp:lastModifiedBy>
  <cp:revision>4</cp:revision>
  <dcterms:created xsi:type="dcterms:W3CDTF">2020-03-31T05:36:56Z</dcterms:created>
  <dcterms:modified xsi:type="dcterms:W3CDTF">2020-06-26T21:03:39Z</dcterms:modified>
</cp:coreProperties>
</file>