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3" r:id="rId4"/>
    <p:sldId id="1084" r:id="rId5"/>
    <p:sldId id="1085" r:id="rId6"/>
    <p:sldId id="1086" r:id="rId7"/>
    <p:sldId id="1087" r:id="rId8"/>
    <p:sldId id="1088" r:id="rId9"/>
    <p:sldId id="1089" r:id="rId10"/>
    <p:sldId id="1090"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1" d="100"/>
          <a:sy n="81" d="100"/>
        </p:scale>
        <p:origin x="1068" y="7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85FB67-13BD-4A07-A42B-F2DDB568A1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9067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2233617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3</a:t>
            </a:fld>
            <a:endParaRPr lang="en-US"/>
          </a:p>
        </p:txBody>
      </p:sp>
    </p:spTree>
    <p:extLst>
      <p:ext uri="{BB962C8B-B14F-4D97-AF65-F5344CB8AC3E}">
        <p14:creationId xmlns:p14="http://schemas.microsoft.com/office/powerpoint/2010/main" val="26894559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4</a:t>
            </a:fld>
            <a:endParaRPr lang="en-US"/>
          </a:p>
        </p:txBody>
      </p:sp>
    </p:spTree>
    <p:extLst>
      <p:ext uri="{BB962C8B-B14F-4D97-AF65-F5344CB8AC3E}">
        <p14:creationId xmlns:p14="http://schemas.microsoft.com/office/powerpoint/2010/main" val="14915421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5</a:t>
            </a:fld>
            <a:endParaRPr lang="en-US"/>
          </a:p>
        </p:txBody>
      </p:sp>
    </p:spTree>
    <p:extLst>
      <p:ext uri="{BB962C8B-B14F-4D97-AF65-F5344CB8AC3E}">
        <p14:creationId xmlns:p14="http://schemas.microsoft.com/office/powerpoint/2010/main" val="18304402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6</a:t>
            </a:fld>
            <a:endParaRPr lang="en-US"/>
          </a:p>
        </p:txBody>
      </p:sp>
    </p:spTree>
    <p:extLst>
      <p:ext uri="{BB962C8B-B14F-4D97-AF65-F5344CB8AC3E}">
        <p14:creationId xmlns:p14="http://schemas.microsoft.com/office/powerpoint/2010/main" val="12163611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7</a:t>
            </a:fld>
            <a:endParaRPr lang="en-US"/>
          </a:p>
        </p:txBody>
      </p:sp>
    </p:spTree>
    <p:extLst>
      <p:ext uri="{BB962C8B-B14F-4D97-AF65-F5344CB8AC3E}">
        <p14:creationId xmlns:p14="http://schemas.microsoft.com/office/powerpoint/2010/main" val="18131384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8</a:t>
            </a:fld>
            <a:endParaRPr lang="en-US"/>
          </a:p>
        </p:txBody>
      </p:sp>
    </p:spTree>
    <p:extLst>
      <p:ext uri="{BB962C8B-B14F-4D97-AF65-F5344CB8AC3E}">
        <p14:creationId xmlns:p14="http://schemas.microsoft.com/office/powerpoint/2010/main" val="20485932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9</a:t>
            </a:fld>
            <a:endParaRPr lang="en-US"/>
          </a:p>
        </p:txBody>
      </p:sp>
    </p:spTree>
    <p:extLst>
      <p:ext uri="{BB962C8B-B14F-4D97-AF65-F5344CB8AC3E}">
        <p14:creationId xmlns:p14="http://schemas.microsoft.com/office/powerpoint/2010/main" val="2751409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2/21/2020</a:t>
            </a:fld>
            <a:endParaRPr lang="tr-TR"/>
          </a:p>
        </p:txBody>
      </p:sp>
      <p:sp>
        <p:nvSpPr>
          <p:cNvPr id="8" name="Footer Placeholder 7"/>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2/21/2020</a:t>
            </a:fld>
            <a:endParaRPr lang="tr-TR"/>
          </a:p>
        </p:txBody>
      </p:sp>
      <p:sp>
        <p:nvSpPr>
          <p:cNvPr id="4" name="Footer Placeholder 3"/>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2/21/2020</a:t>
            </a:fld>
            <a:endParaRPr lang="tr-TR"/>
          </a:p>
        </p:txBody>
      </p:sp>
      <p:sp>
        <p:nvSpPr>
          <p:cNvPr id="3" name="Footer Placeholder 2"/>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2/21/2020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414856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2/21/2020</a:t>
            </a:fld>
            <a:endParaRPr lang="en-US"/>
          </a:p>
        </p:txBody>
      </p:sp>
      <p:sp>
        <p:nvSpPr>
          <p:cNvPr id="8" name="Footer Placeholder 7"/>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2/21/2020</a:t>
            </a:fld>
            <a:endParaRPr lang="en-US"/>
          </a:p>
        </p:txBody>
      </p:sp>
      <p:sp>
        <p:nvSpPr>
          <p:cNvPr id="4" name="Footer Placeholder 3"/>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2/21/2020</a:t>
            </a:fld>
            <a:endParaRPr lang="en-US"/>
          </a:p>
        </p:txBody>
      </p:sp>
      <p:sp>
        <p:nvSpPr>
          <p:cNvPr id="3" name="Footer Placeholder 2"/>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0.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1"/>
          </p:nvPr>
        </p:nvSpPr>
        <p:spPr>
          <a:xfrm>
            <a:off x="652347" y="1828058"/>
            <a:ext cx="7843954" cy="3459774"/>
          </a:xfrm>
        </p:spPr>
        <p:txBody>
          <a:bodyPr anchor="t">
            <a:noAutofit/>
          </a:bodyPr>
          <a:lstStyle/>
          <a:p>
            <a:pPr algn="just">
              <a:buFont typeface="Wingdings" panose="05000000000000000000" pitchFamily="2" charset="2"/>
              <a:buChar char="Ø"/>
            </a:pPr>
            <a:endParaRPr lang="tr-TR" sz="3600" b="1" dirty="0"/>
          </a:p>
          <a:p>
            <a:pPr marL="0" indent="0" algn="ctr">
              <a:buClr>
                <a:srgbClr val="AD0101"/>
              </a:buClr>
              <a:buNone/>
            </a:pPr>
            <a:r>
              <a:rPr lang="tr-TR" sz="3600" b="1" dirty="0">
                <a:solidFill>
                  <a:srgbClr val="303030"/>
                </a:solidFill>
              </a:rPr>
              <a:t>GGY201 GAYRİMENKUL GELİŞTİRME VE GAYRİMENKUL EKONOMİSİNE GİRİŞ</a:t>
            </a:r>
          </a:p>
          <a:p>
            <a:pPr marL="0" indent="0" algn="just">
              <a:buClr>
                <a:srgbClr val="AD0101"/>
              </a:buClr>
              <a:buNone/>
            </a:pPr>
            <a:endParaRPr lang="tr-TR" sz="1500" b="1" dirty="0">
              <a:solidFill>
                <a:srgbClr val="303030"/>
              </a:solidFill>
            </a:endParaRPr>
          </a:p>
          <a:p>
            <a:pPr marL="0" indent="0" algn="ctr">
              <a:buClr>
                <a:srgbClr val="AD0101"/>
              </a:buClr>
              <a:buNone/>
            </a:pPr>
            <a:endParaRPr lang="tr-TR" b="1" dirty="0">
              <a:solidFill>
                <a:srgbClr val="303030"/>
              </a:solidFill>
            </a:endParaRPr>
          </a:p>
          <a:p>
            <a:pPr marL="0" indent="0" algn="ctr">
              <a:buClr>
                <a:srgbClr val="AD0101"/>
              </a:buClr>
              <a:buNone/>
            </a:pPr>
            <a:r>
              <a:rPr lang="tr-TR" sz="1350" b="1" dirty="0">
                <a:solidFill>
                  <a:srgbClr val="303030"/>
                </a:solidFill>
              </a:rPr>
              <a:t>Prof. Dr. Harun TANRIVERMİŞ - Doç. Dr. Yeşim </a:t>
            </a:r>
            <a:r>
              <a:rPr lang="tr-TR" sz="1350" b="1" dirty="0" smtClean="0">
                <a:solidFill>
                  <a:srgbClr val="303030"/>
                </a:solidFill>
              </a:rPr>
              <a:t>TANRIVERMİŞ</a:t>
            </a:r>
            <a:endParaRPr lang="tr-TR" sz="1350" b="1" dirty="0">
              <a:solidFill>
                <a:srgbClr val="303030"/>
              </a:solidFill>
            </a:endParaRPr>
          </a:p>
          <a:p>
            <a:pPr marL="0" indent="0" algn="ctr">
              <a:buClr>
                <a:srgbClr val="AD0101"/>
              </a:buClr>
              <a:buNone/>
            </a:pPr>
            <a:r>
              <a:rPr lang="tr-TR" sz="1200" dirty="0">
                <a:solidFill>
                  <a:srgbClr val="303030"/>
                </a:solidFill>
              </a:rPr>
              <a:t>Ankara Üniversitesi Uygulamalı Bilimler Fakültesi Gayrimenkul Geliştirme ve Yönetimi Bölümü</a:t>
            </a:r>
          </a:p>
        </p:txBody>
      </p:sp>
      <p:pic>
        <p:nvPicPr>
          <p:cNvPr id="12" name="Picture 4" descr="Image result for IVSC logo">
            <a:extLst>
              <a:ext uri="{FF2B5EF4-FFF2-40B4-BE49-F238E27FC236}">
                <a16:creationId xmlns:a16="http://schemas.microsoft.com/office/drawing/2014/main" xmlns="" id="{2336A0B2-B528-49CF-8070-7C92C648C997}"/>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1745116" y="5500535"/>
            <a:ext cx="3304232" cy="412139"/>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6" descr="RICS ile ilgili görsel sonucu">
            <a:extLst>
              <a:ext uri="{FF2B5EF4-FFF2-40B4-BE49-F238E27FC236}">
                <a16:creationId xmlns:a16="http://schemas.microsoft.com/office/drawing/2014/main" xmlns="" id="{87971AB2-C807-4C49-B183-792AC0BBBDC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715" y="5218618"/>
            <a:ext cx="1219966" cy="975974"/>
          </a:xfrm>
          <a:prstGeom prst="rect">
            <a:avLst/>
          </a:prstGeom>
          <a:noFill/>
          <a:extLst>
            <a:ext uri="{909E8E84-426E-40DD-AFC4-6F175D3DCCD1}">
              <a14:hiddenFill xmlns:a14="http://schemas.microsoft.com/office/drawing/2010/main">
                <a:solidFill>
                  <a:srgbClr val="FFFFFF"/>
                </a:solidFill>
              </a14:hiddenFill>
            </a:ext>
          </a:extLst>
        </p:spPr>
      </p:pic>
      <p:sp>
        <p:nvSpPr>
          <p:cNvPr id="15"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697029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t>Gayrimenkul Kavramı ve Kapsamı </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r>
              <a:rPr lang="tr-TR" sz="2000" dirty="0" smtClean="0">
                <a:latin typeface="Arial" panose="020B0604020202020204" pitchFamily="34" charset="0"/>
                <a:cs typeface="Arial" panose="020B0604020202020204" pitchFamily="34" charset="0"/>
              </a:rPr>
              <a:t>TC </a:t>
            </a:r>
            <a:r>
              <a:rPr lang="tr-TR" sz="2000" dirty="0">
                <a:latin typeface="Arial" panose="020B0604020202020204" pitchFamily="34" charset="0"/>
                <a:cs typeface="Arial" panose="020B0604020202020204" pitchFamily="34" charset="0"/>
              </a:rPr>
              <a:t>Anayasası- Kişinin Hakları ve Ödevleri</a:t>
            </a:r>
            <a:endParaRPr lang="en-GB" sz="2000" dirty="0">
              <a:latin typeface="Arial" panose="020B0604020202020204" pitchFamily="34" charset="0"/>
              <a:cs typeface="Arial" panose="020B0604020202020204" pitchFamily="34" charset="0"/>
            </a:endParaRPr>
          </a:p>
          <a:p>
            <a:r>
              <a:rPr lang="tr-TR" sz="2000" dirty="0">
                <a:latin typeface="Arial" panose="020B0604020202020204" pitchFamily="34" charset="0"/>
                <a:cs typeface="Arial" panose="020B0604020202020204" pitchFamily="34" charset="0"/>
              </a:rPr>
              <a:t>XII. Mülkiyet hakkı</a:t>
            </a:r>
            <a:endParaRPr lang="en-GB" sz="2000" dirty="0">
              <a:latin typeface="Arial" panose="020B0604020202020204" pitchFamily="34" charset="0"/>
              <a:cs typeface="Arial" panose="020B0604020202020204" pitchFamily="34" charset="0"/>
            </a:endParaRPr>
          </a:p>
          <a:p>
            <a:r>
              <a:rPr lang="tr-TR" sz="2000" b="1" dirty="0">
                <a:latin typeface="Arial" panose="020B0604020202020204" pitchFamily="34" charset="0"/>
                <a:cs typeface="Arial" panose="020B0604020202020204" pitchFamily="34" charset="0"/>
              </a:rPr>
              <a:t>Madde 35 – </a:t>
            </a:r>
            <a:r>
              <a:rPr lang="tr-TR" sz="2000" b="1" dirty="0">
                <a:solidFill>
                  <a:srgbClr val="FF0000"/>
                </a:solidFill>
                <a:latin typeface="Arial" panose="020B0604020202020204" pitchFamily="34" charset="0"/>
                <a:cs typeface="Arial" panose="020B0604020202020204" pitchFamily="34" charset="0"/>
              </a:rPr>
              <a:t>Herkes</a:t>
            </a:r>
            <a:r>
              <a:rPr lang="tr-TR" sz="2000" dirty="0">
                <a:latin typeface="Arial" panose="020B0604020202020204" pitchFamily="34" charset="0"/>
                <a:cs typeface="Arial" panose="020B0604020202020204" pitchFamily="34" charset="0"/>
              </a:rPr>
              <a:t>, mülkiyet ve miras haklarına sahiptir. Bu haklar, ancak kamu yararı amacıyla, kanunla sınırlanabilir. Mülkiyet hakkının kullanılması toplum yararına aykırı olamaz.</a:t>
            </a:r>
            <a:endParaRPr lang="en-GB" sz="2000" dirty="0">
              <a:latin typeface="Arial" panose="020B0604020202020204" pitchFamily="34" charset="0"/>
              <a:cs typeface="Arial" panose="020B0604020202020204" pitchFamily="34" charset="0"/>
            </a:endParaRPr>
          </a:p>
          <a:p>
            <a:r>
              <a:rPr lang="tr-TR" sz="2000" dirty="0">
                <a:latin typeface="Arial" panose="020B0604020202020204" pitchFamily="34" charset="0"/>
                <a:cs typeface="Arial" panose="020B0604020202020204" pitchFamily="34" charset="0"/>
              </a:rPr>
              <a:t>4721 sayılı Türk Medeni Kanunu </a:t>
            </a:r>
            <a:endParaRPr lang="en-GB" sz="2000" dirty="0">
              <a:latin typeface="Arial" panose="020B0604020202020204" pitchFamily="34" charset="0"/>
              <a:cs typeface="Arial" panose="020B0604020202020204" pitchFamily="34" charset="0"/>
            </a:endParaRPr>
          </a:p>
          <a:p>
            <a:r>
              <a:rPr lang="tr-TR" sz="2000" b="1" dirty="0">
                <a:solidFill>
                  <a:srgbClr val="FF0000"/>
                </a:solidFill>
                <a:latin typeface="Arial" panose="020B0604020202020204" pitchFamily="34" charset="0"/>
                <a:cs typeface="Arial" panose="020B0604020202020204" pitchFamily="34" charset="0"/>
              </a:rPr>
              <a:t>Md.704: </a:t>
            </a:r>
            <a:r>
              <a:rPr lang="tr-TR" sz="2000" dirty="0">
                <a:latin typeface="Arial" panose="020B0604020202020204" pitchFamily="34" charset="0"/>
                <a:cs typeface="Arial" panose="020B0604020202020204" pitchFamily="34" charset="0"/>
              </a:rPr>
              <a:t>Taşınmaz Mülkiyetinin Konusu </a:t>
            </a:r>
            <a:endParaRPr lang="en-GB" sz="2000" dirty="0">
              <a:latin typeface="Arial" panose="020B0604020202020204" pitchFamily="34" charset="0"/>
              <a:cs typeface="Arial" panose="020B0604020202020204" pitchFamily="34" charset="0"/>
            </a:endParaRPr>
          </a:p>
          <a:p>
            <a:r>
              <a:rPr lang="tr-TR" sz="2000" dirty="0">
                <a:latin typeface="Arial" panose="020B0604020202020204" pitchFamily="34" charset="0"/>
                <a:cs typeface="Arial" panose="020B0604020202020204" pitchFamily="34" charset="0"/>
              </a:rPr>
              <a:t>Taşınmaz mülkiyetinin konusu; (i) arazi, (ii) tapu kütüğünde ayrı sayfaya kaydedilen bağımsız ve sürekli haklar ve (iii) kat mülkiyeti kütüğüne kayıtlı bağımsız bölümlerden oluşur.</a:t>
            </a:r>
            <a:endParaRPr lang="en-GB" sz="2000" dirty="0">
              <a:latin typeface="Arial" panose="020B0604020202020204" pitchFamily="34" charset="0"/>
              <a:cs typeface="Arial" panose="020B0604020202020204" pitchFamily="34" charset="0"/>
            </a:endParaRPr>
          </a:p>
          <a:p>
            <a:pPr algn="just">
              <a:buFont typeface="Wingdings" panose="05000000000000000000" pitchFamily="2" charset="2"/>
              <a:buChar char="Ø"/>
            </a:pPr>
            <a:endParaRPr lang="tr-TR" sz="1650" dirty="0"/>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183393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t>Gayrimenkul Kavramı ve Kapsamı </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r>
              <a:rPr lang="tr-TR" sz="2000" b="1" dirty="0"/>
              <a:t>4721 sayılı Türk Medeni Kanunu:</a:t>
            </a:r>
          </a:p>
          <a:p>
            <a:pPr>
              <a:lnSpc>
                <a:spcPct val="100000"/>
              </a:lnSpc>
              <a:spcBef>
                <a:spcPts val="0"/>
              </a:spcBef>
            </a:pPr>
            <a:r>
              <a:rPr lang="tr-TR" sz="2000" b="1" dirty="0">
                <a:solidFill>
                  <a:srgbClr val="FF0000"/>
                </a:solidFill>
                <a:latin typeface="Arial" panose="020B0604020202020204" pitchFamily="34" charset="0"/>
                <a:cs typeface="Arial" panose="020B0604020202020204" pitchFamily="34" charset="0"/>
              </a:rPr>
              <a:t>Md.998:</a:t>
            </a:r>
            <a:r>
              <a:rPr lang="tr-TR" sz="2000" dirty="0">
                <a:solidFill>
                  <a:srgbClr val="FF0000"/>
                </a:solidFill>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Tapu siciline taşınmaz olarak şunlar kaydedilir:</a:t>
            </a:r>
            <a:endParaRPr lang="en-GB" sz="2000" dirty="0">
              <a:latin typeface="Arial" panose="020B0604020202020204" pitchFamily="34" charset="0"/>
              <a:cs typeface="Arial" panose="020B0604020202020204" pitchFamily="34" charset="0"/>
            </a:endParaRPr>
          </a:p>
          <a:p>
            <a:pPr>
              <a:lnSpc>
                <a:spcPct val="100000"/>
              </a:lnSpc>
              <a:spcBef>
                <a:spcPts val="0"/>
              </a:spcBef>
            </a:pPr>
            <a:r>
              <a:rPr lang="tr-TR" sz="2000" dirty="0">
                <a:latin typeface="Arial" panose="020B0604020202020204" pitchFamily="34" charset="0"/>
                <a:cs typeface="Arial" panose="020B0604020202020204" pitchFamily="34" charset="0"/>
              </a:rPr>
              <a:t>i. Arazi,</a:t>
            </a:r>
            <a:endParaRPr lang="en-GB" sz="2000" dirty="0">
              <a:latin typeface="Arial" panose="020B0604020202020204" pitchFamily="34" charset="0"/>
              <a:cs typeface="Arial" panose="020B0604020202020204" pitchFamily="34" charset="0"/>
            </a:endParaRPr>
          </a:p>
          <a:p>
            <a:pPr>
              <a:lnSpc>
                <a:spcPct val="100000"/>
              </a:lnSpc>
              <a:spcBef>
                <a:spcPts val="0"/>
              </a:spcBef>
            </a:pPr>
            <a:r>
              <a:rPr lang="tr-TR" sz="2000" dirty="0">
                <a:latin typeface="Arial" panose="020B0604020202020204" pitchFamily="34" charset="0"/>
                <a:cs typeface="Arial" panose="020B0604020202020204" pitchFamily="34" charset="0"/>
              </a:rPr>
              <a:t>ii. Taşınmazlar üzerindeki bağımsız ve sürekli haklar,</a:t>
            </a:r>
            <a:endParaRPr lang="en-GB" sz="2000" dirty="0">
              <a:latin typeface="Arial" panose="020B0604020202020204" pitchFamily="34" charset="0"/>
              <a:cs typeface="Arial" panose="020B0604020202020204" pitchFamily="34" charset="0"/>
            </a:endParaRPr>
          </a:p>
          <a:p>
            <a:pPr>
              <a:lnSpc>
                <a:spcPct val="100000"/>
              </a:lnSpc>
              <a:spcBef>
                <a:spcPts val="0"/>
              </a:spcBef>
            </a:pPr>
            <a:r>
              <a:rPr lang="tr-TR" sz="2000" dirty="0">
                <a:latin typeface="Arial" panose="020B0604020202020204" pitchFamily="34" charset="0"/>
                <a:cs typeface="Arial" panose="020B0604020202020204" pitchFamily="34" charset="0"/>
              </a:rPr>
              <a:t>iii. Kat mülkiyetine konu olan bağımsız bölümler.</a:t>
            </a:r>
            <a:endParaRPr lang="en-GB" sz="2000" dirty="0">
              <a:latin typeface="Arial" panose="020B0604020202020204" pitchFamily="34" charset="0"/>
              <a:cs typeface="Arial" panose="020B0604020202020204" pitchFamily="34" charset="0"/>
            </a:endParaRPr>
          </a:p>
          <a:p>
            <a:pPr>
              <a:lnSpc>
                <a:spcPct val="100000"/>
              </a:lnSpc>
              <a:spcBef>
                <a:spcPts val="0"/>
              </a:spcBef>
            </a:pPr>
            <a:r>
              <a:rPr lang="tr-TR" sz="2000" dirty="0">
                <a:latin typeface="Arial" panose="020B0604020202020204" pitchFamily="34" charset="0"/>
                <a:cs typeface="Arial" panose="020B0604020202020204" pitchFamily="34" charset="0"/>
              </a:rPr>
              <a:t>Arazinin tapu siciline kaydı, özel kanun hükümlerine tâbidir. Bağımsız ve sürekli hakların kaydedilmesi için gerekli koşullar ve usul tüzükle belirlenir. Süreklilik koşulunun gerçekleşmesi için hakkın süresiz veya en az otuz yıl süreli olması gerekir.</a:t>
            </a:r>
            <a:endParaRPr lang="en-GB" sz="2000" dirty="0">
              <a:latin typeface="Arial" panose="020B0604020202020204" pitchFamily="34" charset="0"/>
              <a:cs typeface="Arial" panose="020B0604020202020204" pitchFamily="34" charset="0"/>
            </a:endParaRPr>
          </a:p>
          <a:p>
            <a:pPr>
              <a:lnSpc>
                <a:spcPct val="100000"/>
              </a:lnSpc>
              <a:spcBef>
                <a:spcPts val="0"/>
              </a:spcBef>
            </a:pPr>
            <a:r>
              <a:rPr lang="tr-TR" sz="2000" dirty="0">
                <a:latin typeface="Arial" panose="020B0604020202020204" pitchFamily="34" charset="0"/>
                <a:cs typeface="Arial" panose="020B0604020202020204" pitchFamily="34" charset="0"/>
              </a:rPr>
              <a:t>Kat mülkiyetine konu olan bağımsız bölümlerin taşınmaz olarak kaydı, özel kanun hükümlerine tâbidir.</a:t>
            </a:r>
            <a:endParaRPr lang="en-GB" sz="2000" dirty="0">
              <a:latin typeface="Arial" panose="020B0604020202020204" pitchFamily="34" charset="0"/>
              <a:cs typeface="Arial" panose="020B0604020202020204" pitchFamily="34" charset="0"/>
            </a:endParaRPr>
          </a:p>
          <a:p>
            <a:pPr algn="just">
              <a:buFont typeface="Wingdings" panose="05000000000000000000" pitchFamily="2" charset="2"/>
              <a:buChar char="Ø"/>
            </a:pPr>
            <a:endParaRPr lang="tr-TR" sz="1650" dirty="0"/>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9840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t>Gayrimenkul Kavramı ve Kapsamı </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pPr>
              <a:lnSpc>
                <a:spcPct val="100000"/>
              </a:lnSpc>
              <a:spcBef>
                <a:spcPts val="0"/>
              </a:spcBef>
            </a:pPr>
            <a:r>
              <a:rPr lang="tr-TR" sz="2000" dirty="0">
                <a:latin typeface="Arial" panose="020B0604020202020204" pitchFamily="34" charset="0"/>
                <a:cs typeface="Arial" panose="020B0604020202020204" pitchFamily="34" charset="0"/>
              </a:rPr>
              <a:t>Özel kanunlarda gayrimenkul kavramının kapsamı farklılık göstermekte.</a:t>
            </a:r>
            <a:endParaRPr lang="en-GB" sz="2000" dirty="0">
              <a:latin typeface="Arial" panose="020B0604020202020204" pitchFamily="34" charset="0"/>
              <a:cs typeface="Arial" panose="020B0604020202020204" pitchFamily="34" charset="0"/>
            </a:endParaRPr>
          </a:p>
          <a:p>
            <a:pPr>
              <a:lnSpc>
                <a:spcPct val="100000"/>
              </a:lnSpc>
              <a:spcBef>
                <a:spcPts val="0"/>
              </a:spcBef>
            </a:pPr>
            <a:r>
              <a:rPr lang="tr-TR" sz="2000" dirty="0">
                <a:latin typeface="Arial" panose="020B0604020202020204" pitchFamily="34" charset="0"/>
                <a:cs typeface="Arial" panose="020B0604020202020204" pitchFamily="34" charset="0"/>
              </a:rPr>
              <a:t>Bazı kanunlarda taşınır varlıkların da taşınmaz kapsamına girdiği görülmekte:</a:t>
            </a:r>
            <a:endParaRPr lang="en-GB" sz="2000" dirty="0">
              <a:latin typeface="Arial" panose="020B0604020202020204" pitchFamily="34" charset="0"/>
              <a:cs typeface="Arial" panose="020B0604020202020204" pitchFamily="34" charset="0"/>
            </a:endParaRPr>
          </a:p>
          <a:p>
            <a:pPr>
              <a:lnSpc>
                <a:spcPct val="100000"/>
              </a:lnSpc>
              <a:spcBef>
                <a:spcPts val="0"/>
              </a:spcBef>
            </a:pPr>
            <a:r>
              <a:rPr lang="tr-TR" sz="2000" b="1" dirty="0">
                <a:latin typeface="Arial" panose="020B0604020202020204" pitchFamily="34" charset="0"/>
                <a:cs typeface="Arial" panose="020B0604020202020204" pitchFamily="34" charset="0"/>
              </a:rPr>
              <a:t>Örnek: 213 sayılı Vergi Usul Kanunu:</a:t>
            </a:r>
            <a:endParaRPr lang="en-GB" sz="2000" b="1" dirty="0">
              <a:latin typeface="Arial" panose="020B0604020202020204" pitchFamily="34" charset="0"/>
              <a:cs typeface="Arial" panose="020B0604020202020204" pitchFamily="34" charset="0"/>
            </a:endParaRPr>
          </a:p>
          <a:p>
            <a:pPr>
              <a:lnSpc>
                <a:spcPct val="100000"/>
              </a:lnSpc>
              <a:spcBef>
                <a:spcPts val="0"/>
              </a:spcBef>
            </a:pPr>
            <a:r>
              <a:rPr lang="tr-TR" sz="2000" b="1" dirty="0">
                <a:solidFill>
                  <a:srgbClr val="FF0000"/>
                </a:solidFill>
                <a:latin typeface="Arial" panose="020B0604020202020204" pitchFamily="34" charset="0"/>
                <a:cs typeface="Arial" panose="020B0604020202020204" pitchFamily="34" charset="0"/>
              </a:rPr>
              <a:t>Md.269: </a:t>
            </a:r>
            <a:r>
              <a:rPr lang="tr-TR" sz="2000" dirty="0">
                <a:latin typeface="Arial" panose="020B0604020202020204" pitchFamily="34" charset="0"/>
                <a:cs typeface="Arial" panose="020B0604020202020204" pitchFamily="34" charset="0"/>
              </a:rPr>
              <a:t>İktisadi işletmelere dahil </a:t>
            </a:r>
            <a:r>
              <a:rPr lang="tr-TR" sz="2000" dirty="0" err="1">
                <a:latin typeface="Arial" panose="020B0604020202020204" pitchFamily="34" charset="0"/>
                <a:cs typeface="Arial" panose="020B0604020202020204" pitchFamily="34" charset="0"/>
              </a:rPr>
              <a:t>bilümum</a:t>
            </a:r>
            <a:r>
              <a:rPr lang="tr-TR" sz="2000" dirty="0">
                <a:latin typeface="Arial" panose="020B0604020202020204" pitchFamily="34" charset="0"/>
                <a:cs typeface="Arial" panose="020B0604020202020204" pitchFamily="34" charset="0"/>
              </a:rPr>
              <a:t> gayrimenkuller maliyet bedelleri ile değerlenir. Bu kanuna göre, aşağıda yazılı kıymetler gayrimenkuller gibi değerlenir:</a:t>
            </a:r>
            <a:endParaRPr lang="en-GB" sz="2000" dirty="0">
              <a:latin typeface="Arial" panose="020B0604020202020204" pitchFamily="34" charset="0"/>
              <a:cs typeface="Arial" panose="020B0604020202020204" pitchFamily="34" charset="0"/>
            </a:endParaRPr>
          </a:p>
          <a:p>
            <a:pPr>
              <a:lnSpc>
                <a:spcPct val="100000"/>
              </a:lnSpc>
              <a:spcBef>
                <a:spcPts val="0"/>
              </a:spcBef>
            </a:pPr>
            <a:r>
              <a:rPr lang="tr-TR" sz="2000" dirty="0">
                <a:latin typeface="Arial" panose="020B0604020202020204" pitchFamily="34" charset="0"/>
                <a:cs typeface="Arial" panose="020B0604020202020204" pitchFamily="34" charset="0"/>
              </a:rPr>
              <a:t>1. Gayrimenkullerin mütemmim </a:t>
            </a:r>
            <a:r>
              <a:rPr lang="tr-TR" sz="2000" dirty="0" err="1">
                <a:latin typeface="Arial" panose="020B0604020202020204" pitchFamily="34" charset="0"/>
                <a:cs typeface="Arial" panose="020B0604020202020204" pitchFamily="34" charset="0"/>
              </a:rPr>
              <a:t>cüzüleri</a:t>
            </a:r>
            <a:r>
              <a:rPr lang="tr-TR" sz="2000" dirty="0">
                <a:latin typeface="Arial" panose="020B0604020202020204" pitchFamily="34" charset="0"/>
                <a:cs typeface="Arial" panose="020B0604020202020204" pitchFamily="34" charset="0"/>
              </a:rPr>
              <a:t> ve teferruatı;</a:t>
            </a:r>
            <a:endParaRPr lang="en-GB" sz="2000" dirty="0">
              <a:latin typeface="Arial" panose="020B0604020202020204" pitchFamily="34" charset="0"/>
              <a:cs typeface="Arial" panose="020B0604020202020204" pitchFamily="34" charset="0"/>
            </a:endParaRPr>
          </a:p>
          <a:p>
            <a:pPr>
              <a:lnSpc>
                <a:spcPct val="100000"/>
              </a:lnSpc>
              <a:spcBef>
                <a:spcPts val="0"/>
              </a:spcBef>
            </a:pPr>
            <a:r>
              <a:rPr lang="tr-TR" sz="2000" dirty="0">
                <a:latin typeface="Arial" panose="020B0604020202020204" pitchFamily="34" charset="0"/>
                <a:cs typeface="Arial" panose="020B0604020202020204" pitchFamily="34" charset="0"/>
              </a:rPr>
              <a:t>2. Tesisat ve makinalar;</a:t>
            </a:r>
            <a:endParaRPr lang="en-GB" sz="2000" dirty="0">
              <a:latin typeface="Arial" panose="020B0604020202020204" pitchFamily="34" charset="0"/>
              <a:cs typeface="Arial" panose="020B0604020202020204" pitchFamily="34" charset="0"/>
            </a:endParaRPr>
          </a:p>
          <a:p>
            <a:pPr>
              <a:lnSpc>
                <a:spcPct val="100000"/>
              </a:lnSpc>
              <a:spcBef>
                <a:spcPts val="0"/>
              </a:spcBef>
            </a:pPr>
            <a:r>
              <a:rPr lang="tr-TR" sz="2000" dirty="0">
                <a:latin typeface="Arial" panose="020B0604020202020204" pitchFamily="34" charset="0"/>
                <a:cs typeface="Arial" panose="020B0604020202020204" pitchFamily="34" charset="0"/>
              </a:rPr>
              <a:t>3. Gemiler ve diğer taşıtlar;</a:t>
            </a:r>
            <a:endParaRPr lang="en-GB" sz="2000" dirty="0">
              <a:latin typeface="Arial" panose="020B0604020202020204" pitchFamily="34" charset="0"/>
              <a:cs typeface="Arial" panose="020B0604020202020204" pitchFamily="34" charset="0"/>
            </a:endParaRPr>
          </a:p>
          <a:p>
            <a:pPr>
              <a:lnSpc>
                <a:spcPct val="100000"/>
              </a:lnSpc>
              <a:spcBef>
                <a:spcPts val="0"/>
              </a:spcBef>
            </a:pPr>
            <a:r>
              <a:rPr lang="tr-TR" sz="2000" dirty="0">
                <a:latin typeface="Arial" panose="020B0604020202020204" pitchFamily="34" charset="0"/>
                <a:cs typeface="Arial" panose="020B0604020202020204" pitchFamily="34" charset="0"/>
              </a:rPr>
              <a:t>4. </a:t>
            </a:r>
            <a:r>
              <a:rPr lang="tr-TR" sz="2000" dirty="0" err="1">
                <a:latin typeface="Arial" panose="020B0604020202020204" pitchFamily="34" charset="0"/>
                <a:cs typeface="Arial" panose="020B0604020202020204" pitchFamily="34" charset="0"/>
              </a:rPr>
              <a:t>Gayrimaddi</a:t>
            </a:r>
            <a:r>
              <a:rPr lang="tr-TR" sz="2000" dirty="0">
                <a:latin typeface="Arial" panose="020B0604020202020204" pitchFamily="34" charset="0"/>
                <a:cs typeface="Arial" panose="020B0604020202020204" pitchFamily="34" charset="0"/>
              </a:rPr>
              <a:t> haklar.</a:t>
            </a:r>
            <a:endParaRPr lang="en-GB" sz="2000" dirty="0">
              <a:latin typeface="Arial" panose="020B0604020202020204" pitchFamily="34" charset="0"/>
              <a:cs typeface="Arial" panose="020B0604020202020204" pitchFamily="34" charset="0"/>
            </a:endParaRPr>
          </a:p>
          <a:p>
            <a:pPr algn="just">
              <a:buFont typeface="Wingdings" panose="05000000000000000000" pitchFamily="2" charset="2"/>
              <a:buChar char="Ø"/>
            </a:pPr>
            <a:endParaRPr lang="tr-TR" sz="1650" dirty="0"/>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239780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t>Üretim Faktörü Olarak Arazi </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Arazi, üretim faktörlerinin en temel öğelerinden biridir. </a:t>
            </a:r>
          </a:p>
          <a:p>
            <a:pPr marL="0" indent="0" algn="just">
              <a:lnSpc>
                <a:spcPct val="100000"/>
              </a:lnSpc>
              <a:spcBef>
                <a:spcPts val="4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Arazi, daha önce üretilmemiş doğal bir üretim faktörüdür. </a:t>
            </a:r>
          </a:p>
          <a:p>
            <a:pPr marL="0" indent="0" algn="just">
              <a:lnSpc>
                <a:spcPct val="100000"/>
              </a:lnSpc>
              <a:spcBef>
                <a:spcPts val="4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Sıklıkla arazi, doğal kaynaklar olarak tanımlanmakta ve yenilebilen doğal kaynak olarak bilinmektedir.</a:t>
            </a:r>
          </a:p>
          <a:p>
            <a:pPr marL="0" indent="0" algn="just">
              <a:lnSpc>
                <a:spcPct val="100000"/>
              </a:lnSpc>
              <a:spcBef>
                <a:spcPts val="4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Arazi; tarım arazilerinin dışında yeraltı ve yerüstü kaynakları, madenler, atmosfer ve su kaynaklarını da kapsar.</a:t>
            </a:r>
          </a:p>
          <a:p>
            <a:pPr marL="0" indent="0" algn="just">
              <a:lnSpc>
                <a:spcPct val="100000"/>
              </a:lnSpc>
              <a:spcBef>
                <a:spcPts val="4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Arazinin miktarı artırılamamaktadır. </a:t>
            </a:r>
            <a:r>
              <a:rPr lang="tr-TR" sz="2000" b="1" dirty="0">
                <a:solidFill>
                  <a:srgbClr val="160093"/>
                </a:solidFill>
                <a:latin typeface="Arial" panose="020B0604020202020204" pitchFamily="34" charset="0"/>
                <a:cs typeface="Arial" panose="020B0604020202020204" pitchFamily="34" charset="0"/>
              </a:rPr>
              <a:t>Bataklık kurutma ve deniz dolgusu ile arazi kazanımı sınırlı düzeyde?</a:t>
            </a:r>
          </a:p>
          <a:p>
            <a:pPr marL="0" indent="0" algn="just">
              <a:lnSpc>
                <a:spcPct val="100000"/>
              </a:lnSpc>
              <a:spcBef>
                <a:spcPts val="4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Arazi, üretim maliyeti ve hareketliliği sıfır olan – </a:t>
            </a:r>
            <a:r>
              <a:rPr lang="tr-TR" sz="2000" dirty="0" err="1">
                <a:latin typeface="Arial" panose="020B0604020202020204" pitchFamily="34" charset="0"/>
                <a:cs typeface="Arial" panose="020B0604020202020204" pitchFamily="34" charset="0"/>
              </a:rPr>
              <a:t>immobil</a:t>
            </a:r>
            <a:r>
              <a:rPr lang="tr-TR" sz="2000" dirty="0">
                <a:latin typeface="Arial" panose="020B0604020202020204" pitchFamily="34" charset="0"/>
                <a:cs typeface="Arial" panose="020B0604020202020204" pitchFamily="34" charset="0"/>
              </a:rPr>
              <a:t> (mobil olmayan / taşınamayan) bir kaynak.</a:t>
            </a:r>
            <a:endParaRPr lang="tr-TR" sz="1650" dirty="0"/>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941414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t>Üretim Faktörü Olarak Arazi </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Çok amaçlı arazi kullanımı ve etkileri</a:t>
            </a:r>
          </a:p>
          <a:p>
            <a:pPr marL="0" indent="0" algn="just">
              <a:lnSpc>
                <a:spcPct val="100000"/>
              </a:lnSpc>
              <a:spcBef>
                <a:spcPts val="4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Farklı amaçlarla arazi kullanımı söz konusu olduğu zaman ekonomik anlamda hareketliliğin yüksek olması</a:t>
            </a:r>
          </a:p>
          <a:p>
            <a:pPr marL="0" indent="0" algn="just">
              <a:lnSpc>
                <a:spcPct val="100000"/>
              </a:lnSpc>
              <a:spcBef>
                <a:spcPts val="450"/>
              </a:spcBef>
              <a:buClr>
                <a:srgbClr val="160093"/>
              </a:buClr>
              <a:buFont typeface="Courier New" panose="02070309020205020404" pitchFamily="49" charset="0"/>
              <a:buChar char="o"/>
            </a:pPr>
            <a:r>
              <a:rPr lang="tr-TR" sz="1500" dirty="0">
                <a:latin typeface="Arial" panose="020B0604020202020204" pitchFamily="34" charset="0"/>
                <a:cs typeface="Arial" panose="020B0604020202020204" pitchFamily="34" charset="0"/>
              </a:rPr>
              <a:t> Arazi yüzölçümü teknoloji ve talebe bağlı olarak değişebilmekte</a:t>
            </a:r>
          </a:p>
          <a:p>
            <a:pPr marL="0" indent="0" algn="just">
              <a:lnSpc>
                <a:spcPct val="100000"/>
              </a:lnSpc>
              <a:spcBef>
                <a:spcPts val="450"/>
              </a:spcBef>
              <a:buClr>
                <a:srgbClr val="160093"/>
              </a:buClr>
              <a:buFont typeface="Courier New" panose="02070309020205020404" pitchFamily="49" charset="0"/>
              <a:buChar char="o"/>
            </a:pPr>
            <a:r>
              <a:rPr lang="tr-TR" sz="1500" dirty="0">
                <a:latin typeface="Arial" panose="020B0604020202020204" pitchFamily="34" charset="0"/>
                <a:cs typeface="Arial" panose="020B0604020202020204" pitchFamily="34" charset="0"/>
              </a:rPr>
              <a:t> Günümüzde verimsiz olduğu için kullanılmayan arazi, yeni ve uygun teknoloji ile verimli ve kullanılabilir hale getirilebilmekte</a:t>
            </a:r>
            <a:endParaRPr lang="tr-TR" sz="1500" b="1" dirty="0">
              <a:solidFill>
                <a:srgbClr val="160093"/>
              </a:solidFill>
              <a:latin typeface="Arial" panose="020B0604020202020204" pitchFamily="34" charset="0"/>
              <a:cs typeface="Arial" panose="020B0604020202020204" pitchFamily="34" charset="0"/>
            </a:endParaRPr>
          </a:p>
          <a:p>
            <a:pPr marL="0" indent="0" algn="just">
              <a:lnSpc>
                <a:spcPct val="100000"/>
              </a:lnSpc>
              <a:spcBef>
                <a:spcPts val="450"/>
              </a:spcBef>
              <a:buClr>
                <a:srgbClr val="160093"/>
              </a:buClr>
              <a:buFont typeface="Courier New" panose="02070309020205020404" pitchFamily="49" charset="0"/>
              <a:buChar char="o"/>
            </a:pPr>
            <a:r>
              <a:rPr lang="tr-TR" sz="2000" b="1" dirty="0">
                <a:solidFill>
                  <a:srgbClr val="160093"/>
                </a:solidFill>
                <a:latin typeface="Arial" panose="020B0604020202020204" pitchFamily="34" charset="0"/>
                <a:cs typeface="Arial" panose="020B0604020202020204" pitchFamily="34" charset="0"/>
              </a:rPr>
              <a:t>Örnek:</a:t>
            </a:r>
          </a:p>
          <a:p>
            <a:pPr marL="0" indent="0" algn="just">
              <a:lnSpc>
                <a:spcPct val="100000"/>
              </a:lnSpc>
              <a:spcBef>
                <a:spcPts val="4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İç Anadolu Bölgesi tuzlu ve alkali toprakları</a:t>
            </a:r>
          </a:p>
          <a:p>
            <a:pPr marL="0" indent="0" algn="just">
              <a:lnSpc>
                <a:spcPct val="100000"/>
              </a:lnSpc>
              <a:spcBef>
                <a:spcPts val="4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 Kara kökenli mayın döşenmiş arazilerin temizlenmesi </a:t>
            </a:r>
          </a:p>
          <a:p>
            <a:pPr marL="0" indent="0" algn="just">
              <a:lnSpc>
                <a:spcPct val="100000"/>
              </a:lnSpc>
              <a:spcBef>
                <a:spcPts val="450"/>
              </a:spcBef>
              <a:buClr>
                <a:srgbClr val="160093"/>
              </a:buClr>
              <a:buFont typeface="Courier New" panose="02070309020205020404" pitchFamily="49" charset="0"/>
              <a:buChar char="o"/>
            </a:pPr>
            <a:r>
              <a:rPr lang="tr-TR" sz="1575" dirty="0">
                <a:latin typeface="Arial" panose="020B0604020202020204" pitchFamily="34" charset="0"/>
                <a:cs typeface="Arial" panose="020B0604020202020204" pitchFamily="34" charset="0"/>
              </a:rPr>
              <a:t>Verimli arazilerin tarım dışı amaçlarla kullanımı: altyapı, kentleşme ve turizm için verimli arazilerin kullanımı </a:t>
            </a:r>
            <a:r>
              <a:rPr lang="tr-TR" sz="1575" b="1" dirty="0">
                <a:solidFill>
                  <a:srgbClr val="160093"/>
                </a:solidFill>
                <a:latin typeface="Arial" panose="020B0604020202020204" pitchFamily="34" charset="0"/>
                <a:cs typeface="Arial" panose="020B0604020202020204" pitchFamily="34" charset="0"/>
              </a:rPr>
              <a:t>– geri </a:t>
            </a:r>
            <a:r>
              <a:rPr lang="tr-TR" sz="1575" b="1" dirty="0" err="1">
                <a:solidFill>
                  <a:srgbClr val="160093"/>
                </a:solidFill>
                <a:latin typeface="Arial" panose="020B0604020202020204" pitchFamily="34" charset="0"/>
                <a:cs typeface="Arial" panose="020B0604020202020204" pitchFamily="34" charset="0"/>
              </a:rPr>
              <a:t>dönüşümsüzlük</a:t>
            </a:r>
            <a:r>
              <a:rPr lang="tr-TR" sz="1575" b="1" dirty="0">
                <a:solidFill>
                  <a:srgbClr val="160093"/>
                </a:solidFill>
                <a:latin typeface="Arial" panose="020B0604020202020204" pitchFamily="34" charset="0"/>
                <a:cs typeface="Arial" panose="020B0604020202020204" pitchFamily="34" charset="0"/>
              </a:rPr>
              <a:t> </a:t>
            </a:r>
            <a:endParaRPr lang="en-GB" sz="1575" b="1" dirty="0">
              <a:solidFill>
                <a:srgbClr val="160093"/>
              </a:solidFill>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259151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t>Üretim Faktörü Olarak Arazi </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1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Arazi arzı, talebe göre sınırlı olduğu için, arazi faktörünün kullanılması sonucu elde edilecek faydanın karşılığı rant oluşmakta.</a:t>
            </a:r>
          </a:p>
          <a:p>
            <a:pPr marL="0" indent="0" algn="just">
              <a:lnSpc>
                <a:spcPct val="100000"/>
              </a:lnSpc>
              <a:spcBef>
                <a:spcPts val="1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Ekonomide üretim faktörü olarak arazinin üretimden aldığı pay veya arazinin kirası olan rant; araziden belirli bir süre yararlanmak için ödenen bedel olarak bilinmekte.</a:t>
            </a:r>
          </a:p>
          <a:p>
            <a:pPr marL="0" indent="0" algn="just">
              <a:lnSpc>
                <a:spcPct val="100000"/>
              </a:lnSpc>
              <a:spcBef>
                <a:spcPts val="1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Bir üretim faktörünün arzı, ekonomik etkenlere bağlı değilse, faktör sahibinin elde ettiği kazanca rant denir. </a:t>
            </a:r>
          </a:p>
          <a:p>
            <a:pPr marL="0" indent="0" algn="just">
              <a:lnSpc>
                <a:spcPct val="100000"/>
              </a:lnSpc>
              <a:spcBef>
                <a:spcPts val="1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Rant, arazi faktörünü üretmenin karşılığı olmayıp, bu faktörü kullanmaya izin vermenin bedeli olmakta. </a:t>
            </a:r>
          </a:p>
          <a:p>
            <a:pPr marL="0" indent="0" algn="just">
              <a:lnSpc>
                <a:spcPct val="100000"/>
              </a:lnSpc>
              <a:spcBef>
                <a:spcPts val="1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Rantın olabilmesi için özel mülkiyetin bulunması koşulu</a:t>
            </a:r>
          </a:p>
          <a:p>
            <a:pPr marL="0" indent="0" algn="just">
              <a:lnSpc>
                <a:spcPct val="100000"/>
              </a:lnSpc>
              <a:spcBef>
                <a:spcPts val="1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Rant arazi arzının artırılamamasının bir sonucu olması.</a:t>
            </a:r>
            <a:endParaRPr lang="en-GB" sz="2000" dirty="0">
              <a:latin typeface="Arial" panose="020B0604020202020204" pitchFamily="34" charset="0"/>
              <a:cs typeface="Arial" panose="020B0604020202020204" pitchFamily="34" charset="0"/>
            </a:endParaRPr>
          </a:p>
          <a:p>
            <a:pPr marL="0" indent="0" algn="just">
              <a:lnSpc>
                <a:spcPct val="100000"/>
              </a:lnSpc>
              <a:spcBef>
                <a:spcPts val="450"/>
              </a:spcBef>
              <a:buClr>
                <a:srgbClr val="160093"/>
              </a:buClr>
              <a:buFont typeface="Courier New" panose="02070309020205020404" pitchFamily="49" charset="0"/>
              <a:buChar char="o"/>
            </a:pPr>
            <a:endParaRPr lang="en-GB" sz="1575" b="1" dirty="0">
              <a:solidFill>
                <a:srgbClr val="160093"/>
              </a:solidFill>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632117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t>Yasalarda Arazi ve Toprak Kavramı </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5403 sayılı Toprak Koruma ve Arazi Kullanım Kanunu</a:t>
            </a:r>
          </a:p>
          <a:p>
            <a:pPr marL="0" indent="0" algn="just">
              <a:lnSpc>
                <a:spcPct val="100000"/>
              </a:lnSpc>
              <a:spcBef>
                <a:spcPts val="450"/>
              </a:spcBef>
              <a:buClr>
                <a:srgbClr val="160093"/>
              </a:buClr>
              <a:buFont typeface="Courier New" panose="02070309020205020404" pitchFamily="49" charset="0"/>
              <a:buChar char="o"/>
            </a:pPr>
            <a:r>
              <a:rPr lang="tr-TR" sz="2000" dirty="0">
                <a:solidFill>
                  <a:srgbClr val="FF0000"/>
                </a:solidFill>
                <a:latin typeface="Arial" panose="020B0604020202020204" pitchFamily="34" charset="0"/>
                <a:cs typeface="Arial" panose="020B0604020202020204" pitchFamily="34" charset="0"/>
              </a:rPr>
              <a:t>Toprak: </a:t>
            </a:r>
            <a:r>
              <a:rPr lang="tr-TR" sz="2000" dirty="0">
                <a:latin typeface="Arial" panose="020B0604020202020204" pitchFamily="34" charset="0"/>
                <a:cs typeface="Arial" panose="020B0604020202020204" pitchFamily="34" charset="0"/>
              </a:rPr>
              <a:t>Mineral ve organik maddelerin parçalanarak ayrışması sonucu oluşan, yeryüzünü ince bir tabaka halinde kaplayan, canlı ve doğal kaynağı ifade eder. </a:t>
            </a:r>
          </a:p>
          <a:p>
            <a:pPr marL="0" indent="0" algn="just">
              <a:lnSpc>
                <a:spcPct val="100000"/>
              </a:lnSpc>
              <a:spcBef>
                <a:spcPts val="450"/>
              </a:spcBef>
              <a:buClr>
                <a:srgbClr val="160093"/>
              </a:buClr>
              <a:buFont typeface="Courier New" panose="02070309020205020404" pitchFamily="49" charset="0"/>
              <a:buChar char="o"/>
            </a:pPr>
            <a:r>
              <a:rPr lang="tr-TR" sz="2000" dirty="0">
                <a:solidFill>
                  <a:srgbClr val="FF0000"/>
                </a:solidFill>
                <a:latin typeface="Arial" panose="020B0604020202020204" pitchFamily="34" charset="0"/>
                <a:cs typeface="Arial" panose="020B0604020202020204" pitchFamily="34" charset="0"/>
              </a:rPr>
              <a:t>Arazi: </a:t>
            </a:r>
            <a:r>
              <a:rPr lang="tr-TR" sz="2000" dirty="0">
                <a:latin typeface="Arial" panose="020B0604020202020204" pitchFamily="34" charset="0"/>
                <a:cs typeface="Arial" panose="020B0604020202020204" pitchFamily="34" charset="0"/>
              </a:rPr>
              <a:t>Toprak, iklim, topografya, ana materyal, hidroloji ve canlıların değişik oranda etkisi altında bulunan yeryüzü parçasını kapsar.</a:t>
            </a:r>
          </a:p>
          <a:p>
            <a:pPr marL="0" indent="0" algn="just">
              <a:lnSpc>
                <a:spcPct val="100000"/>
              </a:lnSpc>
              <a:spcBef>
                <a:spcPts val="450"/>
              </a:spcBef>
              <a:buClr>
                <a:srgbClr val="160093"/>
              </a:buClr>
              <a:buFont typeface="Courier New" panose="02070309020205020404" pitchFamily="49" charset="0"/>
              <a:buChar char="o"/>
            </a:pPr>
            <a:r>
              <a:rPr lang="tr-TR" sz="2000" dirty="0">
                <a:solidFill>
                  <a:srgbClr val="FF0000"/>
                </a:solidFill>
                <a:latin typeface="Arial" panose="020B0604020202020204" pitchFamily="34" charset="0"/>
                <a:cs typeface="Arial" panose="020B0604020202020204" pitchFamily="34" charset="0"/>
              </a:rPr>
              <a:t>Tarım arazisi: </a:t>
            </a:r>
            <a:r>
              <a:rPr lang="tr-TR" sz="2000" dirty="0">
                <a:latin typeface="Arial" panose="020B0604020202020204" pitchFamily="34" charset="0"/>
                <a:cs typeface="Arial" panose="020B0604020202020204" pitchFamily="34" charset="0"/>
              </a:rPr>
              <a:t>Toprak, topografya ve iklimsel özellikleri tarımsal üretim için uygun olup, hâlihazırda tarımsal üretim yapılan veya yapılmaya uygun olan veya imar, ihya, ıslah edilerek tarımsal üretim yapılmaya uygun hale dönüştürülebilen arazileri kapsar.</a:t>
            </a:r>
            <a:endParaRPr lang="en-GB" sz="2000" dirty="0">
              <a:latin typeface="Arial" panose="020B0604020202020204" pitchFamily="34" charset="0"/>
              <a:cs typeface="Arial" panose="020B0604020202020204" pitchFamily="34" charset="0"/>
            </a:endParaRPr>
          </a:p>
          <a:p>
            <a:pPr marL="0" indent="0" algn="just">
              <a:lnSpc>
                <a:spcPct val="100000"/>
              </a:lnSpc>
              <a:spcBef>
                <a:spcPts val="450"/>
              </a:spcBef>
              <a:buClr>
                <a:srgbClr val="160093"/>
              </a:buClr>
              <a:buFont typeface="Courier New" panose="02070309020205020404" pitchFamily="49" charset="0"/>
              <a:buChar char="o"/>
            </a:pPr>
            <a:endParaRPr lang="en-GB" sz="1575" b="1" dirty="0">
              <a:solidFill>
                <a:srgbClr val="160093"/>
              </a:solidFill>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925626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smtClean="0">
                <a:solidFill>
                  <a:schemeClr val="tx1"/>
                </a:solidFill>
              </a:rPr>
              <a:t>Kaynaklar</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spcBef>
                <a:spcPct val="0"/>
              </a:spcBef>
              <a:buClr>
                <a:srgbClr val="160093"/>
              </a:buClr>
              <a:buNone/>
            </a:pPr>
            <a:r>
              <a:rPr lang="tr-TR" altLang="tr-TR" sz="1600" dirty="0"/>
              <a:t>Finans Matematiği, Z. Başkaya ve </a:t>
            </a:r>
            <a:r>
              <a:rPr lang="tr-TR" altLang="tr-TR" sz="1600" dirty="0" err="1"/>
              <a:t>D.Alper</a:t>
            </a:r>
            <a:r>
              <a:rPr lang="tr-TR" altLang="tr-TR" sz="1600" dirty="0"/>
              <a:t>, 2. Baskı, Ekin Kitabevi, Bursa, 2003.</a:t>
            </a:r>
          </a:p>
          <a:p>
            <a:pPr marL="0" indent="0" algn="just">
              <a:spcBef>
                <a:spcPct val="0"/>
              </a:spcBef>
              <a:buClr>
                <a:srgbClr val="160093"/>
              </a:buClr>
              <a:buNone/>
            </a:pPr>
            <a:r>
              <a:rPr lang="tr-TR" altLang="tr-TR" sz="1600" dirty="0"/>
              <a:t>İpotek Karşılığı Menkulleştirilmiş Krediler (İKMEK-MORTGACE), K. Yalçıner, Ankara, 2006.</a:t>
            </a:r>
          </a:p>
          <a:p>
            <a:pPr marL="0" indent="0" algn="just">
              <a:spcBef>
                <a:spcPct val="0"/>
              </a:spcBef>
              <a:buClr>
                <a:srgbClr val="160093"/>
              </a:buClr>
              <a:buNone/>
            </a:pPr>
            <a:r>
              <a:rPr lang="tr-TR" altLang="tr-TR" sz="1600" dirty="0"/>
              <a:t>Kadastro Bilgisi, T. </a:t>
            </a:r>
            <a:r>
              <a:rPr lang="tr-TR" altLang="tr-TR" sz="1600" dirty="0" err="1"/>
              <a:t>Tüdeş</a:t>
            </a:r>
            <a:r>
              <a:rPr lang="tr-TR" altLang="tr-TR" sz="1600" dirty="0"/>
              <a:t> ve C. Bıyık, 3. Baskı, Karadeniz Teknik Üniversitesi Mühendislik-Mimarlık Fakültesi Yayınları, Genel Yayın No:174, Fakülte Yayın No:50, KTÜ Matbaası, Trabzon, 2001.</a:t>
            </a:r>
          </a:p>
          <a:p>
            <a:pPr marL="0" indent="0" algn="just">
              <a:spcBef>
                <a:spcPct val="0"/>
              </a:spcBef>
              <a:buClr>
                <a:srgbClr val="160093"/>
              </a:buClr>
              <a:buNone/>
            </a:pPr>
            <a:r>
              <a:rPr lang="tr-TR" altLang="tr-TR" sz="1600" dirty="0"/>
              <a:t>Konut Alanlarının İyileştirilmesinde Toplumsal Bağlam Rolü, Hürriyet </a:t>
            </a:r>
            <a:r>
              <a:rPr lang="tr-TR" altLang="tr-TR" sz="1600" dirty="0" err="1"/>
              <a:t>Öğdül</a:t>
            </a:r>
            <a:r>
              <a:rPr lang="tr-TR" altLang="tr-TR" sz="1600" dirty="0"/>
              <a:t>, Mimar Sinan Üniversitesi, İstanbul, 1999.</a:t>
            </a:r>
          </a:p>
          <a:p>
            <a:pPr marL="0" indent="0" algn="just">
              <a:spcBef>
                <a:spcPct val="0"/>
              </a:spcBef>
              <a:buClr>
                <a:srgbClr val="160093"/>
              </a:buClr>
              <a:buNone/>
            </a:pPr>
            <a:r>
              <a:rPr lang="tr-TR" altLang="tr-TR" sz="1600" dirty="0"/>
              <a:t>Land </a:t>
            </a:r>
            <a:r>
              <a:rPr lang="tr-TR" altLang="tr-TR" sz="1600" dirty="0" err="1"/>
              <a:t>and</a:t>
            </a:r>
            <a:r>
              <a:rPr lang="tr-TR" altLang="tr-TR" sz="1600" dirty="0"/>
              <a:t> </a:t>
            </a:r>
            <a:r>
              <a:rPr lang="tr-TR" altLang="tr-TR" sz="1600" dirty="0" err="1"/>
              <a:t>Estate</a:t>
            </a:r>
            <a:r>
              <a:rPr lang="tr-TR" altLang="tr-TR" sz="1600" dirty="0"/>
              <a:t> Management, J. </a:t>
            </a:r>
            <a:r>
              <a:rPr lang="tr-TR" altLang="tr-TR" sz="1600" dirty="0" err="1"/>
              <a:t>Nix</a:t>
            </a:r>
            <a:r>
              <a:rPr lang="tr-TR" altLang="tr-TR" sz="1600" dirty="0"/>
              <a:t>, P. </a:t>
            </a:r>
            <a:r>
              <a:rPr lang="tr-TR" altLang="tr-TR" sz="1600" dirty="0" err="1"/>
              <a:t>Hill</a:t>
            </a:r>
            <a:r>
              <a:rPr lang="tr-TR" altLang="tr-TR" sz="1600" dirty="0"/>
              <a:t>, N. Williams </a:t>
            </a:r>
            <a:r>
              <a:rPr lang="tr-TR" altLang="tr-TR" sz="1600" dirty="0" err="1"/>
              <a:t>and</a:t>
            </a:r>
            <a:r>
              <a:rPr lang="tr-TR" altLang="tr-TR" sz="1600" dirty="0"/>
              <a:t> J. </a:t>
            </a:r>
            <a:r>
              <a:rPr lang="tr-TR" altLang="tr-TR" sz="1600" dirty="0" err="1"/>
              <a:t>Bough</a:t>
            </a:r>
            <a:r>
              <a:rPr lang="tr-TR" altLang="tr-TR" sz="1600" dirty="0"/>
              <a:t>, Packard Publishing Limited, Third Edition, </a:t>
            </a:r>
            <a:r>
              <a:rPr lang="tr-TR" altLang="tr-TR" sz="1600" dirty="0" err="1"/>
              <a:t>Chichester</a:t>
            </a:r>
            <a:r>
              <a:rPr lang="tr-TR" altLang="tr-TR" sz="1600" dirty="0"/>
              <a:t>, UK, 1999.</a:t>
            </a:r>
          </a:p>
          <a:p>
            <a:pPr marL="0" indent="0" algn="just">
              <a:spcBef>
                <a:spcPct val="0"/>
              </a:spcBef>
              <a:buClr>
                <a:srgbClr val="160093"/>
              </a:buClr>
              <a:buNone/>
            </a:pPr>
            <a:r>
              <a:rPr lang="tr-TR" altLang="tr-TR" sz="1600" dirty="0"/>
              <a:t>Mekanın Politikası, G. </a:t>
            </a:r>
            <a:r>
              <a:rPr lang="tr-TR" altLang="tr-TR" sz="1600" dirty="0" err="1"/>
              <a:t>Bachelard</a:t>
            </a:r>
            <a:r>
              <a:rPr lang="tr-TR" altLang="tr-TR" sz="1600" dirty="0"/>
              <a:t>, Kesit Yayınları, İstanbul, 1996.</a:t>
            </a:r>
          </a:p>
          <a:p>
            <a:pPr marL="0" indent="0" algn="just">
              <a:spcBef>
                <a:spcPct val="0"/>
              </a:spcBef>
              <a:buClr>
                <a:srgbClr val="160093"/>
              </a:buClr>
              <a:buNone/>
            </a:pPr>
            <a:r>
              <a:rPr lang="tr-TR" altLang="tr-TR" sz="1600" dirty="0"/>
              <a:t>Real </a:t>
            </a:r>
            <a:r>
              <a:rPr lang="tr-TR" altLang="tr-TR" sz="1600" dirty="0" err="1"/>
              <a:t>Estate</a:t>
            </a:r>
            <a:r>
              <a:rPr lang="tr-TR" altLang="tr-TR" sz="1600" dirty="0"/>
              <a:t> </a:t>
            </a:r>
            <a:r>
              <a:rPr lang="tr-TR" altLang="tr-TR" sz="1600" dirty="0" err="1"/>
              <a:t>Investment</a:t>
            </a:r>
            <a:r>
              <a:rPr lang="tr-TR" altLang="tr-TR" sz="1600" dirty="0"/>
              <a:t> </a:t>
            </a:r>
            <a:r>
              <a:rPr lang="tr-TR" altLang="tr-TR" sz="1600" dirty="0" err="1"/>
              <a:t>Trusts</a:t>
            </a:r>
            <a:r>
              <a:rPr lang="tr-TR" altLang="tr-TR" sz="1600" dirty="0"/>
              <a:t> </a:t>
            </a:r>
            <a:r>
              <a:rPr lang="tr-TR" altLang="tr-TR" sz="1600" dirty="0" err="1"/>
              <a:t>Handbook</a:t>
            </a:r>
            <a:r>
              <a:rPr lang="tr-TR" altLang="tr-TR" sz="1600" dirty="0"/>
              <a:t>, W.K. </a:t>
            </a:r>
            <a:r>
              <a:rPr lang="tr-TR" altLang="tr-TR" sz="1600" dirty="0" err="1"/>
              <a:t>Kelly</a:t>
            </a:r>
            <a:r>
              <a:rPr lang="tr-TR" altLang="tr-TR" sz="1600" dirty="0"/>
              <a:t>, </a:t>
            </a:r>
            <a:r>
              <a:rPr lang="tr-TR" altLang="tr-TR" sz="1600" dirty="0" err="1"/>
              <a:t>American</a:t>
            </a:r>
            <a:r>
              <a:rPr lang="tr-TR" altLang="tr-TR" sz="1600" dirty="0"/>
              <a:t> </a:t>
            </a:r>
            <a:r>
              <a:rPr lang="tr-TR" altLang="tr-TR" sz="1600" dirty="0" err="1"/>
              <a:t>Law</a:t>
            </a:r>
            <a:r>
              <a:rPr lang="tr-TR" altLang="tr-TR" sz="1600" dirty="0"/>
              <a:t> </a:t>
            </a:r>
            <a:r>
              <a:rPr lang="tr-TR" altLang="tr-TR" sz="1600" dirty="0" err="1"/>
              <a:t>Institute</a:t>
            </a:r>
            <a:r>
              <a:rPr lang="tr-TR" altLang="tr-TR" sz="1600" dirty="0"/>
              <a:t>, USA, 1989.</a:t>
            </a:r>
          </a:p>
          <a:p>
            <a:pPr marL="0" indent="0" algn="just">
              <a:spcBef>
                <a:spcPct val="0"/>
              </a:spcBef>
              <a:buClr>
                <a:srgbClr val="160093"/>
              </a:buClr>
              <a:buNone/>
            </a:pPr>
            <a:r>
              <a:rPr lang="tr-TR" altLang="tr-TR" sz="1600" dirty="0"/>
              <a:t>Real </a:t>
            </a:r>
            <a:r>
              <a:rPr lang="tr-TR" altLang="tr-TR" sz="1600" dirty="0" err="1"/>
              <a:t>Estate</a:t>
            </a:r>
            <a:r>
              <a:rPr lang="tr-TR" altLang="tr-TR" sz="1600" dirty="0"/>
              <a:t> </a:t>
            </a:r>
            <a:r>
              <a:rPr lang="tr-TR" altLang="tr-TR" sz="1600" dirty="0" err="1"/>
              <a:t>Principles</a:t>
            </a:r>
            <a:r>
              <a:rPr lang="tr-TR" altLang="tr-TR" sz="1600" dirty="0"/>
              <a:t> </a:t>
            </a:r>
            <a:r>
              <a:rPr lang="tr-TR" altLang="tr-TR" sz="1600" dirty="0" err="1"/>
              <a:t>and</a:t>
            </a:r>
            <a:r>
              <a:rPr lang="tr-TR" altLang="tr-TR" sz="1600" dirty="0"/>
              <a:t> </a:t>
            </a:r>
            <a:r>
              <a:rPr lang="tr-TR" altLang="tr-TR" sz="1600" dirty="0" err="1"/>
              <a:t>Practices</a:t>
            </a:r>
            <a:r>
              <a:rPr lang="tr-TR" altLang="tr-TR" sz="1600" dirty="0"/>
              <a:t>, G. </a:t>
            </a:r>
            <a:r>
              <a:rPr lang="tr-TR" altLang="tr-TR" sz="1600" dirty="0" err="1"/>
              <a:t>Karvel</a:t>
            </a:r>
            <a:r>
              <a:rPr lang="tr-TR" altLang="tr-TR" sz="1600" dirty="0"/>
              <a:t> ve M.A. </a:t>
            </a:r>
            <a:r>
              <a:rPr lang="tr-TR" altLang="tr-TR" sz="1600" dirty="0" err="1"/>
              <a:t>Unger</a:t>
            </a:r>
            <a:r>
              <a:rPr lang="tr-TR" altLang="tr-TR" sz="1600" dirty="0"/>
              <a:t>, 9. Edition, South-western Publishing </a:t>
            </a:r>
            <a:r>
              <a:rPr lang="tr-TR" altLang="tr-TR" sz="1600" dirty="0" err="1"/>
              <a:t>Co</a:t>
            </a:r>
            <a:r>
              <a:rPr lang="tr-TR" altLang="tr-TR" sz="1600" dirty="0"/>
              <a:t>., Ohio, USA, 1991.</a:t>
            </a:r>
          </a:p>
          <a:p>
            <a:pPr marL="0" indent="0" algn="just">
              <a:spcBef>
                <a:spcPct val="0"/>
              </a:spcBef>
              <a:buClr>
                <a:srgbClr val="160093"/>
              </a:buClr>
              <a:buNone/>
            </a:pPr>
            <a:r>
              <a:rPr lang="tr-TR" altLang="tr-TR" sz="1600" dirty="0"/>
              <a:t>Yatırım Projelerinin Düzenlenmesi Değerlendirilmesi ve İzlenmesi, O. </a:t>
            </a:r>
            <a:r>
              <a:rPr lang="tr-TR" altLang="tr-TR" sz="1600" dirty="0" err="1"/>
              <a:t>Güvemli</a:t>
            </a:r>
            <a:r>
              <a:rPr lang="tr-TR" altLang="tr-TR" sz="1600" dirty="0"/>
              <a:t>, Atlas Yayın Dağıtım Yayın No:7, İstanbul, 2001.</a:t>
            </a:r>
            <a:endParaRPr lang="tr-TR" sz="1400" dirty="0"/>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6678316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12445</TotalTime>
  <Words>813</Words>
  <Application>Microsoft Office PowerPoint</Application>
  <PresentationFormat>Ekran Gösterisi (4:3)</PresentationFormat>
  <Paragraphs>77</Paragraphs>
  <Slides>9</Slides>
  <Notes>9</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9</vt:i4>
      </vt:variant>
    </vt:vector>
  </HeadingPairs>
  <TitlesOfParts>
    <vt:vector size="18" baseType="lpstr">
      <vt:lpstr>ＭＳ Ｐゴシック</vt:lpstr>
      <vt:lpstr>Arial</vt:lpstr>
      <vt:lpstr>Calibri</vt:lpstr>
      <vt:lpstr>Century Gothic</vt:lpstr>
      <vt:lpstr>Courier New</vt:lpstr>
      <vt:lpstr>Wingdings</vt:lpstr>
      <vt:lpstr>ekonomi</vt:lpstr>
      <vt:lpstr>1_Rics</vt:lpstr>
      <vt:lpstr>h.t.</vt:lpstr>
      <vt:lpstr>PowerPoint Sunusu</vt:lpstr>
      <vt:lpstr>Gayrimenkul Kavramı ve Kapsamı </vt:lpstr>
      <vt:lpstr>Gayrimenkul Kavramı ve Kapsamı </vt:lpstr>
      <vt:lpstr>Gayrimenkul Kavramı ve Kapsamı </vt:lpstr>
      <vt:lpstr>Üretim Faktörü Olarak Arazi </vt:lpstr>
      <vt:lpstr>Üretim Faktörü Olarak Arazi </vt:lpstr>
      <vt:lpstr>Üretim Faktörü Olarak Arazi </vt:lpstr>
      <vt:lpstr>Yasalarda Arazi ve Toprak Kavramı </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sinan güneş</cp:lastModifiedBy>
  <cp:revision>810</cp:revision>
  <cp:lastPrinted>2016-10-24T07:53:35Z</cp:lastPrinted>
  <dcterms:created xsi:type="dcterms:W3CDTF">2016-09-18T09:35:24Z</dcterms:created>
  <dcterms:modified xsi:type="dcterms:W3CDTF">2020-02-21T08:58:48Z</dcterms:modified>
</cp:coreProperties>
</file>