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906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2233617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2689455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1491542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183044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121636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1813138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2048593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275140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41485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pic>
        <p:nvPicPr>
          <p:cNvPr id="12" name="Picture 4" descr="Image result for IVSC logo">
            <a:extLst>
              <a:ext uri="{FF2B5EF4-FFF2-40B4-BE49-F238E27FC236}">
                <a16:creationId xmlns:a16="http://schemas.microsoft.com/office/drawing/2014/main" xmlns="" id="{2336A0B2-B528-49CF-8070-7C92C648C99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745116" y="5500535"/>
            <a:ext cx="3304232" cy="41213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descr="RICS ile ilgili görsel sonucu">
            <a:extLst>
              <a:ext uri="{FF2B5EF4-FFF2-40B4-BE49-F238E27FC236}">
                <a16:creationId xmlns:a16="http://schemas.microsoft.com/office/drawing/2014/main" xmlns="" id="{87971AB2-C807-4C49-B183-792AC0BBBD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715" y="5218618"/>
            <a:ext cx="1219966" cy="975974"/>
          </a:xfrm>
          <a:prstGeom prst="rect">
            <a:avLst/>
          </a:prstGeom>
          <a:noFill/>
          <a:extLst>
            <a:ext uri="{909E8E84-426E-40DD-AFC4-6F175D3DCCD1}">
              <a14:hiddenFill xmlns:a14="http://schemas.microsoft.com/office/drawing/2010/main">
                <a:solidFill>
                  <a:srgbClr val="FFFFFF"/>
                </a:solidFill>
              </a14:hiddenFill>
            </a:ext>
          </a:extLst>
        </p:spPr>
      </p:pic>
      <p:sp>
        <p:nvSpPr>
          <p:cNvPr id="15"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9702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r>
              <a:rPr lang="tr-TR" sz="2000" dirty="0" smtClean="0">
                <a:latin typeface="Arial" panose="020B0604020202020204" pitchFamily="34" charset="0"/>
                <a:cs typeface="Arial" panose="020B0604020202020204" pitchFamily="34" charset="0"/>
              </a:rPr>
              <a:t>TC </a:t>
            </a:r>
            <a:r>
              <a:rPr lang="tr-TR" sz="2000" dirty="0">
                <a:latin typeface="Arial" panose="020B0604020202020204" pitchFamily="34" charset="0"/>
                <a:cs typeface="Arial" panose="020B0604020202020204" pitchFamily="34" charset="0"/>
              </a:rPr>
              <a:t>Anayasası- Kişinin Hakları ve Ödevleri</a:t>
            </a:r>
            <a:endParaRPr lang="en-GB"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XII. Mülkiyet hakkı</a:t>
            </a:r>
            <a:endParaRPr lang="en-GB" sz="2000" dirty="0">
              <a:latin typeface="Arial" panose="020B0604020202020204" pitchFamily="34" charset="0"/>
              <a:cs typeface="Arial" panose="020B0604020202020204" pitchFamily="34" charset="0"/>
            </a:endParaRPr>
          </a:p>
          <a:p>
            <a:r>
              <a:rPr lang="tr-TR" sz="2000" b="1" dirty="0">
                <a:latin typeface="Arial" panose="020B0604020202020204" pitchFamily="34" charset="0"/>
                <a:cs typeface="Arial" panose="020B0604020202020204" pitchFamily="34" charset="0"/>
              </a:rPr>
              <a:t>Madde 35 – </a:t>
            </a:r>
            <a:r>
              <a:rPr lang="tr-TR" sz="2000" b="1" dirty="0">
                <a:solidFill>
                  <a:srgbClr val="FF0000"/>
                </a:solidFill>
                <a:latin typeface="Arial" panose="020B0604020202020204" pitchFamily="34" charset="0"/>
                <a:cs typeface="Arial" panose="020B0604020202020204" pitchFamily="34" charset="0"/>
              </a:rPr>
              <a:t>Herkes</a:t>
            </a:r>
            <a:r>
              <a:rPr lang="tr-TR" sz="2000" dirty="0">
                <a:latin typeface="Arial" panose="020B0604020202020204" pitchFamily="34" charset="0"/>
                <a:cs typeface="Arial" panose="020B0604020202020204" pitchFamily="34" charset="0"/>
              </a:rPr>
              <a:t>, mülkiyet ve miras haklarına sahiptir. Bu haklar, ancak kamu yararı amacıyla, kanunla sınırlanabilir. Mülkiyet hakkının kullanılması toplum yararına aykırı olamaz.</a:t>
            </a:r>
            <a:endParaRPr lang="en-GB"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4721 sayılı Türk Medeni Kanunu </a:t>
            </a:r>
            <a:endParaRPr lang="en-GB" sz="2000" dirty="0">
              <a:latin typeface="Arial" panose="020B0604020202020204" pitchFamily="34" charset="0"/>
              <a:cs typeface="Arial" panose="020B0604020202020204" pitchFamily="34" charset="0"/>
            </a:endParaRPr>
          </a:p>
          <a:p>
            <a:r>
              <a:rPr lang="tr-TR" sz="2000" b="1" dirty="0">
                <a:solidFill>
                  <a:srgbClr val="FF0000"/>
                </a:solidFill>
                <a:latin typeface="Arial" panose="020B0604020202020204" pitchFamily="34" charset="0"/>
                <a:cs typeface="Arial" panose="020B0604020202020204" pitchFamily="34" charset="0"/>
              </a:rPr>
              <a:t>Md.704: </a:t>
            </a:r>
            <a:r>
              <a:rPr lang="tr-TR" sz="2000" dirty="0">
                <a:latin typeface="Arial" panose="020B0604020202020204" pitchFamily="34" charset="0"/>
                <a:cs typeface="Arial" panose="020B0604020202020204" pitchFamily="34" charset="0"/>
              </a:rPr>
              <a:t>Taşınmaz Mülkiyetinin Konusu </a:t>
            </a:r>
            <a:endParaRPr lang="en-GB"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Taşınmaz mülkiyetinin konusu; (i) arazi, (ii) tapu kütüğünde ayrı sayfaya kaydedilen bağımsız ve sürekli haklar ve (iii) kat mülkiyeti kütüğüne kayıtlı bağımsız bölümlerden oluşur.</a:t>
            </a:r>
            <a:endParaRPr lang="en-GB"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tr-TR" sz="165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18339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r>
              <a:rPr lang="tr-TR" sz="2000" b="1" dirty="0"/>
              <a:t>4721 sayılı Türk Medeni Kanunu:</a:t>
            </a:r>
          </a:p>
          <a:p>
            <a:pPr>
              <a:lnSpc>
                <a:spcPct val="100000"/>
              </a:lnSpc>
              <a:spcBef>
                <a:spcPts val="0"/>
              </a:spcBef>
            </a:pPr>
            <a:r>
              <a:rPr lang="tr-TR" sz="2000" b="1" dirty="0">
                <a:solidFill>
                  <a:srgbClr val="FF0000"/>
                </a:solidFill>
                <a:latin typeface="Arial" panose="020B0604020202020204" pitchFamily="34" charset="0"/>
                <a:cs typeface="Arial" panose="020B0604020202020204" pitchFamily="34" charset="0"/>
              </a:rPr>
              <a:t>Md.998:</a:t>
            </a:r>
            <a:r>
              <a:rPr lang="tr-TR" sz="2000" dirty="0">
                <a:solidFill>
                  <a:srgbClr val="FF0000"/>
                </a:solidFill>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Tapu siciline taşınmaz olarak şunlar kaydedilir: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i. Arazi,</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ii. Taşınmazlar üzerindeki bağımsız ve sürekli haklar,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iii. Kat mülkiyetine konu olan bağımsız bölümler.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Arazinin tapu siciline kaydı, özel kanun hükümlerine tâbidir. Bağımsız ve sürekli hakların kaydedilmesi için gerekli koşullar ve usul tüzükle belirlenir. Süreklilik koşulunun gerçekleşmesi için hakkın süresiz veya en az otuz yıl süreli olması gerekir.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Kat mülkiyetine konu olan bağımsız bölümlerin taşınmaz olarak kaydı, özel kanun hükümlerine tâbidir.</a:t>
            </a:r>
            <a:endParaRPr lang="en-GB"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tr-TR" sz="165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984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Gayrimenkul Kavramı ve Kapsamı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a:lnSpc>
                <a:spcPct val="100000"/>
              </a:lnSpc>
              <a:spcBef>
                <a:spcPts val="0"/>
              </a:spcBef>
            </a:pPr>
            <a:r>
              <a:rPr lang="tr-TR" sz="2000" dirty="0">
                <a:latin typeface="Arial" panose="020B0604020202020204" pitchFamily="34" charset="0"/>
                <a:cs typeface="Arial" panose="020B0604020202020204" pitchFamily="34" charset="0"/>
              </a:rPr>
              <a:t>Özel kanunlarda gayrimenkul kavramının kapsamı farklılık göstermekte.</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Bazı kanunlarda taşınır varlıkların da taşınmaz kapsamına girdiği görülmekte:</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b="1" dirty="0">
                <a:latin typeface="Arial" panose="020B0604020202020204" pitchFamily="34" charset="0"/>
                <a:cs typeface="Arial" panose="020B0604020202020204" pitchFamily="34" charset="0"/>
              </a:rPr>
              <a:t>Örnek: 213 sayılı Vergi Usul Kanunu:</a:t>
            </a:r>
            <a:endParaRPr lang="en-GB" sz="2000" b="1" dirty="0">
              <a:latin typeface="Arial" panose="020B0604020202020204" pitchFamily="34" charset="0"/>
              <a:cs typeface="Arial" panose="020B0604020202020204" pitchFamily="34" charset="0"/>
            </a:endParaRPr>
          </a:p>
          <a:p>
            <a:pPr>
              <a:lnSpc>
                <a:spcPct val="100000"/>
              </a:lnSpc>
              <a:spcBef>
                <a:spcPts val="0"/>
              </a:spcBef>
            </a:pPr>
            <a:r>
              <a:rPr lang="tr-TR" sz="2000" b="1" dirty="0">
                <a:solidFill>
                  <a:srgbClr val="FF0000"/>
                </a:solidFill>
                <a:latin typeface="Arial" panose="020B0604020202020204" pitchFamily="34" charset="0"/>
                <a:cs typeface="Arial" panose="020B0604020202020204" pitchFamily="34" charset="0"/>
              </a:rPr>
              <a:t>Md.269: </a:t>
            </a:r>
            <a:r>
              <a:rPr lang="tr-TR" sz="2000" dirty="0">
                <a:latin typeface="Arial" panose="020B0604020202020204" pitchFamily="34" charset="0"/>
                <a:cs typeface="Arial" panose="020B0604020202020204" pitchFamily="34" charset="0"/>
              </a:rPr>
              <a:t>İktisadi işletmelere dahil </a:t>
            </a:r>
            <a:r>
              <a:rPr lang="tr-TR" sz="2000" dirty="0" err="1">
                <a:latin typeface="Arial" panose="020B0604020202020204" pitchFamily="34" charset="0"/>
                <a:cs typeface="Arial" panose="020B0604020202020204" pitchFamily="34" charset="0"/>
              </a:rPr>
              <a:t>bilümum</a:t>
            </a:r>
            <a:r>
              <a:rPr lang="tr-TR" sz="2000" dirty="0">
                <a:latin typeface="Arial" panose="020B0604020202020204" pitchFamily="34" charset="0"/>
                <a:cs typeface="Arial" panose="020B0604020202020204" pitchFamily="34" charset="0"/>
              </a:rPr>
              <a:t> gayrimenkuller maliyet bedelleri ile değerlenir. Bu kanuna göre, aşağıda yazılı kıymetler gayrimenkuller gibi değerlenir: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1. Gayrimenkullerin mütemmim </a:t>
            </a:r>
            <a:r>
              <a:rPr lang="tr-TR" sz="2000" dirty="0" err="1">
                <a:latin typeface="Arial" panose="020B0604020202020204" pitchFamily="34" charset="0"/>
                <a:cs typeface="Arial" panose="020B0604020202020204" pitchFamily="34" charset="0"/>
              </a:rPr>
              <a:t>cüzüleri</a:t>
            </a:r>
            <a:r>
              <a:rPr lang="tr-TR" sz="2000" dirty="0">
                <a:latin typeface="Arial" panose="020B0604020202020204" pitchFamily="34" charset="0"/>
                <a:cs typeface="Arial" panose="020B0604020202020204" pitchFamily="34" charset="0"/>
              </a:rPr>
              <a:t> ve teferruatı;</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2. Tesisat ve makinalar;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3. Gemiler ve diğer taşıtlar;</a:t>
            </a:r>
            <a:endParaRPr lang="en-GB" sz="2000" dirty="0">
              <a:latin typeface="Arial" panose="020B0604020202020204" pitchFamily="34" charset="0"/>
              <a:cs typeface="Arial" panose="020B0604020202020204" pitchFamily="34" charset="0"/>
            </a:endParaRPr>
          </a:p>
          <a:p>
            <a:pPr>
              <a:lnSpc>
                <a:spcPct val="100000"/>
              </a:lnSpc>
              <a:spcBef>
                <a:spcPts val="0"/>
              </a:spcBef>
            </a:pPr>
            <a:r>
              <a:rPr lang="tr-TR" sz="2000" dirty="0">
                <a:latin typeface="Arial" panose="020B0604020202020204" pitchFamily="34" charset="0"/>
                <a:cs typeface="Arial" panose="020B0604020202020204" pitchFamily="34" charset="0"/>
              </a:rPr>
              <a:t>4. </a:t>
            </a:r>
            <a:r>
              <a:rPr lang="tr-TR" sz="2000" dirty="0" err="1">
                <a:latin typeface="Arial" panose="020B0604020202020204" pitchFamily="34" charset="0"/>
                <a:cs typeface="Arial" panose="020B0604020202020204" pitchFamily="34" charset="0"/>
              </a:rPr>
              <a:t>Gayrimaddi</a:t>
            </a:r>
            <a:r>
              <a:rPr lang="tr-TR" sz="2000" dirty="0">
                <a:latin typeface="Arial" panose="020B0604020202020204" pitchFamily="34" charset="0"/>
                <a:cs typeface="Arial" panose="020B0604020202020204" pitchFamily="34" charset="0"/>
              </a:rPr>
              <a:t> haklar.</a:t>
            </a:r>
            <a:endParaRPr lang="en-GB"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tr-TR" sz="165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39780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Üretim Faktörü Olarak Arazi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Arazi, üretim faktörlerinin en temel öğelerinden biridir. </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Arazi, daha önce üretilmemiş doğal bir üretim faktörüdür. </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Sıklıkla arazi, doğal kaynaklar olarak tanımlanmakta ve yenilebilen doğal kaynak olarak bilinmektedir.</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Arazi; tarım arazilerinin dışında yeraltı ve yerüstü kaynakları, madenler, atmosfer ve su kaynaklarını da kapsar.</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Arazinin miktarı artırılamamaktadır. </a:t>
            </a:r>
            <a:r>
              <a:rPr lang="tr-TR" sz="2000" b="1" dirty="0">
                <a:solidFill>
                  <a:srgbClr val="160093"/>
                </a:solidFill>
                <a:latin typeface="Arial" panose="020B0604020202020204" pitchFamily="34" charset="0"/>
                <a:cs typeface="Arial" panose="020B0604020202020204" pitchFamily="34" charset="0"/>
              </a:rPr>
              <a:t>Bataklık kurutma ve deniz dolgusu ile arazi kazanımı sınırlı düzeyde?</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Arazi, üretim maliyeti ve hareketliliği sıfır olan – </a:t>
            </a:r>
            <a:r>
              <a:rPr lang="tr-TR" sz="2000" dirty="0" err="1">
                <a:latin typeface="Arial" panose="020B0604020202020204" pitchFamily="34" charset="0"/>
                <a:cs typeface="Arial" panose="020B0604020202020204" pitchFamily="34" charset="0"/>
              </a:rPr>
              <a:t>immobil</a:t>
            </a:r>
            <a:r>
              <a:rPr lang="tr-TR" sz="2000" dirty="0">
                <a:latin typeface="Arial" panose="020B0604020202020204" pitchFamily="34" charset="0"/>
                <a:cs typeface="Arial" panose="020B0604020202020204" pitchFamily="34" charset="0"/>
              </a:rPr>
              <a:t> (mobil olmayan / taşınamayan) bir kaynak.</a:t>
            </a:r>
            <a:endParaRPr lang="tr-TR" sz="165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4141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Üretim Faktörü Olarak Arazi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Çok amaçlı arazi kullanımı ve etkileri</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Farklı amaçlarla arazi kullanımı söz konusu olduğu zaman ekonomik anlamda hareketliliğin yüksek olması</a:t>
            </a:r>
          </a:p>
          <a:p>
            <a:pPr marL="0" indent="0" algn="just">
              <a:lnSpc>
                <a:spcPct val="100000"/>
              </a:lnSpc>
              <a:spcBef>
                <a:spcPts val="450"/>
              </a:spcBef>
              <a:buClr>
                <a:srgbClr val="160093"/>
              </a:buClr>
              <a:buFont typeface="Courier New" panose="02070309020205020404" pitchFamily="49" charset="0"/>
              <a:buChar char="o"/>
            </a:pPr>
            <a:r>
              <a:rPr lang="tr-TR" sz="1500" dirty="0">
                <a:latin typeface="Arial" panose="020B0604020202020204" pitchFamily="34" charset="0"/>
                <a:cs typeface="Arial" panose="020B0604020202020204" pitchFamily="34" charset="0"/>
              </a:rPr>
              <a:t> Arazi yüzölçümü teknoloji ve talebe bağlı olarak değişebilmekte</a:t>
            </a:r>
          </a:p>
          <a:p>
            <a:pPr marL="0" indent="0" algn="just">
              <a:lnSpc>
                <a:spcPct val="100000"/>
              </a:lnSpc>
              <a:spcBef>
                <a:spcPts val="450"/>
              </a:spcBef>
              <a:buClr>
                <a:srgbClr val="160093"/>
              </a:buClr>
              <a:buFont typeface="Courier New" panose="02070309020205020404" pitchFamily="49" charset="0"/>
              <a:buChar char="o"/>
            </a:pPr>
            <a:r>
              <a:rPr lang="tr-TR" sz="1500" dirty="0">
                <a:latin typeface="Arial" panose="020B0604020202020204" pitchFamily="34" charset="0"/>
                <a:cs typeface="Arial" panose="020B0604020202020204" pitchFamily="34" charset="0"/>
              </a:rPr>
              <a:t> Günümüzde verimsiz olduğu için kullanılmayan arazi, yeni ve uygun teknoloji ile verimli ve kullanılabilir hale getirilebilmekte</a:t>
            </a:r>
            <a:endParaRPr lang="tr-TR" sz="1500" b="1" dirty="0">
              <a:solidFill>
                <a:srgbClr val="160093"/>
              </a:solidFill>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Örnek:</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İç Anadolu Bölgesi tuzlu ve alkali toprakları</a:t>
            </a:r>
          </a:p>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Kara kökenli mayın döşenmiş arazilerin temizlenmesi </a:t>
            </a:r>
          </a:p>
          <a:p>
            <a:pPr marL="0" indent="0" algn="just">
              <a:lnSpc>
                <a:spcPct val="100000"/>
              </a:lnSpc>
              <a:spcBef>
                <a:spcPts val="450"/>
              </a:spcBef>
              <a:buClr>
                <a:srgbClr val="160093"/>
              </a:buClr>
              <a:buFont typeface="Courier New" panose="02070309020205020404" pitchFamily="49" charset="0"/>
              <a:buChar char="o"/>
            </a:pPr>
            <a:r>
              <a:rPr lang="tr-TR" sz="1575" dirty="0">
                <a:latin typeface="Arial" panose="020B0604020202020204" pitchFamily="34" charset="0"/>
                <a:cs typeface="Arial" panose="020B0604020202020204" pitchFamily="34" charset="0"/>
              </a:rPr>
              <a:t>Verimli arazilerin tarım dışı amaçlarla kullanımı: altyapı, kentleşme ve turizm için verimli arazilerin kullanımı </a:t>
            </a:r>
            <a:r>
              <a:rPr lang="tr-TR" sz="1575" b="1" dirty="0">
                <a:solidFill>
                  <a:srgbClr val="160093"/>
                </a:solidFill>
                <a:latin typeface="Arial" panose="020B0604020202020204" pitchFamily="34" charset="0"/>
                <a:cs typeface="Arial" panose="020B0604020202020204" pitchFamily="34" charset="0"/>
              </a:rPr>
              <a:t>– geri </a:t>
            </a:r>
            <a:r>
              <a:rPr lang="tr-TR" sz="1575" b="1" dirty="0" err="1">
                <a:solidFill>
                  <a:srgbClr val="160093"/>
                </a:solidFill>
                <a:latin typeface="Arial" panose="020B0604020202020204" pitchFamily="34" charset="0"/>
                <a:cs typeface="Arial" panose="020B0604020202020204" pitchFamily="34" charset="0"/>
              </a:rPr>
              <a:t>dönüşümsüzlük</a:t>
            </a:r>
            <a:r>
              <a:rPr lang="tr-TR" sz="1575" b="1" dirty="0">
                <a:solidFill>
                  <a:srgbClr val="160093"/>
                </a:solidFill>
                <a:latin typeface="Arial" panose="020B0604020202020204" pitchFamily="34" charset="0"/>
                <a:cs typeface="Arial" panose="020B0604020202020204" pitchFamily="34" charset="0"/>
              </a:rPr>
              <a:t> </a:t>
            </a:r>
            <a:endParaRPr lang="en-GB" sz="1575" b="1" dirty="0">
              <a:solidFill>
                <a:srgbClr val="160093"/>
              </a:solidFill>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25915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Üretim Faktörü Olarak Arazi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Arazi arzı, talebe göre sınırlı olduğu için, arazi faktörünün kullanılması sonucu elde edilecek faydanın karşılığı rant oluşmakta.</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Ekonomide üretim faktörü olarak arazinin üretimden aldığı pay veya arazinin kirası olan rant; araziden belirli bir süre yararlanmak için ödenen bedel olarak bilinmekte.</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Bir üretim faktörünün arzı, ekonomik etkenlere bağlı değilse, faktör sahibinin elde ettiği kazanca rant denir.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Rant, arazi faktörünü üretmenin karşılığı olmayıp, bu faktörü kullanmaya izin vermenin bedeli olmakta. </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Rantın olabilmesi için özel mülkiyetin bulunması koşulu</a:t>
            </a:r>
          </a:p>
          <a:p>
            <a:pPr marL="0" indent="0" algn="just">
              <a:lnSpc>
                <a:spcPct val="100000"/>
              </a:lnSpc>
              <a:spcBef>
                <a:spcPts val="1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Rant arazi arzının artırılamamasının bir sonucu olması.</a:t>
            </a:r>
            <a:endParaRPr lang="en-GB" sz="2000" dirty="0">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Courier New" panose="02070309020205020404" pitchFamily="49" charset="0"/>
              <a:buChar char="o"/>
            </a:pPr>
            <a:endParaRPr lang="en-GB" sz="1575" b="1" dirty="0">
              <a:solidFill>
                <a:srgbClr val="160093"/>
              </a:solidFill>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632117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a:t>Yasalarda Arazi ve Toprak Kavramı </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5403 sayılı Toprak Koruma ve Arazi Kullanım Kanunu</a:t>
            </a:r>
          </a:p>
          <a:p>
            <a:pPr marL="0" indent="0" algn="just">
              <a:lnSpc>
                <a:spcPct val="100000"/>
              </a:lnSpc>
              <a:spcBef>
                <a:spcPts val="450"/>
              </a:spcBef>
              <a:buClr>
                <a:srgbClr val="160093"/>
              </a:buClr>
              <a:buFont typeface="Courier New" panose="02070309020205020404" pitchFamily="49" charset="0"/>
              <a:buChar char="o"/>
            </a:pPr>
            <a:r>
              <a:rPr lang="tr-TR" sz="2000" dirty="0">
                <a:solidFill>
                  <a:srgbClr val="FF0000"/>
                </a:solidFill>
                <a:latin typeface="Arial" panose="020B0604020202020204" pitchFamily="34" charset="0"/>
                <a:cs typeface="Arial" panose="020B0604020202020204" pitchFamily="34" charset="0"/>
              </a:rPr>
              <a:t>Toprak: </a:t>
            </a:r>
            <a:r>
              <a:rPr lang="tr-TR" sz="2000" dirty="0">
                <a:latin typeface="Arial" panose="020B0604020202020204" pitchFamily="34" charset="0"/>
                <a:cs typeface="Arial" panose="020B0604020202020204" pitchFamily="34" charset="0"/>
              </a:rPr>
              <a:t>Mineral ve organik maddelerin parçalanarak ayrışması sonucu oluşan, yeryüzünü ince bir tabaka halinde kaplayan, canlı ve doğal kaynağı ifade eder. </a:t>
            </a:r>
          </a:p>
          <a:p>
            <a:pPr marL="0" indent="0" algn="just">
              <a:lnSpc>
                <a:spcPct val="100000"/>
              </a:lnSpc>
              <a:spcBef>
                <a:spcPts val="450"/>
              </a:spcBef>
              <a:buClr>
                <a:srgbClr val="160093"/>
              </a:buClr>
              <a:buFont typeface="Courier New" panose="02070309020205020404" pitchFamily="49" charset="0"/>
              <a:buChar char="o"/>
            </a:pPr>
            <a:r>
              <a:rPr lang="tr-TR" sz="2000" dirty="0">
                <a:solidFill>
                  <a:srgbClr val="FF0000"/>
                </a:solidFill>
                <a:latin typeface="Arial" panose="020B0604020202020204" pitchFamily="34" charset="0"/>
                <a:cs typeface="Arial" panose="020B0604020202020204" pitchFamily="34" charset="0"/>
              </a:rPr>
              <a:t>Arazi: </a:t>
            </a:r>
            <a:r>
              <a:rPr lang="tr-TR" sz="2000" dirty="0">
                <a:latin typeface="Arial" panose="020B0604020202020204" pitchFamily="34" charset="0"/>
                <a:cs typeface="Arial" panose="020B0604020202020204" pitchFamily="34" charset="0"/>
              </a:rPr>
              <a:t>Toprak, iklim, topografya, ana materyal, hidroloji ve canlıların değişik oranda etkisi altında bulunan yeryüzü parçasını kapsar.</a:t>
            </a:r>
          </a:p>
          <a:p>
            <a:pPr marL="0" indent="0" algn="just">
              <a:lnSpc>
                <a:spcPct val="100000"/>
              </a:lnSpc>
              <a:spcBef>
                <a:spcPts val="450"/>
              </a:spcBef>
              <a:buClr>
                <a:srgbClr val="160093"/>
              </a:buClr>
              <a:buFont typeface="Courier New" panose="02070309020205020404" pitchFamily="49" charset="0"/>
              <a:buChar char="o"/>
            </a:pPr>
            <a:r>
              <a:rPr lang="tr-TR" sz="2000" dirty="0">
                <a:solidFill>
                  <a:srgbClr val="FF0000"/>
                </a:solidFill>
                <a:latin typeface="Arial" panose="020B0604020202020204" pitchFamily="34" charset="0"/>
                <a:cs typeface="Arial" panose="020B0604020202020204" pitchFamily="34" charset="0"/>
              </a:rPr>
              <a:t>Tarım arazisi: </a:t>
            </a:r>
            <a:r>
              <a:rPr lang="tr-TR" sz="2000" dirty="0">
                <a:latin typeface="Arial" panose="020B0604020202020204" pitchFamily="34" charset="0"/>
                <a:cs typeface="Arial" panose="020B0604020202020204" pitchFamily="34" charset="0"/>
              </a:rPr>
              <a:t>Toprak, topografya ve iklimsel özellikleri tarımsal üretim için uygun olup, hâlihazırda tarımsal üretim yapılan veya yapılmaya uygun olan veya imar, ihya, ıslah edilerek tarımsal üretim yapılmaya uygun hale dönüştürülebilen arazileri kapsar.</a:t>
            </a:r>
            <a:endParaRPr lang="en-GB" sz="2000" dirty="0">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Courier New" panose="02070309020205020404" pitchFamily="49" charset="0"/>
              <a:buChar char="o"/>
            </a:pPr>
            <a:endParaRPr lang="en-GB" sz="1575" b="1" dirty="0">
              <a:solidFill>
                <a:srgbClr val="160093"/>
              </a:solidFill>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2562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667831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12445</TotalTime>
  <Words>813</Words>
  <Application>Microsoft Office PowerPoint</Application>
  <PresentationFormat>Ekran Gösterisi (4:3)</PresentationFormat>
  <Paragraphs>77</Paragraphs>
  <Slides>9</Slides>
  <Notes>9</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Century Gothic</vt:lpstr>
      <vt:lpstr>Courier New</vt:lpstr>
      <vt:lpstr>Wingdings</vt:lpstr>
      <vt:lpstr>ekonomi</vt:lpstr>
      <vt:lpstr>1_Rics</vt:lpstr>
      <vt:lpstr>h.t.</vt:lpstr>
      <vt:lpstr>PowerPoint Sunusu</vt:lpstr>
      <vt:lpstr>Gayrimenkul Kavramı ve Kapsamı </vt:lpstr>
      <vt:lpstr>Gayrimenkul Kavramı ve Kapsamı </vt:lpstr>
      <vt:lpstr>Gayrimenkul Kavramı ve Kapsamı </vt:lpstr>
      <vt:lpstr>Üretim Faktörü Olarak Arazi </vt:lpstr>
      <vt:lpstr>Üretim Faktörü Olarak Arazi </vt:lpstr>
      <vt:lpstr>Üretim Faktörü Olarak Arazi </vt:lpstr>
      <vt:lpstr>Yasalarda Arazi ve Toprak Kavramı </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2020-02-21T08:58:48Z</dcterms:modified>
</cp:coreProperties>
</file>