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09"/>
    <p:restoredTop sz="94674"/>
  </p:normalViewPr>
  <p:slideViewPr>
    <p:cSldViewPr snapToGrid="0" snapToObjects="1" showGuides="1">
      <p:cViewPr varScale="1">
        <p:scale>
          <a:sx n="135" d="100"/>
          <a:sy n="135" d="100"/>
        </p:scale>
        <p:origin x="192" y="6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12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0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2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8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90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62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7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00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4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E45FE-08E1-7D47-8D18-B31CF7639839}" type="datetimeFigureOut">
              <a:rPr lang="en-US" smtClean="0"/>
              <a:t>5/7/20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B6259-4C01-6E48-A002-C4BAE6E5F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4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effectLst>
                  <a:reflection blurRad="139700" stA="24000" endPos="50000" dist="63500" dir="5400000" sy="-100000" algn="bl" rotWithShape="0"/>
                </a:effectLst>
              </a:rPr>
              <a:t>Pancreas Disorders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732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C00000"/>
                </a:solidFill>
              </a:rPr>
              <a:t>Serum </a:t>
            </a:r>
            <a:r>
              <a:rPr lang="en-US" b="1" dirty="0">
                <a:solidFill>
                  <a:srgbClr val="C00000"/>
                </a:solidFill>
              </a:rPr>
              <a:t>Lipase</a:t>
            </a:r>
            <a:r>
              <a:rPr lang="tr-TR" b="1" dirty="0">
                <a:solidFill>
                  <a:srgbClr val="C00000"/>
                </a:solidFill>
              </a:rPr>
              <a:t> Activity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Lipase activity in serum originates from multiple sources including the pancreas and stomach. The common function of lipases precludes their differentiation by assays determining serum lipase activity.</a:t>
            </a:r>
          </a:p>
          <a:p>
            <a:pPr marL="758825" indent="-219075"/>
            <a:r>
              <a:rPr lang="en-US" sz="2000" dirty="0"/>
              <a:t>Serum lipase activity in </a:t>
            </a:r>
            <a:r>
              <a:rPr lang="en-US" sz="2000" dirty="0" err="1"/>
              <a:t>pancreatectomized</a:t>
            </a:r>
            <a:r>
              <a:rPr lang="en-US" sz="2000" dirty="0"/>
              <a:t> dogs has been shown to be 50% of its level prior to surgery.</a:t>
            </a:r>
          </a:p>
          <a:p>
            <a:pPr marL="758825" indent="-219075"/>
            <a:r>
              <a:rPr lang="en-US" sz="2000" dirty="0"/>
              <a:t>Serum lipase activity in dogs with exocrine pancreatic insufficiency and healthy dogs has been shown to not be significantly different.</a:t>
            </a:r>
          </a:p>
          <a:p>
            <a:r>
              <a:rPr lang="en-US" dirty="0"/>
              <a:t>Lipase is cleared from the plasma and inactivated by the kidneys.</a:t>
            </a:r>
          </a:p>
          <a:p>
            <a:r>
              <a:rPr lang="en-US" dirty="0"/>
              <a:t>Hemolysis directly inhibits lipase activity.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742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Decreased clearance of plasma lipase in renal disease can result in a two- to three-fold increase in serum lipase activity.</a:t>
            </a:r>
          </a:p>
          <a:p>
            <a:pPr marL="1379538" indent="-220663"/>
            <a:r>
              <a:rPr lang="en-US" dirty="0"/>
              <a:t>Peritonitis, </a:t>
            </a:r>
          </a:p>
          <a:p>
            <a:pPr marL="1379538" indent="-220663"/>
            <a:r>
              <a:rPr lang="en-US" dirty="0"/>
              <a:t>Gastritis, </a:t>
            </a:r>
          </a:p>
          <a:p>
            <a:pPr marL="1379538" indent="-220663"/>
            <a:r>
              <a:rPr lang="en-US" dirty="0"/>
              <a:t>Enteritis, bowel obstruction, visceral manipulation during laparotomy,</a:t>
            </a:r>
          </a:p>
          <a:p>
            <a:pPr marL="1379538" indent="-220663"/>
            <a:r>
              <a:rPr lang="en-US" dirty="0"/>
              <a:t>Some hepatic disorders, </a:t>
            </a:r>
          </a:p>
          <a:p>
            <a:pPr marL="1379538" indent="-220663"/>
            <a:r>
              <a:rPr lang="en-US" dirty="0"/>
              <a:t>Neoplasia also may increase serum lipase activity</a:t>
            </a:r>
          </a:p>
        </p:txBody>
      </p:sp>
    </p:spTree>
    <p:extLst>
      <p:ext uri="{BB962C8B-B14F-4D97-AF65-F5344CB8AC3E}">
        <p14:creationId xmlns:p14="http://schemas.microsoft.com/office/powerpoint/2010/main" val="1133029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Corticosteroid administration may increase serum lipase activity up to five times the upper end of the reference interval in the absence of histologic evidence of pancreatitis</a:t>
            </a:r>
          </a:p>
        </p:txBody>
      </p:sp>
    </p:spTree>
    <p:extLst>
      <p:ext uri="{BB962C8B-B14F-4D97-AF65-F5344CB8AC3E}">
        <p14:creationId xmlns:p14="http://schemas.microsoft.com/office/powerpoint/2010/main" val="208056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350" y="365125"/>
            <a:ext cx="10363985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LABORATORY TESTS </a:t>
            </a:r>
            <a:r>
              <a:rPr lang="en-US" b="1" u="sng" dirty="0">
                <a:solidFill>
                  <a:srgbClr val="C00000"/>
                </a:solidFill>
              </a:rPr>
              <a:t>SPECIFIC</a:t>
            </a:r>
            <a:r>
              <a:rPr lang="en-US" b="1" dirty="0">
                <a:solidFill>
                  <a:srgbClr val="C00000"/>
                </a:solidFill>
              </a:rPr>
              <a:t> FOR PANCREATIC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Species-specific pancreatic lipase immunoreactivity (PLI)</a:t>
            </a:r>
          </a:p>
          <a:p>
            <a:r>
              <a:rPr lang="en-US" dirty="0"/>
              <a:t>Trypsin-like immunoreactivity (TLI)</a:t>
            </a:r>
          </a:p>
        </p:txBody>
      </p:sp>
    </p:spTree>
    <p:extLst>
      <p:ext uri="{BB962C8B-B14F-4D97-AF65-F5344CB8AC3E}">
        <p14:creationId xmlns:p14="http://schemas.microsoft.com/office/powerpoint/2010/main" val="354790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Species-specific pancreatic lipase </a:t>
            </a:r>
            <a:r>
              <a:rPr lang="en-US" sz="3600" b="1" dirty="0" err="1">
                <a:solidFill>
                  <a:srgbClr val="C00000"/>
                </a:solidFill>
              </a:rPr>
              <a:t>immunoreactivity</a:t>
            </a:r>
            <a:r>
              <a:rPr lang="en-US" sz="3600" b="1" dirty="0">
                <a:solidFill>
                  <a:srgbClr val="C00000"/>
                </a:solidFill>
              </a:rPr>
              <a:t> (PLI)</a:t>
            </a:r>
            <a:br>
              <a:rPr lang="en-US" sz="3600" b="1" dirty="0">
                <a:solidFill>
                  <a:srgbClr val="C00000"/>
                </a:solidFill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PLI has been shown to be the most sensitive and specific laboratory test currently available to</a:t>
            </a:r>
            <a:r>
              <a:rPr lang="tr-TR" sz="2600" dirty="0"/>
              <a:t> </a:t>
            </a:r>
            <a:r>
              <a:rPr lang="en-US" sz="2600" dirty="0"/>
              <a:t>veterinary practitioners for diagnosis of pancreatitis in both dogs and cats</a:t>
            </a:r>
            <a:endParaRPr lang="tr-TR" sz="2600" dirty="0"/>
          </a:p>
          <a:p>
            <a:r>
              <a:rPr lang="en-US" sz="2600" dirty="0"/>
              <a:t>Assays have been developed and validated for both the dog and cat</a:t>
            </a:r>
            <a:r>
              <a:rPr lang="en-US" sz="2400" dirty="0"/>
              <a:t>.</a:t>
            </a:r>
            <a:endParaRPr lang="tr-TR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200" dirty="0"/>
              <a:t>Sensitivity and specificity of canine PLI for pancreatitis are reportedly 81% and 96%,</a:t>
            </a:r>
            <a:r>
              <a:rPr lang="tr-TR" sz="2200" dirty="0"/>
              <a:t> </a:t>
            </a:r>
            <a:r>
              <a:rPr lang="en-US" sz="2200" dirty="0"/>
              <a:t>respectively.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200" dirty="0"/>
              <a:t>Sensitivity and specificity of feline PLI for pancreatitis are reportedly 67% and 91%,</a:t>
            </a:r>
            <a:r>
              <a:rPr lang="tr-TR" sz="2200" dirty="0"/>
              <a:t> </a:t>
            </a:r>
            <a:r>
              <a:rPr lang="en-US" sz="2200" dirty="0"/>
              <a:t>respectively (when measured by radioimmunoassay). These parameters of </a:t>
            </a:r>
            <a:r>
              <a:rPr lang="en-US" sz="2200" dirty="0" err="1"/>
              <a:t>fPLI</a:t>
            </a:r>
            <a:r>
              <a:rPr lang="en-US" sz="2200" dirty="0"/>
              <a:t> increase with</a:t>
            </a:r>
            <a:r>
              <a:rPr lang="tr-TR" sz="2200" dirty="0"/>
              <a:t> </a:t>
            </a:r>
            <a:r>
              <a:rPr lang="en-US" sz="2200" dirty="0"/>
              <a:t>severity of disease.</a:t>
            </a:r>
          </a:p>
        </p:txBody>
      </p:sp>
    </p:spTree>
    <p:extLst>
      <p:ext uri="{BB962C8B-B14F-4D97-AF65-F5344CB8AC3E}">
        <p14:creationId xmlns:p14="http://schemas.microsoft.com/office/powerpoint/2010/main" val="643487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400" dirty="0" err="1"/>
              <a:t>fPLI</a:t>
            </a:r>
            <a:r>
              <a:rPr lang="en-US" sz="2400" dirty="0"/>
              <a:t> has a sensitivity of 54% in cats with mild or low-grade/chronic pancreatitis.</a:t>
            </a:r>
            <a:r>
              <a:rPr lang="tr-TR" sz="2400" dirty="0"/>
              <a:t> </a:t>
            </a:r>
            <a:r>
              <a:rPr lang="en-US" sz="2400" dirty="0"/>
              <a:t>This level of sensitivity is higher than any other noninvasive test for pancreatitis</a:t>
            </a:r>
            <a:r>
              <a:rPr lang="tr-TR" sz="2400" dirty="0"/>
              <a:t> </a:t>
            </a:r>
            <a:r>
              <a:rPr lang="en-US" sz="2400" dirty="0"/>
              <a:t>(including serum amylase and lipase activity, feline trypsin-like </a:t>
            </a:r>
            <a:r>
              <a:rPr lang="en-US" sz="2400" dirty="0" err="1"/>
              <a:t>immunoreactivity</a:t>
            </a:r>
            <a:r>
              <a:rPr lang="en-US" sz="2400" dirty="0"/>
              <a:t>,</a:t>
            </a:r>
            <a:r>
              <a:rPr lang="tr-TR" sz="2400" dirty="0"/>
              <a:t> </a:t>
            </a:r>
            <a:r>
              <a:rPr lang="en-US" sz="2400" dirty="0"/>
              <a:t>radiography, abdominal ultrasound, and computed</a:t>
            </a:r>
            <a:r>
              <a:rPr lang="tr-TR" sz="2400" dirty="0"/>
              <a:t> </a:t>
            </a:r>
            <a:r>
              <a:rPr lang="en-US" sz="2400" dirty="0"/>
              <a:t>tomography).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400" dirty="0"/>
              <a:t>One study found sensitivity and specificity of </a:t>
            </a:r>
            <a:r>
              <a:rPr lang="en-US" sz="2400" dirty="0" err="1"/>
              <a:t>fPLI</a:t>
            </a:r>
            <a:r>
              <a:rPr lang="en-US" sz="2400" dirty="0"/>
              <a:t> to be 100% in cases of moderate</a:t>
            </a:r>
            <a:r>
              <a:rPr lang="tr-TR" sz="2400" dirty="0"/>
              <a:t> </a:t>
            </a:r>
            <a:r>
              <a:rPr lang="en-US" sz="2400" dirty="0"/>
              <a:t>to severe pancreatitis.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512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Glomerular filtration rate, gastritis, and oral prednisone have been shown to not affect </a:t>
            </a:r>
            <a:r>
              <a:rPr lang="en-US" dirty="0" err="1"/>
              <a:t>cPLI</a:t>
            </a:r>
            <a:r>
              <a:rPr lang="en-US" dirty="0"/>
              <a:t> results.</a:t>
            </a:r>
          </a:p>
          <a:p>
            <a:r>
              <a:rPr lang="en-US" dirty="0"/>
              <a:t>In cats with experimentally induced pancreatitis, </a:t>
            </a:r>
            <a:r>
              <a:rPr lang="en-US" dirty="0" err="1"/>
              <a:t>fPLI</a:t>
            </a:r>
            <a:r>
              <a:rPr lang="en-US" dirty="0"/>
              <a:t> was shown to remain elevated longer than</a:t>
            </a:r>
            <a:r>
              <a:rPr lang="tr-TR" dirty="0"/>
              <a:t> </a:t>
            </a:r>
            <a:r>
              <a:rPr lang="en-US" dirty="0"/>
              <a:t>feline trypsin-like </a:t>
            </a:r>
            <a:r>
              <a:rPr lang="en-US" dirty="0" err="1"/>
              <a:t>immunoreactivity</a:t>
            </a:r>
            <a:r>
              <a:rPr lang="en-US" dirty="0"/>
              <a:t> (</a:t>
            </a:r>
            <a:r>
              <a:rPr lang="en-US" dirty="0" err="1"/>
              <a:t>fTLI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81326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fPLI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measurement could be of great importance for cats with other diseases.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Pancreatitis in cats is frequently associated with other conditions </a:t>
            </a:r>
            <a:endParaRPr lang="tr-TR" dirty="0"/>
          </a:p>
          <a:p>
            <a:pPr marL="804863" indent="-450850">
              <a:buFont typeface="Wingdings" panose="05000000000000000000" pitchFamily="2" charset="2"/>
              <a:buChar char="v"/>
            </a:pPr>
            <a:r>
              <a:rPr lang="en-US" dirty="0"/>
              <a:t>hepatic </a:t>
            </a:r>
            <a:r>
              <a:rPr lang="en-US" dirty="0" err="1"/>
              <a:t>lipidosis</a:t>
            </a:r>
            <a:r>
              <a:rPr lang="tr-TR" dirty="0"/>
              <a:t> </a:t>
            </a:r>
          </a:p>
          <a:p>
            <a:pPr marL="804863" indent="-450850">
              <a:buFont typeface="Wingdings" panose="05000000000000000000" pitchFamily="2" charset="2"/>
              <a:buChar char="v"/>
            </a:pPr>
            <a:r>
              <a:rPr lang="en-US" dirty="0"/>
              <a:t>diabetes mellitus</a:t>
            </a:r>
            <a:endParaRPr lang="tr-TR" dirty="0"/>
          </a:p>
          <a:p>
            <a:pPr marL="804863" indent="-450850">
              <a:buFont typeface="Wingdings" panose="05000000000000000000" pitchFamily="2" charset="2"/>
              <a:buChar char="v"/>
            </a:pPr>
            <a:r>
              <a:rPr lang="en-US" dirty="0"/>
              <a:t>cholangitis</a:t>
            </a:r>
            <a:endParaRPr lang="tr-TR" dirty="0"/>
          </a:p>
          <a:p>
            <a:pPr marL="804863" indent="-450850">
              <a:buFont typeface="Wingdings" panose="05000000000000000000" pitchFamily="2" charset="2"/>
              <a:buChar char="v"/>
            </a:pPr>
            <a:r>
              <a:rPr lang="en-US" dirty="0" err="1"/>
              <a:t>cholangiohepatitis</a:t>
            </a:r>
            <a:endParaRPr lang="tr-TR" dirty="0"/>
          </a:p>
          <a:p>
            <a:pPr marL="804863" indent="-450850">
              <a:buFont typeface="Wingdings" panose="05000000000000000000" pitchFamily="2" charset="2"/>
              <a:buChar char="v"/>
            </a:pPr>
            <a:r>
              <a:rPr lang="en-US" dirty="0"/>
              <a:t>inflammatory bowel disease </a:t>
            </a:r>
            <a:endParaRPr lang="tr-TR" dirty="0"/>
          </a:p>
          <a:p>
            <a:pPr marL="804863" indent="-450850">
              <a:buFont typeface="Wingdings" panose="05000000000000000000" pitchFamily="2" charset="2"/>
              <a:buChar char="v"/>
            </a:pPr>
            <a:r>
              <a:rPr lang="en-US" dirty="0"/>
              <a:t>interstitial</a:t>
            </a:r>
            <a:r>
              <a:rPr lang="tr-TR" dirty="0"/>
              <a:t> </a:t>
            </a:r>
            <a:r>
              <a:rPr lang="en-US" dirty="0"/>
              <a:t>nephritis </a:t>
            </a:r>
            <a:endParaRPr lang="tr-TR" dirty="0"/>
          </a:p>
          <a:p>
            <a:pPr marL="804863" indent="-450850">
              <a:buFont typeface="Wingdings" panose="05000000000000000000" pitchFamily="2" charset="2"/>
              <a:buChar char="v"/>
            </a:pPr>
            <a:r>
              <a:rPr lang="en-US" dirty="0"/>
              <a:t>vitamin-K-responsive coagulopathy</a:t>
            </a:r>
          </a:p>
        </p:txBody>
      </p:sp>
    </p:spTree>
    <p:extLst>
      <p:ext uri="{BB962C8B-B14F-4D97-AF65-F5344CB8AC3E}">
        <p14:creationId xmlns:p14="http://schemas.microsoft.com/office/powerpoint/2010/main" val="122613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7883" y="196242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b. Routine biochemical profiles may reveal abnormalities related to disease of other organs but</a:t>
            </a:r>
            <a:r>
              <a:rPr lang="tr-TR" dirty="0"/>
              <a:t> </a:t>
            </a:r>
            <a:r>
              <a:rPr lang="en-US" dirty="0"/>
              <a:t>do not disclose evidence of pancreatitis. Identification of pancreatitis in cats with disease</a:t>
            </a:r>
            <a:r>
              <a:rPr lang="tr-TR" dirty="0"/>
              <a:t> </a:t>
            </a:r>
            <a:r>
              <a:rPr lang="en-US" dirty="0"/>
              <a:t>elsewhere is potentially clinically relevant.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27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c. 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en-US" dirty="0"/>
              <a:t>shown that a significant number of cats with diabetes mellitus have</a:t>
            </a:r>
            <a:r>
              <a:rPr lang="tr-TR" dirty="0"/>
              <a:t> </a:t>
            </a:r>
            <a:r>
              <a:rPr lang="en-US" dirty="0"/>
              <a:t>elevated </a:t>
            </a:r>
            <a:r>
              <a:rPr lang="en-US" dirty="0" err="1"/>
              <a:t>fPLI</a:t>
            </a:r>
            <a:r>
              <a:rPr lang="en-US" dirty="0"/>
              <a:t> values. Measurement of </a:t>
            </a:r>
            <a:r>
              <a:rPr lang="en-US" dirty="0" err="1"/>
              <a:t>fPLI</a:t>
            </a:r>
            <a:r>
              <a:rPr lang="en-US" dirty="0"/>
              <a:t> in diabetic cats is recommended, especially when the</a:t>
            </a:r>
            <a:r>
              <a:rPr lang="tr-TR" dirty="0"/>
              <a:t> </a:t>
            </a:r>
            <a:r>
              <a:rPr lang="en-US" dirty="0"/>
              <a:t>diabetic condition has been difficult to control.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24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Exocrine Pancreas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Inflammation and necrosis</a:t>
            </a:r>
          </a:p>
          <a:p>
            <a:r>
              <a:rPr lang="tr-TR" dirty="0"/>
              <a:t>E</a:t>
            </a:r>
            <a:r>
              <a:rPr lang="en-US" dirty="0" err="1"/>
              <a:t>xocrine</a:t>
            </a:r>
            <a:r>
              <a:rPr lang="en-US" dirty="0"/>
              <a:t> insufficiency</a:t>
            </a:r>
          </a:p>
        </p:txBody>
      </p:sp>
    </p:spTree>
    <p:extLst>
      <p:ext uri="{BB962C8B-B14F-4D97-AF65-F5344CB8AC3E}">
        <p14:creationId xmlns:p14="http://schemas.microsoft.com/office/powerpoint/2010/main" val="859587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Trypsin-like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immunoreactivity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(TLI)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36281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TLI is a species-specific assay that detects trypsinogen and trypsin in serum.</a:t>
            </a:r>
            <a:endParaRPr lang="tr-TR" dirty="0"/>
          </a:p>
          <a:p>
            <a:r>
              <a:rPr lang="en-US" dirty="0"/>
              <a:t>Trypsinogen and trypsin have been shown to originate almost exclusively from the exocrine</a:t>
            </a:r>
            <a:r>
              <a:rPr lang="tr-TR" dirty="0"/>
              <a:t> </a:t>
            </a:r>
            <a:r>
              <a:rPr lang="en-US" dirty="0"/>
              <a:t>pancreas in dogs. Though studies have not been performed, the origin of these proteins in cats is</a:t>
            </a:r>
            <a:r>
              <a:rPr lang="tr-TR" dirty="0"/>
              <a:t> </a:t>
            </a:r>
            <a:r>
              <a:rPr lang="en-US" dirty="0"/>
              <a:t>believed to be only the pancreas. TLI, therefore, is highly specific for pancreatic disease. TLI</a:t>
            </a:r>
            <a:r>
              <a:rPr lang="tr-TR" dirty="0"/>
              <a:t> </a:t>
            </a:r>
            <a:r>
              <a:rPr lang="en-US" dirty="0"/>
              <a:t>measurement is an indirect test of pancreatic function.</a:t>
            </a:r>
          </a:p>
          <a:p>
            <a:r>
              <a:rPr lang="en-US" dirty="0"/>
              <a:t>In health, only a small amount of trypsinogen and very little trypsin are secreted into the</a:t>
            </a:r>
            <a:r>
              <a:rPr lang="tr-TR" dirty="0"/>
              <a:t> </a:t>
            </a:r>
            <a:r>
              <a:rPr lang="en-US" dirty="0"/>
              <a:t>vascular space. Pancreatic injury/inflammation results in increased serum levels of trypsinogen and</a:t>
            </a:r>
            <a:r>
              <a:rPr lang="tr-TR" dirty="0"/>
              <a:t> </a:t>
            </a:r>
            <a:r>
              <a:rPr lang="en-US" dirty="0"/>
              <a:t>trypsin.</a:t>
            </a:r>
          </a:p>
          <a:p>
            <a:r>
              <a:rPr lang="en-US" dirty="0"/>
              <a:t>Sensitivity and specificity of canine TLI are approximately 35% and 65%, respectively.</a:t>
            </a:r>
          </a:p>
          <a:p>
            <a:r>
              <a:rPr lang="en-US" dirty="0"/>
              <a:t>Overall sensitivity and specificity of feline TLI for pancreatitis are approximately 30% and 75%,</a:t>
            </a:r>
            <a:r>
              <a:rPr lang="tr-TR" dirty="0"/>
              <a:t> </a:t>
            </a:r>
            <a:r>
              <a:rPr lang="en-US" dirty="0"/>
              <a:t>respectively.</a:t>
            </a:r>
          </a:p>
        </p:txBody>
      </p:sp>
    </p:spTree>
    <p:extLst>
      <p:ext uri="{BB962C8B-B14F-4D97-AF65-F5344CB8AC3E}">
        <p14:creationId xmlns:p14="http://schemas.microsoft.com/office/powerpoint/2010/main" val="1297632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TLI may be increased with renal insufficiency.</a:t>
            </a:r>
          </a:p>
          <a:p>
            <a:r>
              <a:rPr lang="en-US" dirty="0"/>
              <a:t>Increased TLI also has been reported in malnourished dogs without histologic evidence of</a:t>
            </a:r>
            <a:r>
              <a:rPr lang="tr-TR" dirty="0"/>
              <a:t> </a:t>
            </a:r>
            <a:r>
              <a:rPr lang="en-US" dirty="0"/>
              <a:t>pancreatitis.</a:t>
            </a:r>
          </a:p>
        </p:txBody>
      </p:sp>
    </p:spTree>
    <p:extLst>
      <p:ext uri="{BB962C8B-B14F-4D97-AF65-F5344CB8AC3E}">
        <p14:creationId xmlns:p14="http://schemas.microsoft.com/office/powerpoint/2010/main" val="21732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summary, serum TLI can be useful in the diagnosis of pancreatitis if renal disease is not</a:t>
            </a:r>
            <a:r>
              <a:rPr lang="tr-TR" dirty="0"/>
              <a:t> </a:t>
            </a:r>
            <a:r>
              <a:rPr lang="en-US" dirty="0"/>
              <a:t>present. The magnitude of increased TLI does not always correlate with the severity of pancreatitis.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418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Serum biochemical abnormalities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Fasting hyperlipidemia</a:t>
            </a:r>
          </a:p>
          <a:p>
            <a:pPr marL="450850" indent="0">
              <a:buNone/>
            </a:pPr>
            <a:r>
              <a:rPr lang="en-US" dirty="0"/>
              <a:t>a. Hypertriglyceridemia (</a:t>
            </a:r>
            <a:r>
              <a:rPr lang="en-US" dirty="0" err="1"/>
              <a:t>hyperlipemia</a:t>
            </a:r>
            <a:r>
              <a:rPr lang="en-US" dirty="0"/>
              <a:t>)</a:t>
            </a:r>
          </a:p>
          <a:p>
            <a:pPr marL="719138" indent="-96838">
              <a:buFont typeface="Wingdings" panose="05000000000000000000" pitchFamily="2" charset="2"/>
              <a:buChar char="v"/>
            </a:pPr>
            <a:r>
              <a:rPr lang="en-US" dirty="0"/>
              <a:t>Lipoprotein lipase, a plasma </a:t>
            </a:r>
            <a:r>
              <a:rPr lang="en-US" dirty="0" err="1"/>
              <a:t>lipemia</a:t>
            </a:r>
            <a:r>
              <a:rPr lang="en-US" dirty="0"/>
              <a:t>-clearing enzyme produced by the pancreas, may be</a:t>
            </a:r>
            <a:r>
              <a:rPr lang="tr-TR" dirty="0"/>
              <a:t> </a:t>
            </a:r>
            <a:r>
              <a:rPr lang="en-US" dirty="0"/>
              <a:t>inactivated in pancreatic necrosis, resulting in a transient </a:t>
            </a:r>
            <a:r>
              <a:rPr lang="en-US" dirty="0" err="1"/>
              <a:t>lipemia</a:t>
            </a:r>
            <a:r>
              <a:rPr lang="en-US" dirty="0"/>
              <a:t>.</a:t>
            </a:r>
          </a:p>
          <a:p>
            <a:pPr marL="719138" indent="-96838">
              <a:buFont typeface="Wingdings" panose="05000000000000000000" pitchFamily="2" charset="2"/>
              <a:buChar char="v"/>
            </a:pPr>
            <a:r>
              <a:rPr lang="en-US" dirty="0"/>
              <a:t>Diabetes mellitus as a sequela to pancreatitis may cause</a:t>
            </a:r>
            <a:r>
              <a:rPr lang="tr-TR" dirty="0"/>
              <a:t> </a:t>
            </a:r>
            <a:r>
              <a:rPr lang="en-US" dirty="0" err="1"/>
              <a:t>hyperlipemia</a:t>
            </a:r>
            <a:r>
              <a:rPr lang="en-US" dirty="0"/>
              <a:t>.</a:t>
            </a:r>
          </a:p>
          <a:p>
            <a:pPr marL="450850" indent="0">
              <a:buNone/>
            </a:pPr>
            <a:r>
              <a:rPr lang="en-US" dirty="0"/>
              <a:t>b. Hypercholesterolemia</a:t>
            </a:r>
          </a:p>
        </p:txBody>
      </p:sp>
    </p:spTree>
    <p:extLst>
      <p:ext uri="{BB962C8B-B14F-4D97-AF65-F5344CB8AC3E}">
        <p14:creationId xmlns:p14="http://schemas.microsoft.com/office/powerpoint/2010/main" val="1879974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Hyperproteinemia (usually relative) or </a:t>
            </a:r>
            <a:r>
              <a:rPr lang="en-US" dirty="0" err="1"/>
              <a:t>hypoproteinemia</a:t>
            </a:r>
            <a:r>
              <a:rPr lang="en-US" dirty="0"/>
              <a:t> (including hypoalbuminemia) may be</a:t>
            </a:r>
            <a:r>
              <a:rPr lang="tr-TR" dirty="0"/>
              <a:t> </a:t>
            </a:r>
            <a:r>
              <a:rPr lang="en-US" dirty="0"/>
              <a:t>observed.</a:t>
            </a:r>
          </a:p>
          <a:p>
            <a:r>
              <a:rPr lang="en-US" dirty="0" err="1"/>
              <a:t>Prerenal</a:t>
            </a:r>
            <a:r>
              <a:rPr lang="en-US" dirty="0"/>
              <a:t> and renal azotemia may result from a decreased glomerular filtration rate due to</a:t>
            </a:r>
            <a:r>
              <a:rPr lang="tr-TR" dirty="0"/>
              <a:t> </a:t>
            </a:r>
            <a:r>
              <a:rPr lang="en-US" dirty="0"/>
              <a:t>dehydration.</a:t>
            </a:r>
          </a:p>
          <a:p>
            <a:r>
              <a:rPr lang="en-US" dirty="0"/>
              <a:t>Increased ALT and AST activities may occur from hepatic ischemia or the toxic effects of</a:t>
            </a:r>
            <a:r>
              <a:rPr lang="tr-TR" dirty="0"/>
              <a:t> </a:t>
            </a:r>
            <a:r>
              <a:rPr lang="en-US" dirty="0"/>
              <a:t>products absorbed by portal blood.</a:t>
            </a:r>
          </a:p>
          <a:p>
            <a:r>
              <a:rPr lang="en-US" dirty="0"/>
              <a:t>Increased ALP activity and hyperbilirubinemia may result from cholestasis secondary to</a:t>
            </a:r>
            <a:r>
              <a:rPr lang="tr-TR" dirty="0"/>
              <a:t> </a:t>
            </a:r>
            <a:r>
              <a:rPr lang="en-US" dirty="0"/>
              <a:t>hepatocellular fatty change or inflammation causing compression of bile canaliculi or the common</a:t>
            </a:r>
            <a:r>
              <a:rPr lang="tr-TR" dirty="0"/>
              <a:t> </a:t>
            </a:r>
            <a:r>
              <a:rPr lang="en-US" dirty="0"/>
              <a:t>bile duct.</a:t>
            </a:r>
          </a:p>
        </p:txBody>
      </p:sp>
    </p:spTree>
    <p:extLst>
      <p:ext uri="{BB962C8B-B14F-4D97-AF65-F5344CB8AC3E}">
        <p14:creationId xmlns:p14="http://schemas.microsoft.com/office/powerpoint/2010/main" val="1790694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Laboratory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Pancreatitis </a:t>
            </a:r>
            <a:r>
              <a:rPr lang="tr-TR" dirty="0"/>
              <a:t>is </a:t>
            </a:r>
            <a:r>
              <a:rPr lang="en-US" dirty="0"/>
              <a:t> the destruction of pancreatic tissue by activated digestive enzymes.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clinical spectrum of pancreatitis includes mild subclinical disease, severe necrotizing inflammation that can be life threatening, and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clinical disease that is episodic over months to years.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u="sng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Routine biochemical </a:t>
            </a:r>
            <a:r>
              <a:rPr lang="en-US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profiles </a:t>
            </a:r>
            <a:r>
              <a:rPr lang="en-US" b="1" i="1" dirty="0">
                <a:solidFill>
                  <a:srgbClr val="C0000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lack highly sensitive and specific </a:t>
            </a:r>
            <a:r>
              <a:rPr lang="en-US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tests for pancreatic disease and therefore cannot be used for definitive diagnosis of pancreatitis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8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Enzymes or zymogens (inactive precursors of enzymes) produced and stored in acinar cells may leak into plasma during pancreatic cellular injury, resulting in increased serum activity</a:t>
            </a:r>
          </a:p>
          <a:p>
            <a:r>
              <a:rPr lang="en-US" dirty="0"/>
              <a:t>Amylase and lipase are enzymes that are nonexclusively produced by the exocrine pancreas</a:t>
            </a:r>
          </a:p>
          <a:p>
            <a:pPr lvl="2"/>
            <a:r>
              <a:rPr lang="en-US" sz="2400" dirty="0"/>
              <a:t>helpful in determining the presence of pancreatitis in dogs; 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But!!!! </a:t>
            </a:r>
            <a:r>
              <a:rPr lang="en-US" sz="2400" dirty="0"/>
              <a:t>their measurement is of no utility in cats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84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Serum Amylase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9879"/>
            <a:ext cx="10515600" cy="4351338"/>
          </a:xfrm>
        </p:spPr>
        <p:txBody>
          <a:bodyPr/>
          <a:lstStyle/>
          <a:p>
            <a:r>
              <a:rPr lang="en-US" dirty="0"/>
              <a:t>Pancreas, liver, and small intestine are the main sources of serum amylase activity.</a:t>
            </a:r>
          </a:p>
          <a:p>
            <a:r>
              <a:rPr lang="en-US" dirty="0"/>
              <a:t>Of these sources, the duodenal mucosa is the most likely origin of serum amylase activity in health</a:t>
            </a:r>
          </a:p>
          <a:p>
            <a:r>
              <a:rPr lang="en-US" dirty="0"/>
              <a:t>Salivary amylase is not present in domestic animals except the pig.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294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dogs, serum amylase activity may remain within the reference interval in some cases of acute pancreatitis. </a:t>
            </a:r>
          </a:p>
          <a:p>
            <a:r>
              <a:rPr lang="en-US" dirty="0"/>
              <a:t>False-negative test results more likely to occur with serum amylase than with serum lipase.</a:t>
            </a:r>
          </a:p>
          <a:p>
            <a:r>
              <a:rPr lang="en-US" dirty="0"/>
              <a:t>Corticosteroid administration may decrease serum amylase activity.</a:t>
            </a:r>
          </a:p>
          <a:p>
            <a:r>
              <a:rPr lang="en-US" dirty="0" err="1"/>
              <a:t>Lipemic</a:t>
            </a:r>
            <a:r>
              <a:rPr lang="en-US" dirty="0"/>
              <a:t> sera may inhibit amylase activity. This may be overcome by sample dilution </a:t>
            </a:r>
          </a:p>
          <a:p>
            <a:pPr lvl="2"/>
            <a:r>
              <a:rPr lang="en-US" dirty="0"/>
              <a:t>or serum clearing techniques???</a:t>
            </a:r>
          </a:p>
        </p:txBody>
      </p:sp>
    </p:spTree>
    <p:extLst>
      <p:ext uri="{BB962C8B-B14F-4D97-AF65-F5344CB8AC3E}">
        <p14:creationId xmlns:p14="http://schemas.microsoft.com/office/powerpoint/2010/main" val="104022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Hyperamylasemia is often present in dogs with pancreatitis; it is </a:t>
            </a:r>
            <a:r>
              <a:rPr lang="en-US" dirty="0">
                <a:solidFill>
                  <a:srgbClr val="FF0000"/>
                </a:solidFill>
              </a:rPr>
              <a:t>rarely observed in cats</a:t>
            </a:r>
            <a:r>
              <a:rPr lang="en-US" dirty="0"/>
              <a:t>. </a:t>
            </a:r>
          </a:p>
          <a:p>
            <a:r>
              <a:rPr lang="en-US" dirty="0"/>
              <a:t>The higher the amylase activity (equal to or greater than three- to four-fold increase), the more likely the presence of pancreatic disease. Values 7 to 10 times the reference interval have been observed with pancreatitis</a:t>
            </a:r>
          </a:p>
        </p:txBody>
      </p:sp>
    </p:spTree>
    <p:extLst>
      <p:ext uri="{BB962C8B-B14F-4D97-AF65-F5344CB8AC3E}">
        <p14:creationId xmlns:p14="http://schemas.microsoft.com/office/powerpoint/2010/main" val="27502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Hyperamylasemia has poor specificity for pancreatitis</a:t>
            </a:r>
          </a:p>
          <a:p>
            <a:pPr marL="939800" indent="-220663"/>
            <a:r>
              <a:rPr lang="en-US" dirty="0"/>
              <a:t>Renal disease, </a:t>
            </a:r>
          </a:p>
          <a:p>
            <a:pPr marL="939800" indent="-220663"/>
            <a:r>
              <a:rPr lang="en-US" dirty="0"/>
              <a:t>Diabetes mellitus, </a:t>
            </a:r>
          </a:p>
          <a:p>
            <a:pPr marL="939800" indent="-220663"/>
            <a:r>
              <a:rPr lang="en-US" dirty="0"/>
              <a:t>Gastrointestinal disease, </a:t>
            </a:r>
          </a:p>
          <a:p>
            <a:pPr marL="939800" indent="-220663"/>
            <a:r>
              <a:rPr lang="en-US" dirty="0"/>
              <a:t>Neoplasia (e.g., </a:t>
            </a:r>
            <a:r>
              <a:rPr lang="en-US" dirty="0" err="1"/>
              <a:t>Lymphosarcoma</a:t>
            </a:r>
            <a:r>
              <a:rPr lang="en-US" dirty="0"/>
              <a:t> and </a:t>
            </a:r>
            <a:r>
              <a:rPr lang="en-US" dirty="0" err="1"/>
              <a:t>hemangiosarcoma</a:t>
            </a:r>
            <a:r>
              <a:rPr lang="en-US" dirty="0"/>
              <a:t>),</a:t>
            </a:r>
          </a:p>
          <a:p>
            <a:pPr marL="939800" indent="-220663"/>
            <a:r>
              <a:rPr lang="en-US" dirty="0"/>
              <a:t>Hepatobiliary disease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14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diseases other than pancreatitis may cause hyperamylasemia, both serum amylase and lipase activities should be measured in dogs to better substantiate a suspicion of pancreatitis.</a:t>
            </a:r>
          </a:p>
        </p:txBody>
      </p:sp>
    </p:spTree>
    <p:extLst>
      <p:ext uri="{BB962C8B-B14F-4D97-AF65-F5344CB8AC3E}">
        <p14:creationId xmlns:p14="http://schemas.microsoft.com/office/powerpoint/2010/main" val="610410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1191</Words>
  <Application>Microsoft Macintosh PowerPoint</Application>
  <PresentationFormat>Widescreen</PresentationFormat>
  <Paragraphs>86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Office Theme</vt:lpstr>
      <vt:lpstr>Pancreas Disorders</vt:lpstr>
      <vt:lpstr>Exocrine Pancreas</vt:lpstr>
      <vt:lpstr>Laboratory Detection</vt:lpstr>
      <vt:lpstr>PowerPoint Presentation</vt:lpstr>
      <vt:lpstr>Serum Amylase Activity</vt:lpstr>
      <vt:lpstr>PowerPoint Presentation</vt:lpstr>
      <vt:lpstr>PowerPoint Presentation</vt:lpstr>
      <vt:lpstr>PowerPoint Presentation</vt:lpstr>
      <vt:lpstr>PowerPoint Presentation</vt:lpstr>
      <vt:lpstr>Serum Lipase Activity</vt:lpstr>
      <vt:lpstr>PowerPoint Presentation</vt:lpstr>
      <vt:lpstr>PowerPoint Presentation</vt:lpstr>
      <vt:lpstr>LABORATORY TESTS SPECIFIC FOR PANCREATIC DISEASE</vt:lpstr>
      <vt:lpstr>Species-specific pancreatic lipase immunoreactivity (PLI) </vt:lpstr>
      <vt:lpstr>PowerPoint Presentation</vt:lpstr>
      <vt:lpstr>PowerPoint Presentation</vt:lpstr>
      <vt:lpstr>fPLI measurement could be of great importance for cats with other diseases. </vt:lpstr>
      <vt:lpstr>PowerPoint Presentation</vt:lpstr>
      <vt:lpstr>PowerPoint Presentation</vt:lpstr>
      <vt:lpstr>Trypsin-like immunoreactivity (TLI)</vt:lpstr>
      <vt:lpstr>PowerPoint Presentation</vt:lpstr>
      <vt:lpstr>PowerPoint Presentation</vt:lpstr>
      <vt:lpstr>Serum biochemical abnormalities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Pancreas</dc:title>
  <dc:creator>Mert Pekcan</dc:creator>
  <cp:lastModifiedBy>Mert Pekcan</cp:lastModifiedBy>
  <cp:revision>17</cp:revision>
  <dcterms:created xsi:type="dcterms:W3CDTF">2019-05-16T21:32:15Z</dcterms:created>
  <dcterms:modified xsi:type="dcterms:W3CDTF">2020-05-07T20:40:34Z</dcterms:modified>
</cp:coreProperties>
</file>